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6"/>
  </p:notesMasterIdLst>
  <p:sldIdLst>
    <p:sldId id="256" r:id="rId2"/>
    <p:sldId id="297" r:id="rId3"/>
    <p:sldId id="257" r:id="rId4"/>
    <p:sldId id="258" r:id="rId5"/>
    <p:sldId id="300" r:id="rId6"/>
    <p:sldId id="301" r:id="rId7"/>
    <p:sldId id="303" r:id="rId8"/>
    <p:sldId id="304" r:id="rId9"/>
    <p:sldId id="308" r:id="rId10"/>
    <p:sldId id="310" r:id="rId11"/>
    <p:sldId id="305" r:id="rId12"/>
    <p:sldId id="397" r:id="rId13"/>
    <p:sldId id="364" r:id="rId14"/>
    <p:sldId id="306" r:id="rId15"/>
    <p:sldId id="398" r:id="rId16"/>
    <p:sldId id="307" r:id="rId17"/>
    <p:sldId id="313" r:id="rId18"/>
    <p:sldId id="311" r:id="rId19"/>
    <p:sldId id="312" r:id="rId20"/>
    <p:sldId id="314" r:id="rId21"/>
    <p:sldId id="315" r:id="rId22"/>
    <p:sldId id="317" r:id="rId23"/>
    <p:sldId id="318" r:id="rId24"/>
    <p:sldId id="325" r:id="rId25"/>
    <p:sldId id="326" r:id="rId26"/>
    <p:sldId id="270" r:id="rId27"/>
    <p:sldId id="268" r:id="rId28"/>
    <p:sldId id="327" r:id="rId29"/>
    <p:sldId id="273" r:id="rId30"/>
    <p:sldId id="330" r:id="rId31"/>
    <p:sldId id="319" r:id="rId32"/>
    <p:sldId id="320" r:id="rId33"/>
    <p:sldId id="321" r:id="rId34"/>
    <p:sldId id="323" r:id="rId35"/>
    <p:sldId id="284" r:id="rId36"/>
    <p:sldId id="331" r:id="rId37"/>
    <p:sldId id="344" r:id="rId38"/>
    <p:sldId id="332" r:id="rId39"/>
    <p:sldId id="334" r:id="rId40"/>
    <p:sldId id="333" r:id="rId41"/>
    <p:sldId id="335" r:id="rId42"/>
    <p:sldId id="342" r:id="rId43"/>
    <p:sldId id="345" r:id="rId44"/>
    <p:sldId id="346" r:id="rId45"/>
    <p:sldId id="339" r:id="rId46"/>
    <p:sldId id="340" r:id="rId47"/>
    <p:sldId id="341" r:id="rId48"/>
    <p:sldId id="275" r:id="rId49"/>
    <p:sldId id="347" r:id="rId50"/>
    <p:sldId id="348" r:id="rId51"/>
    <p:sldId id="349" r:id="rId52"/>
    <p:sldId id="351" r:id="rId53"/>
    <p:sldId id="350" r:id="rId54"/>
    <p:sldId id="353" r:id="rId55"/>
    <p:sldId id="355" r:id="rId56"/>
    <p:sldId id="276" r:id="rId57"/>
    <p:sldId id="277" r:id="rId58"/>
    <p:sldId id="278" r:id="rId59"/>
    <p:sldId id="356" r:id="rId60"/>
    <p:sldId id="357" r:id="rId61"/>
    <p:sldId id="359" r:id="rId62"/>
    <p:sldId id="360" r:id="rId63"/>
    <p:sldId id="361" r:id="rId64"/>
    <p:sldId id="362" r:id="rId65"/>
    <p:sldId id="298" r:id="rId66"/>
    <p:sldId id="280" r:id="rId67"/>
    <p:sldId id="365" r:id="rId68"/>
    <p:sldId id="367" r:id="rId69"/>
    <p:sldId id="368" r:id="rId70"/>
    <p:sldId id="366" r:id="rId71"/>
    <p:sldId id="291" r:id="rId72"/>
    <p:sldId id="370" r:id="rId73"/>
    <p:sldId id="292" r:id="rId74"/>
    <p:sldId id="293" r:id="rId75"/>
    <p:sldId id="294" r:id="rId76"/>
    <p:sldId id="295" r:id="rId77"/>
    <p:sldId id="369" r:id="rId78"/>
    <p:sldId id="296" r:id="rId79"/>
    <p:sldId id="299" r:id="rId80"/>
    <p:sldId id="259" r:id="rId81"/>
    <p:sldId id="266" r:id="rId82"/>
    <p:sldId id="260" r:id="rId83"/>
    <p:sldId id="261" r:id="rId84"/>
    <p:sldId id="262" r:id="rId85"/>
    <p:sldId id="287" r:id="rId86"/>
    <p:sldId id="263" r:id="rId87"/>
    <p:sldId id="399" r:id="rId88"/>
    <p:sldId id="371" r:id="rId89"/>
    <p:sldId id="374" r:id="rId90"/>
    <p:sldId id="264" r:id="rId91"/>
    <p:sldId id="265" r:id="rId92"/>
    <p:sldId id="373" r:id="rId93"/>
    <p:sldId id="375" r:id="rId94"/>
    <p:sldId id="377" r:id="rId95"/>
    <p:sldId id="376" r:id="rId96"/>
    <p:sldId id="378" r:id="rId97"/>
    <p:sldId id="384" r:id="rId98"/>
    <p:sldId id="385" r:id="rId99"/>
    <p:sldId id="379" r:id="rId100"/>
    <p:sldId id="380" r:id="rId101"/>
    <p:sldId id="381" r:id="rId102"/>
    <p:sldId id="386" r:id="rId103"/>
    <p:sldId id="387" r:id="rId104"/>
    <p:sldId id="383" r:id="rId105"/>
    <p:sldId id="382" r:id="rId106"/>
    <p:sldId id="388" r:id="rId107"/>
    <p:sldId id="389" r:id="rId108"/>
    <p:sldId id="390" r:id="rId109"/>
    <p:sldId id="391" r:id="rId110"/>
    <p:sldId id="392" r:id="rId111"/>
    <p:sldId id="393" r:id="rId112"/>
    <p:sldId id="394" r:id="rId113"/>
    <p:sldId id="396" r:id="rId114"/>
    <p:sldId id="286" r:id="rId1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4" d="100"/>
          <a:sy n="74" d="100"/>
        </p:scale>
        <p:origin x="-179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theme" Target="theme/theme1.xml"/><Relationship Id="rId121"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notesMaster" Target="notesMasters/notesMaster1.xml"/><Relationship Id="rId117" Type="http://schemas.openxmlformats.org/officeDocument/2006/relationships/printerSettings" Target="printerSettings/printerSettings1.bin"/><Relationship Id="rId118" Type="http://schemas.openxmlformats.org/officeDocument/2006/relationships/presProps" Target="presProps.xml"/><Relationship Id="rId119" Type="http://schemas.openxmlformats.org/officeDocument/2006/relationships/viewProps" Target="viewProps.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F6E09B-C442-C640-BD62-28E4E60A7CC8}" type="datetimeFigureOut">
              <a:rPr lang="en-US" smtClean="0"/>
              <a:t>4/15/19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337EC2-A12D-FD4C-87B7-FA61832E0DAE}" type="slidenum">
              <a:rPr lang="en-US" smtClean="0"/>
              <a:t>‹#›</a:t>
            </a:fld>
            <a:endParaRPr lang="en-US"/>
          </a:p>
        </p:txBody>
      </p:sp>
    </p:spTree>
    <p:extLst>
      <p:ext uri="{BB962C8B-B14F-4D97-AF65-F5344CB8AC3E}">
        <p14:creationId xmlns:p14="http://schemas.microsoft.com/office/powerpoint/2010/main" val="420969893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Check record:</a:t>
            </a:r>
            <a:r>
              <a:rPr lang="en-US" baseline="0" dirty="0" smtClean="0"/>
              <a:t> </a:t>
            </a:r>
            <a:r>
              <a:rPr lang="en-US" dirty="0" smtClean="0"/>
              <a:t>Last BP recorded in the file 120/70 mmHg (12/2017)</a:t>
            </a:r>
          </a:p>
          <a:p>
            <a:endParaRPr lang="en-US" dirty="0"/>
          </a:p>
        </p:txBody>
      </p:sp>
      <p:sp>
        <p:nvSpPr>
          <p:cNvPr id="4" name="Slide Number Placeholder 3"/>
          <p:cNvSpPr>
            <a:spLocks noGrp="1"/>
          </p:cNvSpPr>
          <p:nvPr>
            <p:ph type="sldNum" sz="quarter" idx="10"/>
          </p:nvPr>
        </p:nvSpPr>
        <p:spPr/>
        <p:txBody>
          <a:bodyPr/>
          <a:lstStyle/>
          <a:p>
            <a:fld id="{9F337EC2-A12D-FD4C-87B7-FA61832E0DAE}" type="slidenum">
              <a:rPr lang="en-US" smtClean="0"/>
              <a:t>5</a:t>
            </a:fld>
            <a:endParaRPr lang="en-US"/>
          </a:p>
        </p:txBody>
      </p:sp>
    </p:spTree>
    <p:extLst>
      <p:ext uri="{BB962C8B-B14F-4D97-AF65-F5344CB8AC3E}">
        <p14:creationId xmlns:p14="http://schemas.microsoft.com/office/powerpoint/2010/main" val="3764969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Request RFT (K and </a:t>
            </a:r>
            <a:r>
              <a:rPr lang="en-US" dirty="0" err="1" smtClean="0"/>
              <a:t>creatinin</a:t>
            </a:r>
            <a:r>
              <a:rPr lang="en-US" dirty="0" smtClean="0"/>
              <a:t>)</a:t>
            </a:r>
          </a:p>
          <a:p>
            <a:r>
              <a:rPr lang="en-US" dirty="0" smtClean="0"/>
              <a:t>Check adherence </a:t>
            </a:r>
          </a:p>
          <a:p>
            <a:r>
              <a:rPr lang="en-US" dirty="0" smtClean="0"/>
              <a:t>Add another</a:t>
            </a:r>
            <a:r>
              <a:rPr lang="en-US" baseline="0" dirty="0" smtClean="0"/>
              <a:t> or increase the dose</a:t>
            </a:r>
            <a:endParaRPr lang="en-US" dirty="0"/>
          </a:p>
        </p:txBody>
      </p:sp>
      <p:sp>
        <p:nvSpPr>
          <p:cNvPr id="4" name="Slide Number Placeholder 3"/>
          <p:cNvSpPr>
            <a:spLocks noGrp="1"/>
          </p:cNvSpPr>
          <p:nvPr>
            <p:ph type="sldNum" sz="quarter" idx="10"/>
          </p:nvPr>
        </p:nvSpPr>
        <p:spPr/>
        <p:txBody>
          <a:bodyPr/>
          <a:lstStyle/>
          <a:p>
            <a:fld id="{9F337EC2-A12D-FD4C-87B7-FA61832E0DAE}" type="slidenum">
              <a:rPr lang="en-US" smtClean="0"/>
              <a:t>51</a:t>
            </a:fld>
            <a:endParaRPr lang="en-US"/>
          </a:p>
        </p:txBody>
      </p:sp>
    </p:spTree>
    <p:extLst>
      <p:ext uri="{BB962C8B-B14F-4D97-AF65-F5344CB8AC3E}">
        <p14:creationId xmlns:p14="http://schemas.microsoft.com/office/powerpoint/2010/main" val="36097571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 axis deviation, QRS complex wide slightly, ST depression,</a:t>
            </a:r>
            <a:r>
              <a:rPr lang="en-US" baseline="0" dirty="0" smtClean="0"/>
              <a:t> inverted T waves, R waves summation is about</a:t>
            </a:r>
            <a:endParaRPr lang="en-US" dirty="0" smtClean="0"/>
          </a:p>
          <a:p>
            <a:endParaRPr lang="en-US" dirty="0"/>
          </a:p>
        </p:txBody>
      </p:sp>
      <p:sp>
        <p:nvSpPr>
          <p:cNvPr id="4" name="Slide Number Placeholder 3"/>
          <p:cNvSpPr>
            <a:spLocks noGrp="1"/>
          </p:cNvSpPr>
          <p:nvPr>
            <p:ph type="sldNum" sz="quarter" idx="10"/>
          </p:nvPr>
        </p:nvSpPr>
        <p:spPr/>
        <p:txBody>
          <a:bodyPr/>
          <a:lstStyle/>
          <a:p>
            <a:fld id="{9F337EC2-A12D-FD4C-87B7-FA61832E0DAE}" type="slidenum">
              <a:rPr lang="en-US" smtClean="0"/>
              <a:t>67</a:t>
            </a:fld>
            <a:endParaRPr lang="en-US"/>
          </a:p>
        </p:txBody>
      </p:sp>
    </p:spTree>
    <p:extLst>
      <p:ext uri="{BB962C8B-B14F-4D97-AF65-F5344CB8AC3E}">
        <p14:creationId xmlns:p14="http://schemas.microsoft.com/office/powerpoint/2010/main" val="3799481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337EC2-A12D-FD4C-87B7-FA61832E0DAE}" type="slidenum">
              <a:rPr lang="en-US" smtClean="0"/>
              <a:t>76</a:t>
            </a:fld>
            <a:endParaRPr lang="en-US"/>
          </a:p>
        </p:txBody>
      </p:sp>
    </p:spTree>
    <p:extLst>
      <p:ext uri="{BB962C8B-B14F-4D97-AF65-F5344CB8AC3E}">
        <p14:creationId xmlns:p14="http://schemas.microsoft.com/office/powerpoint/2010/main" val="3936107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Depends on gender, age, body</a:t>
            </a:r>
            <a:r>
              <a:rPr lang="en-US" baseline="0" dirty="0" smtClean="0"/>
              <a:t> </a:t>
            </a:r>
            <a:r>
              <a:rPr lang="en-US" baseline="0" dirty="0" err="1" smtClean="0"/>
              <a:t>surfeace</a:t>
            </a:r>
            <a:r>
              <a:rPr lang="en-US" baseline="0" dirty="0" smtClean="0"/>
              <a:t> area (</a:t>
            </a:r>
            <a:r>
              <a:rPr lang="en-US" baseline="0" dirty="0" err="1" smtClean="0"/>
              <a:t>Ht</a:t>
            </a:r>
            <a:r>
              <a:rPr lang="en-US" baseline="0" dirty="0" smtClean="0"/>
              <a:t>, </a:t>
            </a:r>
            <a:r>
              <a:rPr lang="en-US" baseline="0" dirty="0" err="1" smtClean="0"/>
              <a:t>wt</a:t>
            </a:r>
            <a:r>
              <a:rPr lang="en-US" baseline="0" dirty="0" smtClean="0"/>
              <a:t>), </a:t>
            </a:r>
            <a:r>
              <a:rPr lang="en-US" baseline="0" dirty="0" err="1" smtClean="0"/>
              <a:t>creatinin</a:t>
            </a:r>
            <a:endParaRPr lang="en-US" dirty="0"/>
          </a:p>
        </p:txBody>
      </p:sp>
      <p:sp>
        <p:nvSpPr>
          <p:cNvPr id="4" name="Slide Number Placeholder 3"/>
          <p:cNvSpPr>
            <a:spLocks noGrp="1"/>
          </p:cNvSpPr>
          <p:nvPr>
            <p:ph type="sldNum" sz="quarter" idx="10"/>
          </p:nvPr>
        </p:nvSpPr>
        <p:spPr/>
        <p:txBody>
          <a:bodyPr/>
          <a:lstStyle/>
          <a:p>
            <a:fld id="{9F337EC2-A12D-FD4C-87B7-FA61832E0DAE}" type="slidenum">
              <a:rPr lang="en-US" smtClean="0"/>
              <a:t>83</a:t>
            </a:fld>
            <a:endParaRPr lang="en-US"/>
          </a:p>
        </p:txBody>
      </p:sp>
    </p:spTree>
    <p:extLst>
      <p:ext uri="{BB962C8B-B14F-4D97-AF65-F5344CB8AC3E}">
        <p14:creationId xmlns:p14="http://schemas.microsoft.com/office/powerpoint/2010/main" val="592198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Slide Image Placeholder 1"/>
          <p:cNvSpPr>
            <a:spLocks noGrp="1" noRot="1" noChangeAspect="1" noTextEdit="1"/>
          </p:cNvSpPr>
          <p:nvPr>
            <p:ph type="sldImg"/>
          </p:nvPr>
        </p:nvSpPr>
        <p:spPr>
          <a:xfrm>
            <a:off x="1143000" y="685800"/>
            <a:ext cx="4572000" cy="3429000"/>
          </a:xfrm>
          <a:ln/>
        </p:spPr>
      </p:sp>
      <p:sp>
        <p:nvSpPr>
          <p:cNvPr id="370691" name="Notes Placeholder 2"/>
          <p:cNvSpPr>
            <a:spLocks noGrp="1"/>
          </p:cNvSpPr>
          <p:nvPr>
            <p:ph type="body" idx="1"/>
          </p:nvPr>
        </p:nvSpPr>
        <p:spPr/>
        <p:txBody>
          <a:bodyPr/>
          <a:lstStyle/>
          <a:p>
            <a:pPr>
              <a:buFont typeface="Arial" pitchFamily="34" charset="0"/>
              <a:buNone/>
            </a:pPr>
            <a:r>
              <a:rPr lang="en-US" dirty="0"/>
              <a:t>New to the standards in 2018, an</a:t>
            </a:r>
            <a:r>
              <a:rPr lang="en-US" baseline="0" dirty="0"/>
              <a:t> algorithm summarizing recommendations for the treatment of confirmed hypertension in people with diabetes has been added to Section 9. </a:t>
            </a:r>
          </a:p>
          <a:p>
            <a:pPr>
              <a:buFont typeface="Arial" pitchFamily="34" charset="0"/>
              <a:buNone/>
            </a:pPr>
            <a:endParaRPr lang="en-US" baseline="0" dirty="0"/>
          </a:p>
          <a:p>
            <a:pPr>
              <a:buFont typeface="Arial" pitchFamily="34" charset="0"/>
              <a:buNone/>
            </a:pPr>
            <a:r>
              <a:rPr lang="en-US" baseline="0" dirty="0"/>
              <a:t>A few key points about this algorithm is that it has different pathways depending on blood pressure at hypertension diagnosis as well as the presence or absence of albuminuria.  It also emphasizes that ACE inhibitors and ARBs should not be combined.</a:t>
            </a:r>
            <a:endParaRPr lang="en-US" dirty="0"/>
          </a:p>
          <a:p>
            <a:pPr>
              <a:buFont typeface="Arial" pitchFamily="34" charset="0"/>
              <a:buNone/>
            </a:pPr>
            <a:endParaRPr lang="en-US" dirty="0"/>
          </a:p>
          <a:p>
            <a:pPr marL="285750" indent="-171450">
              <a:spcBef>
                <a:spcPts val="1200"/>
              </a:spcBef>
            </a:pPr>
            <a:r>
              <a:rPr lang="en-US" dirty="0" smtClean="0"/>
              <a:t>Treatment for hypertension should include drug classes demonstrated to reduce CV events in patients with diabetes: </a:t>
            </a:r>
            <a:r>
              <a:rPr lang="en-US" b="1" dirty="0" smtClean="0">
                <a:solidFill>
                  <a:schemeClr val="accent6"/>
                </a:solidFill>
              </a:rPr>
              <a:t>A</a:t>
            </a:r>
          </a:p>
          <a:p>
            <a:pPr marL="685800" lvl="1" indent="-171450">
              <a:spcBef>
                <a:spcPts val="1200"/>
              </a:spcBef>
            </a:pPr>
            <a:r>
              <a:rPr lang="en-US" dirty="0" smtClean="0"/>
              <a:t> ACE Inhibitors</a:t>
            </a:r>
          </a:p>
          <a:p>
            <a:pPr marL="685800" lvl="1" indent="-171450">
              <a:spcBef>
                <a:spcPts val="1200"/>
              </a:spcBef>
            </a:pPr>
            <a:r>
              <a:rPr lang="en-US" dirty="0" smtClean="0"/>
              <a:t> Angiotensin receptor blockers (ARBs)</a:t>
            </a:r>
          </a:p>
          <a:p>
            <a:pPr marL="685800" lvl="1" indent="-171450">
              <a:spcBef>
                <a:spcPts val="1200"/>
              </a:spcBef>
            </a:pPr>
            <a:r>
              <a:rPr lang="en-US" dirty="0" smtClean="0"/>
              <a:t> Thiazide-like diuretics</a:t>
            </a:r>
          </a:p>
          <a:p>
            <a:pPr marL="685800" lvl="1" indent="-171450">
              <a:spcBef>
                <a:spcPts val="1200"/>
              </a:spcBef>
            </a:pPr>
            <a:r>
              <a:rPr lang="en-US" dirty="0" smtClean="0"/>
              <a:t> </a:t>
            </a:r>
            <a:r>
              <a:rPr lang="en-US" dirty="0" err="1" smtClean="0"/>
              <a:t>Dihydropyridine</a:t>
            </a:r>
            <a:r>
              <a:rPr lang="en-US" dirty="0" smtClean="0"/>
              <a:t> calcium channel blockers</a:t>
            </a:r>
          </a:p>
          <a:p>
            <a:pPr marL="685800" lvl="1" indent="-171450">
              <a:spcBef>
                <a:spcPts val="1200"/>
              </a:spcBef>
            </a:pPr>
            <a:endParaRPr lang="en-US" dirty="0" smtClean="0"/>
          </a:p>
          <a:p>
            <a:pPr marL="685800" lvl="1" indent="-171450">
              <a:spcBef>
                <a:spcPts val="1200"/>
              </a:spcBef>
            </a:pPr>
            <a:endParaRPr lang="en-US" dirty="0" smtClean="0"/>
          </a:p>
          <a:p>
            <a:pPr marL="685800" lvl="1" indent="-171450">
              <a:spcBef>
                <a:spcPts val="1200"/>
              </a:spcBef>
            </a:pPr>
            <a:r>
              <a:rPr lang="en-US" dirty="0" smtClean="0"/>
              <a:t>Multiple-drug therapy is generally required to achieve BP targets. However, combinations of ACE inhibitors and ARBs and combinations of ACE inhibitors or ARBs with direct renin inhibitors should not be used. </a:t>
            </a:r>
          </a:p>
          <a:p>
            <a:pPr>
              <a:buFont typeface="Arial" pitchFamily="34" charset="0"/>
              <a:buNone/>
            </a:pPr>
            <a:endParaRPr lang="en-US" b="1" dirty="0"/>
          </a:p>
          <a:p>
            <a:pPr marL="285750" indent="-171450">
              <a:spcBef>
                <a:spcPts val="1200"/>
              </a:spcBef>
            </a:pPr>
            <a:r>
              <a:rPr lang="en-US" dirty="0" smtClean="0"/>
              <a:t>An ACE inhibitor or ARB, at the </a:t>
            </a:r>
            <a:r>
              <a:rPr lang="en-US" dirty="0" err="1" smtClean="0"/>
              <a:t>maximumly</a:t>
            </a:r>
            <a:r>
              <a:rPr lang="en-US" dirty="0" smtClean="0"/>
              <a:t> tolerated dose indicated for BP treatment, is the recommended first-line treatment for hypertension in patients with diabetes and urinary albumin-to-</a:t>
            </a:r>
            <a:r>
              <a:rPr lang="en-US" dirty="0" err="1" smtClean="0"/>
              <a:t>creatinine</a:t>
            </a:r>
            <a:r>
              <a:rPr lang="en-US" dirty="0" smtClean="0"/>
              <a:t> ratio ≥300 mg/g </a:t>
            </a:r>
            <a:r>
              <a:rPr lang="en-US" dirty="0" err="1" smtClean="0"/>
              <a:t>creatinine</a:t>
            </a:r>
            <a:r>
              <a:rPr lang="en-US" dirty="0" smtClean="0"/>
              <a:t> </a:t>
            </a:r>
            <a:r>
              <a:rPr lang="en-US" dirty="0" smtClean="0">
                <a:solidFill>
                  <a:schemeClr val="accent6"/>
                </a:solidFill>
              </a:rPr>
              <a:t>A</a:t>
            </a:r>
            <a:r>
              <a:rPr lang="en-US" dirty="0" smtClean="0"/>
              <a:t> or 30-299 mg/g </a:t>
            </a:r>
            <a:r>
              <a:rPr lang="en-US" dirty="0" err="1" smtClean="0"/>
              <a:t>creatinine</a:t>
            </a:r>
            <a:r>
              <a:rPr lang="en-US" dirty="0" smtClean="0"/>
              <a:t> </a:t>
            </a:r>
            <a:r>
              <a:rPr lang="en-US" dirty="0" smtClean="0">
                <a:solidFill>
                  <a:schemeClr val="accent6"/>
                </a:solidFill>
              </a:rPr>
              <a:t>B</a:t>
            </a:r>
            <a:r>
              <a:rPr lang="en-US" dirty="0" smtClean="0"/>
              <a:t>.</a:t>
            </a:r>
            <a:r>
              <a:rPr lang="en-US" dirty="0" smtClean="0">
                <a:solidFill>
                  <a:schemeClr val="accent6"/>
                </a:solidFill>
              </a:rPr>
              <a:t> </a:t>
            </a:r>
            <a:r>
              <a:rPr lang="en-US" dirty="0" smtClean="0"/>
              <a:t>If one class is not tolerated, the other should be substituted. </a:t>
            </a:r>
            <a:r>
              <a:rPr lang="en-US" dirty="0" smtClean="0">
                <a:solidFill>
                  <a:schemeClr val="accent6"/>
                </a:solidFill>
              </a:rPr>
              <a:t>B</a:t>
            </a:r>
          </a:p>
          <a:p>
            <a:pPr marL="285750" indent="-171450">
              <a:spcBef>
                <a:spcPts val="1200"/>
              </a:spcBef>
            </a:pPr>
            <a:r>
              <a:rPr lang="en-US" dirty="0" smtClean="0"/>
              <a:t>For patients treated with an ACE inhibitor, ARB, or diuretic, serum </a:t>
            </a:r>
            <a:r>
              <a:rPr lang="en-US" dirty="0" err="1" smtClean="0"/>
              <a:t>creatinine</a:t>
            </a:r>
            <a:r>
              <a:rPr lang="en-US" dirty="0" smtClean="0"/>
              <a:t>/estimated glomerular filtrated rate and serum potassium levels should be monitored at least annually</a:t>
            </a:r>
            <a:endParaRPr lang="en-US" b="1" dirty="0"/>
          </a:p>
        </p:txBody>
      </p:sp>
      <p:sp>
        <p:nvSpPr>
          <p:cNvPr id="370692" name="Slide Number Placeholder 3"/>
          <p:cNvSpPr txBox="1">
            <a:spLocks noGrp="1"/>
          </p:cNvSpPr>
          <p:nvPr/>
        </p:nvSpPr>
        <p:spPr bwMode="auto">
          <a:xfrm>
            <a:off x="3884027" y="8684926"/>
            <a:ext cx="2972421"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92F298BC-CE64-4F2D-AB9C-89EF98A57FC6}" type="slidenum">
              <a:rPr lang="en-US" sz="900">
                <a:latin typeface="Calibri" pitchFamily="34" charset="0"/>
              </a:rPr>
              <a:pPr algn="r" eaLnBrk="1" hangingPunct="1"/>
              <a:t>92</a:t>
            </a:fld>
            <a:endParaRPr lang="en-US" sz="900">
              <a:latin typeface="Calibri" pitchFamily="34" charset="0"/>
            </a:endParaRPr>
          </a:p>
        </p:txBody>
      </p:sp>
    </p:spTree>
    <p:extLst>
      <p:ext uri="{BB962C8B-B14F-4D97-AF65-F5344CB8AC3E}">
        <p14:creationId xmlns:p14="http://schemas.microsoft.com/office/powerpoint/2010/main" val="10207964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Answer: C</a:t>
            </a:r>
            <a:endParaRPr lang="en-US" dirty="0"/>
          </a:p>
        </p:txBody>
      </p:sp>
      <p:sp>
        <p:nvSpPr>
          <p:cNvPr id="4" name="Slide Number Placeholder 3"/>
          <p:cNvSpPr>
            <a:spLocks noGrp="1"/>
          </p:cNvSpPr>
          <p:nvPr>
            <p:ph type="sldNum" sz="quarter" idx="10"/>
          </p:nvPr>
        </p:nvSpPr>
        <p:spPr/>
        <p:txBody>
          <a:bodyPr/>
          <a:lstStyle/>
          <a:p>
            <a:fld id="{E56CBF6E-8770-4447-8623-3CA3A90DF44E}" type="slidenum">
              <a:rPr lang="en-US" smtClean="0"/>
              <a:t>93</a:t>
            </a:fld>
            <a:endParaRPr lang="en-US"/>
          </a:p>
        </p:txBody>
      </p:sp>
    </p:spTree>
    <p:extLst>
      <p:ext uri="{BB962C8B-B14F-4D97-AF65-F5344CB8AC3E}">
        <p14:creationId xmlns:p14="http://schemas.microsoft.com/office/powerpoint/2010/main" val="286939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a:noFill/>
        </p:spPr>
        <p:txBody>
          <a:bodyPr/>
          <a:lstStyle/>
          <a:p>
            <a:r>
              <a:rPr lang="en-GB"/>
              <a:t>bhs guidelines 2004.boeh-ingel</a:t>
            </a:r>
          </a:p>
        </p:txBody>
      </p:sp>
      <p:sp>
        <p:nvSpPr>
          <p:cNvPr id="29699" name="Rectangle 7"/>
          <p:cNvSpPr>
            <a:spLocks noGrp="1" noChangeArrowheads="1"/>
          </p:cNvSpPr>
          <p:nvPr>
            <p:ph type="sldNum" sz="quarter" idx="5"/>
          </p:nvPr>
        </p:nvSpPr>
        <p:spPr>
          <a:noFill/>
        </p:spPr>
        <p:txBody>
          <a:bodyPr/>
          <a:lstStyle/>
          <a:p>
            <a:fld id="{77D37DEA-5F88-4CCF-946D-0E812B6F1307}" type="slidenum">
              <a:rPr lang="en-GB"/>
              <a:pPr/>
              <a:t>113</a:t>
            </a:fld>
            <a:endParaRPr lang="en-GB"/>
          </a:p>
        </p:txBody>
      </p:sp>
      <p:sp>
        <p:nvSpPr>
          <p:cNvPr id="29700" name="Rectangle 2"/>
          <p:cNvSpPr>
            <a:spLocks noGrp="1" noRot="1" noChangeAspect="1" noChangeArrowheads="1" noTextEdit="1"/>
          </p:cNvSpPr>
          <p:nvPr>
            <p:ph type="sldImg"/>
          </p:nvPr>
        </p:nvSpPr>
        <p:spPr>
          <a:xfrm>
            <a:off x="720725" y="381000"/>
            <a:ext cx="5416550" cy="4062413"/>
          </a:xfrm>
          <a:ln/>
        </p:spPr>
      </p:sp>
      <p:sp>
        <p:nvSpPr>
          <p:cNvPr id="29701" name="Rectangle 3"/>
          <p:cNvSpPr>
            <a:spLocks noGrp="1" noChangeArrowheads="1"/>
          </p:cNvSpPr>
          <p:nvPr>
            <p:ph type="body" idx="1"/>
          </p:nvPr>
        </p:nvSpPr>
        <p:spPr>
          <a:xfrm>
            <a:off x="381179" y="4952940"/>
            <a:ext cx="6095644" cy="3809390"/>
          </a:xfrm>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t>Select a cuff size based on arm circumference</a:t>
            </a:r>
          </a:p>
          <a:p>
            <a:pPr lvl="1"/>
            <a:r>
              <a:rPr lang="en-US" sz="2000" dirty="0" smtClean="0"/>
              <a:t>The </a:t>
            </a:r>
            <a:r>
              <a:rPr lang="en-US" sz="2000" b="1" dirty="0" smtClean="0"/>
              <a:t>ideal cuff bladder length</a:t>
            </a:r>
            <a:r>
              <a:rPr lang="en-US" sz="2000" dirty="0" smtClean="0"/>
              <a:t> is ≥80% of the patient’s arm circumference.</a:t>
            </a:r>
          </a:p>
          <a:p>
            <a:pPr lvl="1"/>
            <a:r>
              <a:rPr lang="en-US" sz="2000" dirty="0" smtClean="0"/>
              <a:t>The </a:t>
            </a:r>
            <a:r>
              <a:rPr lang="en-US" sz="2000" b="1" dirty="0" smtClean="0"/>
              <a:t>ideal cuff bladder width</a:t>
            </a:r>
            <a:r>
              <a:rPr lang="en-US" sz="2000" dirty="0" smtClean="0"/>
              <a:t> is ≥40% of the patient’s arm circumference.</a:t>
            </a:r>
          </a:p>
          <a:p>
            <a:endParaRPr lang="en-US" dirty="0"/>
          </a:p>
        </p:txBody>
      </p:sp>
      <p:sp>
        <p:nvSpPr>
          <p:cNvPr id="4" name="Slide Number Placeholder 3"/>
          <p:cNvSpPr>
            <a:spLocks noGrp="1"/>
          </p:cNvSpPr>
          <p:nvPr>
            <p:ph type="sldNum" sz="quarter" idx="10"/>
          </p:nvPr>
        </p:nvSpPr>
        <p:spPr/>
        <p:txBody>
          <a:bodyPr/>
          <a:lstStyle/>
          <a:p>
            <a:fld id="{9F337EC2-A12D-FD4C-87B7-FA61832E0DAE}" type="slidenum">
              <a:rPr lang="en-US" smtClean="0"/>
              <a:t>6</a:t>
            </a:fld>
            <a:endParaRPr lang="en-US"/>
          </a:p>
        </p:txBody>
      </p:sp>
    </p:spTree>
    <p:extLst>
      <p:ext uri="{BB962C8B-B14F-4D97-AF65-F5344CB8AC3E}">
        <p14:creationId xmlns:p14="http://schemas.microsoft.com/office/powerpoint/2010/main" val="387718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337EC2-A12D-FD4C-87B7-FA61832E0DAE}" type="slidenum">
              <a:rPr lang="en-US" smtClean="0"/>
              <a:t>9</a:t>
            </a:fld>
            <a:endParaRPr lang="en-US"/>
          </a:p>
        </p:txBody>
      </p:sp>
    </p:spTree>
    <p:extLst>
      <p:ext uri="{BB962C8B-B14F-4D97-AF65-F5344CB8AC3E}">
        <p14:creationId xmlns:p14="http://schemas.microsoft.com/office/powerpoint/2010/main" val="196531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If a person is unable to tolerate ABPM, home blood pressure</a:t>
            </a:r>
          </a:p>
          <a:p>
            <a:r>
              <a:rPr lang="en-US" sz="1200" b="0" i="0" u="none" strike="noStrike" kern="1200" baseline="0" dirty="0" smtClean="0">
                <a:solidFill>
                  <a:schemeClr val="tx1"/>
                </a:solidFill>
                <a:latin typeface="+mn-lt"/>
                <a:ea typeface="+mn-ea"/>
                <a:cs typeface="+mn-cs"/>
              </a:rPr>
              <a:t>monitoring (HBPM) is a suitable alternative to confirm the diagnosis of</a:t>
            </a:r>
          </a:p>
          <a:p>
            <a:r>
              <a:rPr lang="en-US" sz="1200" b="0" i="0" u="none" strike="noStrike" kern="1200" baseline="0" dirty="0" smtClean="0">
                <a:solidFill>
                  <a:schemeClr val="tx1"/>
                </a:solidFill>
                <a:latin typeface="+mn-lt"/>
                <a:ea typeface="+mn-ea"/>
                <a:cs typeface="+mn-cs"/>
              </a:rPr>
              <a:t>hypertension.</a:t>
            </a:r>
            <a:endParaRPr lang="en-US" dirty="0"/>
          </a:p>
        </p:txBody>
      </p:sp>
      <p:sp>
        <p:nvSpPr>
          <p:cNvPr id="4" name="Slide Number Placeholder 3"/>
          <p:cNvSpPr>
            <a:spLocks noGrp="1"/>
          </p:cNvSpPr>
          <p:nvPr>
            <p:ph type="sldNum" sz="quarter" idx="10"/>
          </p:nvPr>
        </p:nvSpPr>
        <p:spPr/>
        <p:txBody>
          <a:bodyPr/>
          <a:lstStyle/>
          <a:p>
            <a:fld id="{9F337EC2-A12D-FD4C-87B7-FA61832E0DAE}" type="slidenum">
              <a:rPr lang="en-US" smtClean="0"/>
              <a:t>12</a:t>
            </a:fld>
            <a:endParaRPr lang="en-US"/>
          </a:p>
        </p:txBody>
      </p:sp>
    </p:spTree>
    <p:extLst>
      <p:ext uri="{BB962C8B-B14F-4D97-AF65-F5344CB8AC3E}">
        <p14:creationId xmlns:p14="http://schemas.microsoft.com/office/powerpoint/2010/main" val="199586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When using HBPM to confirm a diagnosis of hypertension, ensure</a:t>
            </a:r>
          </a:p>
          <a:p>
            <a:r>
              <a:rPr lang="en-US" sz="1200" b="0" i="0" u="none" strike="noStrike" kern="1200" baseline="0" dirty="0" smtClean="0">
                <a:solidFill>
                  <a:schemeClr val="tx1"/>
                </a:solidFill>
                <a:latin typeface="+mn-lt"/>
                <a:ea typeface="+mn-ea"/>
                <a:cs typeface="+mn-cs"/>
              </a:rPr>
              <a:t>that:</a:t>
            </a:r>
          </a:p>
          <a:p>
            <a:r>
              <a:rPr lang="en-US" sz="1200" b="0" i="0" u="none" strike="noStrike" kern="1200" baseline="0" dirty="0" smtClean="0">
                <a:solidFill>
                  <a:schemeClr val="tx1"/>
                </a:solidFill>
                <a:latin typeface="+mn-lt"/>
                <a:ea typeface="+mn-ea"/>
                <a:cs typeface="+mn-cs"/>
              </a:rPr>
              <a:t>for each blood pressure recording, two consecutive</a:t>
            </a:r>
          </a:p>
          <a:p>
            <a:r>
              <a:rPr lang="en-US" sz="1200" b="0" i="0" u="none" strike="noStrike" kern="1200" baseline="0" dirty="0" smtClean="0">
                <a:solidFill>
                  <a:schemeClr val="tx1"/>
                </a:solidFill>
                <a:latin typeface="+mn-lt"/>
                <a:ea typeface="+mn-ea"/>
                <a:cs typeface="+mn-cs"/>
              </a:rPr>
              <a:t>measurements are taken, at least 1 minute apart and with the</a:t>
            </a:r>
          </a:p>
          <a:p>
            <a:r>
              <a:rPr lang="en-US" sz="1200" b="0" i="0" u="none" strike="noStrike" kern="1200" baseline="0" dirty="0" smtClean="0">
                <a:solidFill>
                  <a:schemeClr val="tx1"/>
                </a:solidFill>
                <a:latin typeface="+mn-lt"/>
                <a:ea typeface="+mn-ea"/>
                <a:cs typeface="+mn-cs"/>
              </a:rPr>
              <a:t>person seated and</a:t>
            </a:r>
          </a:p>
          <a:p>
            <a:r>
              <a:rPr lang="en-US" sz="1200" b="0" i="0" u="none" strike="noStrike" kern="1200" baseline="0" dirty="0" smtClean="0">
                <a:solidFill>
                  <a:schemeClr val="tx1"/>
                </a:solidFill>
                <a:latin typeface="+mn-lt"/>
                <a:ea typeface="+mn-ea"/>
                <a:cs typeface="+mn-cs"/>
              </a:rPr>
              <a:t>blood pressure is recorded twice daily, ideally in the morning and</a:t>
            </a:r>
          </a:p>
          <a:p>
            <a:r>
              <a:rPr lang="en-US" sz="1200" b="0" i="0" u="none" strike="noStrike" kern="1200" baseline="0" dirty="0" smtClean="0">
                <a:solidFill>
                  <a:schemeClr val="tx1"/>
                </a:solidFill>
                <a:latin typeface="+mn-lt"/>
                <a:ea typeface="+mn-ea"/>
                <a:cs typeface="+mn-cs"/>
              </a:rPr>
              <a:t>evening and</a:t>
            </a:r>
          </a:p>
          <a:p>
            <a:r>
              <a:rPr lang="en-US" sz="1200" b="0" i="0" u="none" strike="noStrike" kern="1200" baseline="0" dirty="0" smtClean="0">
                <a:solidFill>
                  <a:schemeClr val="tx1"/>
                </a:solidFill>
                <a:latin typeface="+mn-lt"/>
                <a:ea typeface="+mn-ea"/>
                <a:cs typeface="+mn-cs"/>
              </a:rPr>
              <a:t>blood pressure recording continues for at least 4 days, ideally for</a:t>
            </a:r>
          </a:p>
          <a:p>
            <a:r>
              <a:rPr lang="en-US" sz="1200" b="0" i="0" u="none" strike="noStrike" kern="1200" baseline="0" dirty="0" smtClean="0">
                <a:solidFill>
                  <a:schemeClr val="tx1"/>
                </a:solidFill>
                <a:latin typeface="+mn-lt"/>
                <a:ea typeface="+mn-ea"/>
                <a:cs typeface="+mn-cs"/>
              </a:rPr>
              <a:t>7 days.</a:t>
            </a:r>
          </a:p>
          <a:p>
            <a:r>
              <a:rPr lang="en-US" sz="1200" b="0" i="0" u="none" strike="noStrike" kern="1200" baseline="0" dirty="0" smtClean="0">
                <a:solidFill>
                  <a:schemeClr val="tx1"/>
                </a:solidFill>
                <a:latin typeface="+mn-lt"/>
                <a:ea typeface="+mn-ea"/>
                <a:cs typeface="+mn-cs"/>
              </a:rPr>
              <a:t>Discard the measurements taken on the first day and use the average</a:t>
            </a:r>
          </a:p>
          <a:p>
            <a:r>
              <a:rPr lang="en-US" sz="1200" b="0" i="0" u="none" strike="noStrike" kern="1200" baseline="0" dirty="0" smtClean="0">
                <a:solidFill>
                  <a:schemeClr val="tx1"/>
                </a:solidFill>
                <a:latin typeface="+mn-lt"/>
                <a:ea typeface="+mn-ea"/>
                <a:cs typeface="+mn-cs"/>
              </a:rPr>
              <a:t>value of all the remaining measurements to confirm a diagnosis of</a:t>
            </a:r>
          </a:p>
          <a:p>
            <a:r>
              <a:rPr lang="en-US" sz="1200" b="0" i="0" u="none" strike="noStrike" kern="1200" baseline="0" dirty="0" smtClean="0">
                <a:solidFill>
                  <a:schemeClr val="tx1"/>
                </a:solidFill>
                <a:latin typeface="+mn-lt"/>
                <a:ea typeface="+mn-ea"/>
                <a:cs typeface="+mn-cs"/>
              </a:rPr>
              <a:t>hypertension.</a:t>
            </a:r>
            <a:endParaRPr lang="en-US" dirty="0"/>
          </a:p>
        </p:txBody>
      </p:sp>
      <p:sp>
        <p:nvSpPr>
          <p:cNvPr id="4" name="Slide Number Placeholder 3"/>
          <p:cNvSpPr>
            <a:spLocks noGrp="1"/>
          </p:cNvSpPr>
          <p:nvPr>
            <p:ph type="sldNum" sz="quarter" idx="10"/>
          </p:nvPr>
        </p:nvSpPr>
        <p:spPr/>
        <p:txBody>
          <a:bodyPr/>
          <a:lstStyle/>
          <a:p>
            <a:fld id="{9F337EC2-A12D-FD4C-87B7-FA61832E0DAE}" type="slidenum">
              <a:rPr lang="en-US" smtClean="0"/>
              <a:t>13</a:t>
            </a:fld>
            <a:endParaRPr lang="en-US"/>
          </a:p>
        </p:txBody>
      </p:sp>
    </p:spTree>
    <p:extLst>
      <p:ext uri="{BB962C8B-B14F-4D97-AF65-F5344CB8AC3E}">
        <p14:creationId xmlns:p14="http://schemas.microsoft.com/office/powerpoint/2010/main" val="866518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we mean by very high risk ?</a:t>
            </a:r>
          </a:p>
          <a:p>
            <a:r>
              <a:rPr lang="en-US" dirty="0" smtClean="0"/>
              <a:t>Established</a:t>
            </a:r>
            <a:r>
              <a:rPr lang="en-US" baseline="0" dirty="0" smtClean="0"/>
              <a:t> CV disease (cardiac, stroke), stage 4 Renal disease, diabetic with organ damage.</a:t>
            </a:r>
            <a:endParaRPr lang="en-US" dirty="0"/>
          </a:p>
        </p:txBody>
      </p:sp>
      <p:sp>
        <p:nvSpPr>
          <p:cNvPr id="4" name="Slide Number Placeholder 3"/>
          <p:cNvSpPr>
            <a:spLocks noGrp="1"/>
          </p:cNvSpPr>
          <p:nvPr>
            <p:ph type="sldNum" sz="quarter" idx="10"/>
          </p:nvPr>
        </p:nvSpPr>
        <p:spPr/>
        <p:txBody>
          <a:bodyPr/>
          <a:lstStyle/>
          <a:p>
            <a:fld id="{9F337EC2-A12D-FD4C-87B7-FA61832E0DAE}" type="slidenum">
              <a:rPr lang="en-US" smtClean="0"/>
              <a:t>25</a:t>
            </a:fld>
            <a:endParaRPr lang="en-US"/>
          </a:p>
        </p:txBody>
      </p:sp>
    </p:spTree>
    <p:extLst>
      <p:ext uri="{BB962C8B-B14F-4D97-AF65-F5344CB8AC3E}">
        <p14:creationId xmlns:p14="http://schemas.microsoft.com/office/powerpoint/2010/main" val="410168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What is the difference between QRISK</a:t>
            </a:r>
            <a:r>
              <a:rPr lang="en-US" sz="1200" b="1" kern="1200" baseline="30000" dirty="0" smtClean="0">
                <a:solidFill>
                  <a:schemeClr val="tx1"/>
                </a:solidFill>
                <a:latin typeface="+mn-lt"/>
                <a:ea typeface="+mn-ea"/>
                <a:cs typeface="+mn-cs"/>
              </a:rPr>
              <a:t>®</a:t>
            </a:r>
            <a:r>
              <a:rPr lang="en-US" sz="1200" b="1" kern="1200" baseline="0" dirty="0" smtClean="0">
                <a:solidFill>
                  <a:schemeClr val="tx1"/>
                </a:solidFill>
                <a:latin typeface="+mn-lt"/>
                <a:ea typeface="+mn-ea"/>
                <a:cs typeface="+mn-cs"/>
              </a:rPr>
              <a:t>2 and the traditional Framingham score?</a:t>
            </a:r>
          </a:p>
          <a:p>
            <a:r>
              <a:rPr lang="en-US" sz="1200" b="0" kern="1200" baseline="0" dirty="0" smtClean="0">
                <a:solidFill>
                  <a:schemeClr val="tx1"/>
                </a:solidFill>
                <a:latin typeface="+mn-lt"/>
                <a:ea typeface="+mn-ea"/>
                <a:cs typeface="+mn-cs"/>
              </a:rPr>
              <a:t>The QRISK</a:t>
            </a:r>
            <a:r>
              <a:rPr lang="en-US" sz="1200" b="0" kern="1200" baseline="30000" dirty="0" smtClean="0">
                <a:solidFill>
                  <a:schemeClr val="tx1"/>
                </a:solidFill>
                <a:latin typeface="+mn-lt"/>
                <a:ea typeface="+mn-ea"/>
                <a:cs typeface="+mn-cs"/>
              </a:rPr>
              <a:t>®</a:t>
            </a:r>
            <a:r>
              <a:rPr lang="en-US" sz="1200" b="0" kern="1200" baseline="0" dirty="0" smtClean="0">
                <a:solidFill>
                  <a:schemeClr val="tx1"/>
                </a:solidFill>
                <a:latin typeface="+mn-lt"/>
                <a:ea typeface="+mn-ea"/>
                <a:cs typeface="+mn-cs"/>
              </a:rPr>
              <a:t>2 score contains many of the traditional risk factors included in Framingham (such as age, sex, cholesterol/HDL ratio blood pressure, diabetes and smoking status) but also contains important additional risk factors:</a:t>
            </a:r>
          </a:p>
          <a:p>
            <a:r>
              <a:rPr lang="en-US" sz="1200" b="0" kern="1200" baseline="0" dirty="0" smtClean="0">
                <a:solidFill>
                  <a:schemeClr val="tx1"/>
                </a:solidFill>
                <a:latin typeface="+mn-lt"/>
                <a:ea typeface="+mn-ea"/>
                <a:cs typeface="+mn-cs"/>
              </a:rPr>
              <a:t>Self-assigned ethnicity</a:t>
            </a:r>
          </a:p>
          <a:p>
            <a:r>
              <a:rPr lang="en-US" sz="1200" b="0" kern="1200" baseline="0" dirty="0" smtClean="0">
                <a:solidFill>
                  <a:schemeClr val="tx1"/>
                </a:solidFill>
                <a:latin typeface="+mn-lt"/>
                <a:ea typeface="+mn-ea"/>
                <a:cs typeface="+mn-cs"/>
              </a:rPr>
              <a:t>Family History of premature coronary heart disease in a first degree relative under the age of 60</a:t>
            </a:r>
          </a:p>
          <a:p>
            <a:r>
              <a:rPr lang="en-US" sz="1200" b="0" kern="1200" baseline="0" dirty="0" smtClean="0">
                <a:solidFill>
                  <a:schemeClr val="tx1"/>
                </a:solidFill>
                <a:latin typeface="+mn-lt"/>
                <a:ea typeface="+mn-ea"/>
                <a:cs typeface="+mn-cs"/>
              </a:rPr>
              <a:t>Deprivation (measured using the Townsend deprivation score)</a:t>
            </a:r>
          </a:p>
          <a:p>
            <a:r>
              <a:rPr lang="en-US" sz="1200" b="0" kern="1200" baseline="0" dirty="0" smtClean="0">
                <a:solidFill>
                  <a:schemeClr val="tx1"/>
                </a:solidFill>
                <a:latin typeface="+mn-lt"/>
                <a:ea typeface="+mn-ea"/>
                <a:cs typeface="+mn-cs"/>
              </a:rPr>
              <a:t>Blood Pressure Treatment</a:t>
            </a:r>
          </a:p>
          <a:p>
            <a:r>
              <a:rPr lang="en-US" sz="1200" b="0" kern="1200" baseline="0" dirty="0" smtClean="0">
                <a:solidFill>
                  <a:schemeClr val="tx1"/>
                </a:solidFill>
                <a:latin typeface="+mn-lt"/>
                <a:ea typeface="+mn-ea"/>
                <a:cs typeface="+mn-cs"/>
              </a:rPr>
              <a:t>Body Mass Index</a:t>
            </a:r>
          </a:p>
          <a:p>
            <a:r>
              <a:rPr lang="en-US" sz="1200" b="0" kern="1200" baseline="0" dirty="0" smtClean="0">
                <a:solidFill>
                  <a:schemeClr val="tx1"/>
                </a:solidFill>
                <a:latin typeface="+mn-lt"/>
                <a:ea typeface="+mn-ea"/>
                <a:cs typeface="+mn-cs"/>
              </a:rPr>
              <a:t>Rheumatoid Arthritis</a:t>
            </a:r>
          </a:p>
          <a:p>
            <a:r>
              <a:rPr lang="en-US" sz="1200" b="0" kern="1200" baseline="0" dirty="0" smtClean="0">
                <a:solidFill>
                  <a:schemeClr val="tx1"/>
                </a:solidFill>
                <a:latin typeface="+mn-lt"/>
                <a:ea typeface="+mn-ea"/>
                <a:cs typeface="+mn-cs"/>
              </a:rPr>
              <a:t>Chronic Kidney Disease</a:t>
            </a:r>
          </a:p>
          <a:p>
            <a:r>
              <a:rPr lang="en-US" sz="1200" b="0" kern="1200" baseline="0" dirty="0" smtClean="0">
                <a:solidFill>
                  <a:schemeClr val="tx1"/>
                </a:solidFill>
                <a:latin typeface="+mn-lt"/>
                <a:ea typeface="+mn-ea"/>
                <a:cs typeface="+mn-cs"/>
              </a:rPr>
              <a:t>Atrial Fibrillation	</a:t>
            </a:r>
          </a:p>
          <a:p>
            <a:endParaRPr lang="en-US" dirty="0"/>
          </a:p>
        </p:txBody>
      </p:sp>
      <p:sp>
        <p:nvSpPr>
          <p:cNvPr id="4" name="Slide Number Placeholder 3"/>
          <p:cNvSpPr>
            <a:spLocks noGrp="1"/>
          </p:cNvSpPr>
          <p:nvPr>
            <p:ph type="sldNum" sz="quarter" idx="10"/>
          </p:nvPr>
        </p:nvSpPr>
        <p:spPr/>
        <p:txBody>
          <a:bodyPr/>
          <a:lstStyle/>
          <a:p>
            <a:fld id="{9F337EC2-A12D-FD4C-87B7-FA61832E0DAE}" type="slidenum">
              <a:rPr lang="en-US" smtClean="0"/>
              <a:t>26</a:t>
            </a:fld>
            <a:endParaRPr lang="en-US"/>
          </a:p>
        </p:txBody>
      </p:sp>
    </p:spTree>
    <p:extLst>
      <p:ext uri="{BB962C8B-B14F-4D97-AF65-F5344CB8AC3E}">
        <p14:creationId xmlns:p14="http://schemas.microsoft.com/office/powerpoint/2010/main" val="3455913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Since Lifetime Risk it is a new measure, there are no established thresholds for defining high risk and by implication, people who might be suitable for risk reducing interventions like blood pressure treatment or statins. Therefore, we have selected the cut off which identifies the top 10% highest risk patients. This threshold is a lifetime risk of 50% which means that 10% of the population will have a Lifetime Risk greater than 50%</a:t>
            </a:r>
          </a:p>
          <a:p>
            <a:r>
              <a:rPr lang="en-US" sz="1200" kern="1200" dirty="0" smtClean="0">
                <a:solidFill>
                  <a:schemeClr val="tx1"/>
                </a:solidFill>
                <a:latin typeface="+mn-lt"/>
                <a:ea typeface="+mn-ea"/>
                <a:cs typeface="+mn-cs"/>
              </a:rPr>
              <a:t>Current guidelines tend to define high risk as a 10 year CVD risk of greater than 20%. </a:t>
            </a:r>
          </a:p>
          <a:p>
            <a:r>
              <a:rPr lang="en-US" sz="1200" kern="1200" dirty="0" smtClean="0">
                <a:solidFill>
                  <a:schemeClr val="tx1"/>
                </a:solidFill>
                <a:latin typeface="+mn-lt"/>
                <a:ea typeface="+mn-ea"/>
                <a:cs typeface="+mn-cs"/>
              </a:rPr>
              <a:t>The threshold is fixed regardless of the patient's age.	</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F337EC2-A12D-FD4C-87B7-FA61832E0DAE}" type="slidenum">
              <a:rPr lang="en-US" smtClean="0"/>
              <a:t>27</a:t>
            </a:fld>
            <a:endParaRPr lang="en-US"/>
          </a:p>
        </p:txBody>
      </p:sp>
    </p:spTree>
    <p:extLst>
      <p:ext uri="{BB962C8B-B14F-4D97-AF65-F5344CB8AC3E}">
        <p14:creationId xmlns:p14="http://schemas.microsoft.com/office/powerpoint/2010/main" val="2990868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What is the difference between QRISK</a:t>
            </a:r>
            <a:r>
              <a:rPr lang="en-US" sz="1200" b="1" kern="1200" baseline="30000" dirty="0" smtClean="0">
                <a:solidFill>
                  <a:schemeClr val="tx1"/>
                </a:solidFill>
                <a:latin typeface="+mn-lt"/>
                <a:ea typeface="+mn-ea"/>
                <a:cs typeface="+mn-cs"/>
              </a:rPr>
              <a:t>®</a:t>
            </a:r>
            <a:r>
              <a:rPr lang="en-US" sz="1200" b="1" kern="1200" baseline="0" dirty="0" smtClean="0">
                <a:solidFill>
                  <a:schemeClr val="tx1"/>
                </a:solidFill>
                <a:latin typeface="+mn-lt"/>
                <a:ea typeface="+mn-ea"/>
                <a:cs typeface="+mn-cs"/>
              </a:rPr>
              <a:t>2 and the traditional Framingham score?</a:t>
            </a:r>
          </a:p>
          <a:p>
            <a:r>
              <a:rPr lang="en-US" sz="1200" b="0" kern="1200" baseline="0" dirty="0" smtClean="0">
                <a:solidFill>
                  <a:schemeClr val="tx1"/>
                </a:solidFill>
                <a:latin typeface="+mn-lt"/>
                <a:ea typeface="+mn-ea"/>
                <a:cs typeface="+mn-cs"/>
              </a:rPr>
              <a:t>The QRISK</a:t>
            </a:r>
            <a:r>
              <a:rPr lang="en-US" sz="1200" b="0" kern="1200" baseline="30000" dirty="0" smtClean="0">
                <a:solidFill>
                  <a:schemeClr val="tx1"/>
                </a:solidFill>
                <a:latin typeface="+mn-lt"/>
                <a:ea typeface="+mn-ea"/>
                <a:cs typeface="+mn-cs"/>
              </a:rPr>
              <a:t>®</a:t>
            </a:r>
            <a:r>
              <a:rPr lang="en-US" sz="1200" b="0" kern="1200" baseline="0" dirty="0" smtClean="0">
                <a:solidFill>
                  <a:schemeClr val="tx1"/>
                </a:solidFill>
                <a:latin typeface="+mn-lt"/>
                <a:ea typeface="+mn-ea"/>
                <a:cs typeface="+mn-cs"/>
              </a:rPr>
              <a:t>2 score contains many of the traditional risk factors included in Framingham (such as age, sex, cholesterol/HDL ratio blood pressure, diabetes and smoking status) but also contains important additional risk factors:</a:t>
            </a:r>
          </a:p>
          <a:p>
            <a:r>
              <a:rPr lang="en-US" sz="1200" b="0" kern="1200" baseline="0" dirty="0" smtClean="0">
                <a:solidFill>
                  <a:schemeClr val="tx1"/>
                </a:solidFill>
                <a:latin typeface="+mn-lt"/>
                <a:ea typeface="+mn-ea"/>
                <a:cs typeface="+mn-cs"/>
              </a:rPr>
              <a:t>Self-assigned ethnicity</a:t>
            </a:r>
          </a:p>
          <a:p>
            <a:r>
              <a:rPr lang="en-US" sz="1200" b="0" kern="1200" baseline="0" dirty="0" smtClean="0">
                <a:solidFill>
                  <a:schemeClr val="tx1"/>
                </a:solidFill>
                <a:latin typeface="+mn-lt"/>
                <a:ea typeface="+mn-ea"/>
                <a:cs typeface="+mn-cs"/>
              </a:rPr>
              <a:t>Family History of premature coronary heart disease in a first degree relative under the age of 60</a:t>
            </a:r>
          </a:p>
          <a:p>
            <a:r>
              <a:rPr lang="en-US" sz="1200" b="0" kern="1200" baseline="0" dirty="0" smtClean="0">
                <a:solidFill>
                  <a:schemeClr val="tx1"/>
                </a:solidFill>
                <a:latin typeface="+mn-lt"/>
                <a:ea typeface="+mn-ea"/>
                <a:cs typeface="+mn-cs"/>
              </a:rPr>
              <a:t>Deprivation (measured using the Townsend deprivation score)</a:t>
            </a:r>
          </a:p>
          <a:p>
            <a:r>
              <a:rPr lang="en-US" sz="1200" b="0" kern="1200" baseline="0" dirty="0" smtClean="0">
                <a:solidFill>
                  <a:schemeClr val="tx1"/>
                </a:solidFill>
                <a:latin typeface="+mn-lt"/>
                <a:ea typeface="+mn-ea"/>
                <a:cs typeface="+mn-cs"/>
              </a:rPr>
              <a:t>Blood Pressure Treatment</a:t>
            </a:r>
          </a:p>
          <a:p>
            <a:r>
              <a:rPr lang="en-US" sz="1200" b="0" kern="1200" baseline="0" dirty="0" smtClean="0">
                <a:solidFill>
                  <a:schemeClr val="tx1"/>
                </a:solidFill>
                <a:latin typeface="+mn-lt"/>
                <a:ea typeface="+mn-ea"/>
                <a:cs typeface="+mn-cs"/>
              </a:rPr>
              <a:t>Body Mass Index</a:t>
            </a:r>
          </a:p>
          <a:p>
            <a:r>
              <a:rPr lang="en-US" sz="1200" b="0" kern="1200" baseline="0" dirty="0" smtClean="0">
                <a:solidFill>
                  <a:schemeClr val="tx1"/>
                </a:solidFill>
                <a:latin typeface="+mn-lt"/>
                <a:ea typeface="+mn-ea"/>
                <a:cs typeface="+mn-cs"/>
              </a:rPr>
              <a:t>Rheumatoid Arthritis</a:t>
            </a:r>
          </a:p>
          <a:p>
            <a:r>
              <a:rPr lang="en-US" sz="1200" b="0" kern="1200" baseline="0" dirty="0" smtClean="0">
                <a:solidFill>
                  <a:schemeClr val="tx1"/>
                </a:solidFill>
                <a:latin typeface="+mn-lt"/>
                <a:ea typeface="+mn-ea"/>
                <a:cs typeface="+mn-cs"/>
              </a:rPr>
              <a:t>Chronic Kidney Disease</a:t>
            </a:r>
          </a:p>
          <a:p>
            <a:r>
              <a:rPr lang="en-US" sz="1200" b="0" kern="1200" baseline="0" dirty="0" smtClean="0">
                <a:solidFill>
                  <a:schemeClr val="tx1"/>
                </a:solidFill>
                <a:latin typeface="+mn-lt"/>
                <a:ea typeface="+mn-ea"/>
                <a:cs typeface="+mn-cs"/>
              </a:rPr>
              <a:t>Atrial Fibrillation	</a:t>
            </a:r>
          </a:p>
          <a:p>
            <a:endParaRPr lang="en-US" dirty="0"/>
          </a:p>
        </p:txBody>
      </p:sp>
      <p:sp>
        <p:nvSpPr>
          <p:cNvPr id="4" name="Slide Number Placeholder 3"/>
          <p:cNvSpPr>
            <a:spLocks noGrp="1"/>
          </p:cNvSpPr>
          <p:nvPr>
            <p:ph type="sldNum" sz="quarter" idx="10"/>
          </p:nvPr>
        </p:nvSpPr>
        <p:spPr/>
        <p:txBody>
          <a:bodyPr/>
          <a:lstStyle/>
          <a:p>
            <a:fld id="{9F337EC2-A12D-FD4C-87B7-FA61832E0DAE}" type="slidenum">
              <a:rPr lang="en-US" smtClean="0"/>
              <a:t>28</a:t>
            </a:fld>
            <a:endParaRPr lang="en-US"/>
          </a:p>
        </p:txBody>
      </p:sp>
    </p:spTree>
    <p:extLst>
      <p:ext uri="{BB962C8B-B14F-4D97-AF65-F5344CB8AC3E}">
        <p14:creationId xmlns:p14="http://schemas.microsoft.com/office/powerpoint/2010/main" val="999462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smtClean="0"/>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4/15/19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smtClean="0"/>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4/15/19</a:t>
            </a:fld>
            <a:endParaRPr lang="en-US"/>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74C7E049-B585-4EE6-96C0-EEB30EAA14F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smtClean="0"/>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D85AC8A2-C63C-49A4-89E9-2E4420D2ECA8}" type="datetimeFigureOut">
              <a:rPr lang="en-US" smtClean="0"/>
              <a:t>4/15/19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D85AC8A2-C63C-49A4-89E9-2E4420D2ECA8}" type="datetimeFigureOut">
              <a:rPr lang="en-US" smtClean="0"/>
              <a:t>4/15/19</a:t>
            </a:fld>
            <a:endParaRPr lang="en-US"/>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74C7E049-B585-4EE6-96C0-EEB30EAA14F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4/15/19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smtClean="0"/>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4/15/19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4/15/19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smtClean="0"/>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4/15/19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smtClean="0"/>
              <a:t>Click icon to add picture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3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D85AC8A2-C63C-49A4-89E9-2E4420D2ECA8}" type="datetimeFigureOut">
              <a:rPr lang="en-US" smtClean="0"/>
              <a:t>4/15/19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smtClean="0"/>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Date Placeholder 4"/>
          <p:cNvSpPr>
            <a:spLocks noGrp="1"/>
          </p:cNvSpPr>
          <p:nvPr>
            <p:ph type="dt" sz="half" idx="10"/>
          </p:nvPr>
        </p:nvSpPr>
        <p:spPr/>
        <p:txBody>
          <a:bodyPr/>
          <a:lstStyle/>
          <a:p>
            <a:fld id="{D85AC8A2-C63C-49A4-89E9-2E4420D2ECA8}" type="datetimeFigureOut">
              <a:rPr lang="en-US" smtClean="0"/>
              <a:t>4/15/19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7" name="Date Placeholder 6"/>
          <p:cNvSpPr>
            <a:spLocks noGrp="1"/>
          </p:cNvSpPr>
          <p:nvPr>
            <p:ph type="dt" sz="half" idx="10"/>
          </p:nvPr>
        </p:nvSpPr>
        <p:spPr/>
        <p:txBody>
          <a:bodyPr/>
          <a:lstStyle/>
          <a:p>
            <a:fld id="{D85AC8A2-C63C-49A4-89E9-2E4420D2ECA8}" type="datetimeFigureOut">
              <a:rPr lang="en-US" smtClean="0"/>
              <a:t>4/15/19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85AC8A2-C63C-49A4-89E9-2E4420D2ECA8}" type="datetimeFigureOut">
              <a:rPr lang="en-US" smtClean="0"/>
              <a:t>4/15/19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C7E049-B585-4EE6-96C0-EEB30EAA14FD}" type="slidenum">
              <a:rPr lang="en-US" smtClean="0"/>
              <a:t>‹#›</a:t>
            </a:fld>
            <a:endParaRPr lang="en-US"/>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fld id="{D85AC8A2-C63C-49A4-89E9-2E4420D2ECA8}" type="datetimeFigureOut">
              <a:rPr lang="en-US" smtClean="0"/>
              <a:t>4/15/19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4/15/19</a:t>
            </a:fld>
            <a:endParaRPr lang="en-US"/>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74C7E049-B585-4EE6-96C0-EEB30EAA14FD}" type="slidenum">
              <a:rPr lang="en-US" smtClean="0"/>
              <a:t>‹#›</a:t>
            </a:fld>
            <a:endParaRPr lang="en-US"/>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dirty="0"/>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fld id="{D85AC8A2-C63C-49A4-89E9-2E4420D2ECA8}" type="datetimeFigureOut">
              <a:rPr lang="en-US" smtClean="0"/>
              <a:t>4/15/19</a:t>
            </a:fld>
            <a:endParaRPr lang="en-US"/>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fld id="{74C7E049-B585-4EE6-96C0-EEB30EAA14F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jpg"/></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6.JP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7.png"/><Relationship Id="rId3" Type="http://schemas.openxmlformats.org/officeDocument/2006/relationships/image" Target="../media/image68.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9.JPG"/></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0.pn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71.png"/></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0.png"/><Relationship Id="rId5" Type="http://schemas.openxmlformats.org/officeDocument/2006/relationships/image" Target="../media/image26.jpg"/><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9.png"/><Relationship Id="rId3" Type="http://schemas.openxmlformats.org/officeDocument/2006/relationships/image" Target="../media/image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0.png"/><Relationship Id="rId3" Type="http://schemas.openxmlformats.org/officeDocument/2006/relationships/image" Target="../media/image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1.png"/><Relationship Id="rId3" Type="http://schemas.openxmlformats.org/officeDocument/2006/relationships/image" Target="../media/image3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3.png"/><Relationship Id="rId3" Type="http://schemas.openxmlformats.org/officeDocument/2006/relationships/image" Target="../media/image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image" Target="../media/image3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8.png"/><Relationship Id="rId3" Type="http://schemas.openxmlformats.org/officeDocument/2006/relationships/image" Target="../media/image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1.png"/><Relationship Id="rId3" Type="http://schemas.openxmlformats.org/officeDocument/2006/relationships/image" Target="../media/image3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9.png"/><Relationship Id="rId3" Type="http://schemas.openxmlformats.org/officeDocument/2006/relationships/image" Target="../media/image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0.png"/><Relationship Id="rId3" Type="http://schemas.openxmlformats.org/officeDocument/2006/relationships/image" Target="../media/image7.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1.png"/><Relationship Id="rId3" Type="http://schemas.openxmlformats.org/officeDocument/2006/relationships/image" Target="../media/image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2.png"/><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1.png"/><Relationship Id="rId3" Type="http://schemas.openxmlformats.org/officeDocument/2006/relationships/image" Target="../media/image32.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3.png"/><Relationship Id="rId3" Type="http://schemas.openxmlformats.org/officeDocument/2006/relationships/image" Target="../media/image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4.png"/><Relationship Id="rId3" Type="http://schemas.openxmlformats.org/officeDocument/2006/relationships/image" Target="../media/image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1.png"/><Relationship Id="rId3" Type="http://schemas.openxmlformats.org/officeDocument/2006/relationships/image" Target="../media/image3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5.png"/><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7.png"/><Relationship Id="rId1" Type="http://schemas.openxmlformats.org/officeDocument/2006/relationships/slideLayout" Target="../slideLayouts/slideLayout8.xml"/><Relationship Id="rId2" Type="http://schemas.openxmlformats.org/officeDocument/2006/relationships/image" Target="../media/image4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48.png"/><Relationship Id="rId3" Type="http://schemas.openxmlformats.org/officeDocument/2006/relationships/image" Target="../media/image3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9.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5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8.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3.png"/><Relationship Id="rId3" Type="http://schemas.openxmlformats.org/officeDocument/2006/relationships/image" Target="../media/image7.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5.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6.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8.png"/><Relationship Id="rId3" Type="http://schemas.openxmlformats.org/officeDocument/2006/relationships/image" Target="../media/image32.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png"/><Relationship Id="rId3" Type="http://schemas.openxmlformats.org/officeDocument/2006/relationships/image" Target="../media/image3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60.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1.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2.jpe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3.JP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4.jpe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Hypertension scenario </a:t>
            </a:r>
            <a:r>
              <a:rPr lang="en-US" b="1" dirty="0" smtClean="0"/>
              <a:t>cases</a:t>
            </a:r>
            <a:r>
              <a:rPr lang="en-US" dirty="0" smtClean="0"/>
              <a:t/>
            </a:r>
            <a:br>
              <a:rPr lang="en-US" dirty="0" smtClean="0"/>
            </a:br>
            <a:r>
              <a:rPr lang="en-US" sz="4000" dirty="0" smtClean="0"/>
              <a:t>FM review course 2019</a:t>
            </a:r>
            <a:endParaRPr lang="en-US" sz="4000" dirty="0"/>
          </a:p>
        </p:txBody>
      </p:sp>
      <p:sp>
        <p:nvSpPr>
          <p:cNvPr id="3" name="Subtitle 2"/>
          <p:cNvSpPr>
            <a:spLocks noGrp="1"/>
          </p:cNvSpPr>
          <p:nvPr>
            <p:ph type="subTitle" idx="1"/>
          </p:nvPr>
        </p:nvSpPr>
        <p:spPr>
          <a:xfrm>
            <a:off x="779463" y="3478306"/>
            <a:ext cx="7583487" cy="2425108"/>
          </a:xfrm>
        </p:spPr>
        <p:txBody>
          <a:bodyPr>
            <a:normAutofit fontScale="92500" lnSpcReduction="10000"/>
          </a:bodyPr>
          <a:lstStyle/>
          <a:p>
            <a:endParaRPr lang="en-US" dirty="0" smtClean="0"/>
          </a:p>
          <a:p>
            <a:r>
              <a:rPr lang="en-US" sz="3900" b="1" dirty="0" smtClean="0">
                <a:solidFill>
                  <a:schemeClr val="accent5">
                    <a:lumMod val="75000"/>
                  </a:schemeClr>
                </a:solidFill>
              </a:rPr>
              <a:t>Dr. </a:t>
            </a:r>
            <a:r>
              <a:rPr lang="en-US" sz="3900" b="1" dirty="0" smtClean="0">
                <a:solidFill>
                  <a:schemeClr val="accent5">
                    <a:lumMod val="75000"/>
                  </a:schemeClr>
                </a:solidFill>
              </a:rPr>
              <a:t>Dalia </a:t>
            </a:r>
            <a:r>
              <a:rPr lang="en-US" sz="3900" b="1" dirty="0" err="1" smtClean="0">
                <a:solidFill>
                  <a:schemeClr val="accent5">
                    <a:lumMod val="75000"/>
                  </a:schemeClr>
                </a:solidFill>
              </a:rPr>
              <a:t>Alsanea</a:t>
            </a:r>
            <a:endParaRPr lang="en-US" sz="3900" b="1" dirty="0" smtClean="0">
              <a:solidFill>
                <a:schemeClr val="accent5">
                  <a:lumMod val="75000"/>
                </a:schemeClr>
              </a:solidFill>
            </a:endParaRPr>
          </a:p>
          <a:p>
            <a:r>
              <a:rPr lang="en-US" sz="2400" dirty="0" smtClean="0">
                <a:solidFill>
                  <a:schemeClr val="accent5">
                    <a:lumMod val="75000"/>
                  </a:schemeClr>
                </a:solidFill>
              </a:rPr>
              <a:t>Consultant Family Medicine</a:t>
            </a:r>
          </a:p>
          <a:p>
            <a:r>
              <a:rPr lang="en-US" sz="2400" dirty="0" smtClean="0">
                <a:solidFill>
                  <a:schemeClr val="accent5">
                    <a:lumMod val="75000"/>
                  </a:schemeClr>
                </a:solidFill>
              </a:rPr>
              <a:t>Head of </a:t>
            </a:r>
            <a:r>
              <a:rPr lang="en-US" sz="2400" dirty="0" err="1" smtClean="0">
                <a:solidFill>
                  <a:schemeClr val="accent5">
                    <a:lumMod val="75000"/>
                  </a:schemeClr>
                </a:solidFill>
              </a:rPr>
              <a:t>Surra</a:t>
            </a:r>
            <a:r>
              <a:rPr lang="en-US" sz="2400" dirty="0" smtClean="0">
                <a:solidFill>
                  <a:schemeClr val="accent5">
                    <a:lumMod val="75000"/>
                  </a:schemeClr>
                </a:solidFill>
              </a:rPr>
              <a:t> Clinic, Capital Health District, M.O.H</a:t>
            </a:r>
          </a:p>
          <a:p>
            <a:r>
              <a:rPr lang="en-US" sz="2400" dirty="0" smtClean="0">
                <a:solidFill>
                  <a:schemeClr val="accent5">
                    <a:lumMod val="75000"/>
                  </a:schemeClr>
                </a:solidFill>
              </a:rPr>
              <a:t>Trainer &amp; Examiner at FMRP, KIMS</a:t>
            </a:r>
          </a:p>
          <a:p>
            <a:r>
              <a:rPr lang="en-US" sz="2400" dirty="0" smtClean="0">
                <a:solidFill>
                  <a:schemeClr val="accent5">
                    <a:lumMod val="75000"/>
                  </a:schemeClr>
                </a:solidFill>
              </a:rPr>
              <a:t>Head of OSCE exam committee, FMRP</a:t>
            </a:r>
          </a:p>
          <a:p>
            <a:endParaRPr lang="en-US" sz="2400" dirty="0"/>
          </a:p>
        </p:txBody>
      </p:sp>
    </p:spTree>
    <p:extLst>
      <p:ext uri="{BB962C8B-B14F-4D97-AF65-F5344CB8AC3E}">
        <p14:creationId xmlns:p14="http://schemas.microsoft.com/office/powerpoint/2010/main" val="163336951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3FA079-77AE-8A4A-BD52-334729E94402}"/>
              </a:ext>
            </a:extLst>
          </p:cNvPr>
          <p:cNvSpPr>
            <a:spLocks noGrp="1"/>
          </p:cNvSpPr>
          <p:nvPr>
            <p:ph type="title"/>
          </p:nvPr>
        </p:nvSpPr>
        <p:spPr/>
        <p:txBody>
          <a:bodyPr/>
          <a:lstStyle/>
          <a:p>
            <a:r>
              <a:rPr lang="en-US" dirty="0"/>
              <a:t>Which stage of </a:t>
            </a:r>
            <a:r>
              <a:rPr lang="en-US" dirty="0" err="1"/>
              <a:t>htn</a:t>
            </a:r>
            <a:endParaRPr lang="en-US" dirty="0"/>
          </a:p>
        </p:txBody>
      </p:sp>
      <p:graphicFrame>
        <p:nvGraphicFramePr>
          <p:cNvPr id="4" name="Content Placeholder 3">
            <a:extLst>
              <a:ext uri="{FF2B5EF4-FFF2-40B4-BE49-F238E27FC236}">
                <a16:creationId xmlns="" xmlns:a16="http://schemas.microsoft.com/office/drawing/2014/main" id="{262DC201-E5B4-C541-94BD-B8C7561E37A8}"/>
              </a:ext>
            </a:extLst>
          </p:cNvPr>
          <p:cNvGraphicFramePr>
            <a:graphicFrameLocks noGrp="1"/>
          </p:cNvGraphicFramePr>
          <p:nvPr>
            <p:ph idx="1"/>
            <p:extLst>
              <p:ext uri="{D42A27DB-BD31-4B8C-83A1-F6EECF244321}">
                <p14:modId xmlns:p14="http://schemas.microsoft.com/office/powerpoint/2010/main" val="349289536"/>
              </p:ext>
            </p:extLst>
          </p:nvPr>
        </p:nvGraphicFramePr>
        <p:xfrm>
          <a:off x="435769" y="2181225"/>
          <a:ext cx="8272463" cy="4297680"/>
        </p:xfrm>
        <a:graphic>
          <a:graphicData uri="http://schemas.openxmlformats.org/drawingml/2006/table">
            <a:tbl>
              <a:tblPr firstRow="1" bandRow="1">
                <a:tableStyleId>{0660B408-B3CF-4A94-85FC-2B1E0A45F4A2}</a:tableStyleId>
              </a:tblPr>
              <a:tblGrid>
                <a:gridCol w="2405403">
                  <a:extLst>
                    <a:ext uri="{9D8B030D-6E8A-4147-A177-3AD203B41FA5}">
                      <a16:colId xmlns="" xmlns:a16="http://schemas.microsoft.com/office/drawing/2014/main" val="1170239218"/>
                    </a:ext>
                  </a:extLst>
                </a:gridCol>
                <a:gridCol w="5867060">
                  <a:extLst>
                    <a:ext uri="{9D8B030D-6E8A-4147-A177-3AD203B41FA5}">
                      <a16:colId xmlns="" xmlns:a16="http://schemas.microsoft.com/office/drawing/2014/main" val="3877103866"/>
                    </a:ext>
                  </a:extLst>
                </a:gridCol>
              </a:tblGrid>
              <a:tr h="370840">
                <a:tc>
                  <a:txBody>
                    <a:bodyPr/>
                    <a:lstStyle/>
                    <a:p>
                      <a:r>
                        <a:rPr lang="en-US" sz="2400" kern="1200" dirty="0">
                          <a:effectLst/>
                        </a:rPr>
                        <a:t>Stage 1 hypertension</a:t>
                      </a:r>
                      <a:endParaRPr lang="en-US" sz="2400" dirty="0"/>
                    </a:p>
                  </a:txBody>
                  <a:tcPr marL="68580" marR="68580"/>
                </a:tc>
                <a:tc>
                  <a:txBody>
                    <a:bodyPr/>
                    <a:lstStyle/>
                    <a:p>
                      <a:r>
                        <a:rPr lang="en-US" sz="2400" kern="1200" dirty="0">
                          <a:effectLst/>
                        </a:rPr>
                        <a:t>Clinic BP ≥140/90 mmHg</a:t>
                      </a:r>
                      <a:br>
                        <a:rPr lang="en-US" sz="2400" kern="1200" dirty="0">
                          <a:effectLst/>
                        </a:rPr>
                      </a:br>
                      <a:r>
                        <a:rPr lang="en-US" sz="2400" kern="1200" dirty="0">
                          <a:effectLst/>
                        </a:rPr>
                        <a:t>and</a:t>
                      </a:r>
                      <a:br>
                        <a:rPr lang="en-US" sz="2400" kern="1200" dirty="0">
                          <a:effectLst/>
                        </a:rPr>
                      </a:br>
                      <a:r>
                        <a:rPr lang="en-US" sz="2400" kern="1200" dirty="0">
                          <a:effectLst/>
                        </a:rPr>
                        <a:t>subsequent ABPM daytime average or HBPM average ≥135/85 mmHg.</a:t>
                      </a:r>
                      <a:endParaRPr lang="en-US" sz="2400" dirty="0"/>
                    </a:p>
                  </a:txBody>
                  <a:tcPr marL="68580" marR="68580"/>
                </a:tc>
                <a:extLst>
                  <a:ext uri="{0D108BD9-81ED-4DB2-BD59-A6C34878D82A}">
                    <a16:rowId xmlns="" xmlns:a16="http://schemas.microsoft.com/office/drawing/2014/main" val="1518626186"/>
                  </a:ext>
                </a:extLst>
              </a:tr>
              <a:tr h="370840">
                <a:tc>
                  <a:txBody>
                    <a:bodyPr/>
                    <a:lstStyle/>
                    <a:p>
                      <a:r>
                        <a:rPr lang="en-US" sz="2400" kern="1200" dirty="0">
                          <a:effectLst/>
                        </a:rPr>
                        <a:t>Stage 2 hypertension</a:t>
                      </a:r>
                      <a:endParaRPr lang="en-US" sz="2400" dirty="0"/>
                    </a:p>
                  </a:txBody>
                  <a:tcPr marL="68580" marR="68580"/>
                </a:tc>
                <a:tc>
                  <a:txBody>
                    <a:bodyPr/>
                    <a:lstStyle/>
                    <a:p>
                      <a:r>
                        <a:rPr lang="en-US" sz="2400" kern="1200" dirty="0">
                          <a:effectLst/>
                        </a:rPr>
                        <a:t>Clinic BP ≥160/100 mmHg</a:t>
                      </a:r>
                      <a:br>
                        <a:rPr lang="en-US" sz="2400" kern="1200" dirty="0">
                          <a:effectLst/>
                        </a:rPr>
                      </a:br>
                      <a:r>
                        <a:rPr lang="en-US" sz="2400" kern="1200" dirty="0">
                          <a:effectLst/>
                        </a:rPr>
                        <a:t>and</a:t>
                      </a:r>
                      <a:br>
                        <a:rPr lang="en-US" sz="2400" kern="1200" dirty="0">
                          <a:effectLst/>
                        </a:rPr>
                      </a:br>
                      <a:r>
                        <a:rPr lang="en-US" sz="2400" kern="1200" dirty="0">
                          <a:effectLst/>
                        </a:rPr>
                        <a:t>subsequent ABPM daytime average or HBPM average ≥150/95 mmHg.</a:t>
                      </a:r>
                      <a:endParaRPr lang="en-US" sz="2400" dirty="0"/>
                    </a:p>
                  </a:txBody>
                  <a:tcPr marL="68580" marR="68580"/>
                </a:tc>
                <a:extLst>
                  <a:ext uri="{0D108BD9-81ED-4DB2-BD59-A6C34878D82A}">
                    <a16:rowId xmlns="" xmlns:a16="http://schemas.microsoft.com/office/drawing/2014/main" val="3782008554"/>
                  </a:ext>
                </a:extLst>
              </a:tr>
              <a:tr h="370840">
                <a:tc>
                  <a:txBody>
                    <a:bodyPr/>
                    <a:lstStyle/>
                    <a:p>
                      <a:r>
                        <a:rPr lang="en-US" sz="2400" kern="1200" dirty="0">
                          <a:effectLst/>
                        </a:rPr>
                        <a:t>Severe hypertension</a:t>
                      </a:r>
                      <a:endParaRPr lang="en-US" sz="2400" dirty="0"/>
                    </a:p>
                  </a:txBody>
                  <a:tcPr marL="68580" marR="68580"/>
                </a:tc>
                <a:tc>
                  <a:txBody>
                    <a:bodyPr/>
                    <a:lstStyle/>
                    <a:p>
                      <a:r>
                        <a:rPr lang="en-US" sz="2400" kern="1200" dirty="0">
                          <a:effectLst/>
                        </a:rPr>
                        <a:t>Clinic systolic BP ≥180 mmHg</a:t>
                      </a:r>
                      <a:br>
                        <a:rPr lang="en-US" sz="2400" kern="1200" dirty="0">
                          <a:effectLst/>
                        </a:rPr>
                      </a:br>
                      <a:r>
                        <a:rPr lang="en-US" sz="2400" kern="1200" dirty="0">
                          <a:effectLst/>
                        </a:rPr>
                        <a:t>or</a:t>
                      </a:r>
                      <a:br>
                        <a:rPr lang="en-US" sz="2400" kern="1200" dirty="0">
                          <a:effectLst/>
                        </a:rPr>
                      </a:br>
                      <a:r>
                        <a:rPr lang="en-US" sz="2400" kern="1200" dirty="0">
                          <a:effectLst/>
                        </a:rPr>
                        <a:t>clinic diastolic BP ≥110 mmHg.</a:t>
                      </a:r>
                      <a:endParaRPr lang="en-US" sz="2400" dirty="0"/>
                    </a:p>
                  </a:txBody>
                  <a:tcPr marL="68580" marR="68580"/>
                </a:tc>
                <a:extLst>
                  <a:ext uri="{0D108BD9-81ED-4DB2-BD59-A6C34878D82A}">
                    <a16:rowId xmlns="" xmlns:a16="http://schemas.microsoft.com/office/drawing/2014/main" val="1326657588"/>
                  </a:ext>
                </a:extLst>
              </a:tr>
            </a:tbl>
          </a:graphicData>
        </a:graphic>
      </p:graphicFrame>
    </p:spTree>
    <p:extLst>
      <p:ext uri="{BB962C8B-B14F-4D97-AF65-F5344CB8AC3E}">
        <p14:creationId xmlns:p14="http://schemas.microsoft.com/office/powerpoint/2010/main" val="507108843"/>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 xmlns:a16="http://schemas.microsoft.com/office/drawing/2014/main" id="{110BBB00-813B-479E-B526-8EB5CD734348}"/>
              </a:ext>
            </a:extLst>
          </p:cNvPr>
          <p:cNvSpPr>
            <a:spLocks noGrp="1"/>
          </p:cNvSpPr>
          <p:nvPr>
            <p:ph idx="4294967295"/>
          </p:nvPr>
        </p:nvSpPr>
        <p:spPr>
          <a:xfrm>
            <a:off x="-1" y="438151"/>
            <a:ext cx="8667705" cy="728804"/>
          </a:xfrm>
          <a:ln w="76200">
            <a:solidFill>
              <a:schemeClr val="accent2">
                <a:lumMod val="50000"/>
              </a:schemeClr>
            </a:solidFill>
          </a:ln>
        </p:spPr>
        <p:txBody>
          <a:bodyPr>
            <a:normAutofit fontScale="92500" lnSpcReduction="10000"/>
          </a:bodyPr>
          <a:lstStyle/>
          <a:p>
            <a:pPr marL="0" lvl="0" indent="0" algn="ctr">
              <a:buClr>
                <a:srgbClr val="1CADE4"/>
              </a:buClr>
              <a:buNone/>
            </a:pPr>
            <a:r>
              <a:rPr lang="en-US" sz="4800" dirty="0">
                <a:solidFill>
                  <a:schemeClr val="bg1"/>
                </a:solidFill>
              </a:rPr>
              <a:t>Control ?</a:t>
            </a:r>
          </a:p>
          <a:p>
            <a:pPr lvl="0" algn="ctr">
              <a:buClr>
                <a:srgbClr val="1CADE4"/>
              </a:buClr>
            </a:pPr>
            <a:endParaRPr lang="en-US" sz="4800" dirty="0">
              <a:solidFill>
                <a:srgbClr val="42BA97">
                  <a:lumMod val="60000"/>
                  <a:lumOff val="40000"/>
                </a:srgbClr>
              </a:solidFill>
            </a:endParaRPr>
          </a:p>
          <a:p>
            <a:endParaRPr lang="en-US" dirty="0"/>
          </a:p>
        </p:txBody>
      </p:sp>
      <p:sp>
        <p:nvSpPr>
          <p:cNvPr id="7" name="TextBox 6">
            <a:extLst>
              <a:ext uri="{FF2B5EF4-FFF2-40B4-BE49-F238E27FC236}">
                <a16:creationId xmlns="" xmlns:a16="http://schemas.microsoft.com/office/drawing/2014/main" id="{3CE2A952-1DD4-4702-87FE-9DB4E510E22D}"/>
              </a:ext>
            </a:extLst>
          </p:cNvPr>
          <p:cNvSpPr txBox="1"/>
          <p:nvPr/>
        </p:nvSpPr>
        <p:spPr>
          <a:xfrm>
            <a:off x="87549" y="2541520"/>
            <a:ext cx="4180462" cy="3972883"/>
          </a:xfrm>
          <a:prstGeom prst="rect">
            <a:avLst/>
          </a:prstGeom>
          <a:noFill/>
          <a:ln w="76200">
            <a:solidFill>
              <a:schemeClr val="accent2">
                <a:lumMod val="50000"/>
              </a:schemeClr>
            </a:solidFill>
          </a:ln>
        </p:spPr>
        <p:txBody>
          <a:bodyPr wrap="square" rtlCol="0">
            <a:spAutoFit/>
          </a:bodyPr>
          <a:lstStyle/>
          <a:p>
            <a:pPr marL="91440" lvl="0" indent="-91440" defTabSz="914400">
              <a:lnSpc>
                <a:spcPct val="90000"/>
              </a:lnSpc>
              <a:spcBef>
                <a:spcPts val="1200"/>
              </a:spcBef>
              <a:spcAft>
                <a:spcPts val="200"/>
              </a:spcAft>
              <a:buClr>
                <a:srgbClr val="1CADE4"/>
              </a:buClr>
              <a:buSzPct val="100000"/>
              <a:buFont typeface="Tw Cen MT" panose="020B0602020104020603" pitchFamily="34" charset="0"/>
              <a:buChar char=" "/>
            </a:pPr>
            <a:endParaRPr lang="en-US" sz="1200" dirty="0">
              <a:solidFill>
                <a:srgbClr val="2683C6">
                  <a:lumMod val="50000"/>
                </a:srgbClr>
              </a:solidFill>
              <a:sym typeface="Wingdings" panose="05000000000000000000" pitchFamily="2" charset="2"/>
            </a:endParaRPr>
          </a:p>
          <a:p>
            <a:pPr marL="91440" lvl="0" indent="-91440" defTabSz="914400">
              <a:lnSpc>
                <a:spcPct val="90000"/>
              </a:lnSpc>
              <a:spcBef>
                <a:spcPts val="1200"/>
              </a:spcBef>
              <a:spcAft>
                <a:spcPts val="200"/>
              </a:spcAft>
              <a:buClr>
                <a:srgbClr val="1CADE4"/>
              </a:buClr>
              <a:buSzPct val="100000"/>
              <a:buFont typeface="Tw Cen MT" panose="020B0602020104020603" pitchFamily="34" charset="0"/>
              <a:buChar char=" "/>
            </a:pPr>
            <a:r>
              <a:rPr lang="en-US" dirty="0">
                <a:solidFill>
                  <a:schemeClr val="bg1"/>
                </a:solidFill>
                <a:sym typeface="Wingdings" panose="05000000000000000000" pitchFamily="2" charset="2"/>
              </a:rPr>
              <a:t> LOW BP  HYPOTENSION  </a:t>
            </a:r>
          </a:p>
          <a:p>
            <a:pPr marL="91440" lvl="0" indent="-91440" defTabSz="914400">
              <a:lnSpc>
                <a:spcPct val="90000"/>
              </a:lnSpc>
              <a:spcBef>
                <a:spcPts val="1200"/>
              </a:spcBef>
              <a:spcAft>
                <a:spcPts val="200"/>
              </a:spcAft>
              <a:buClr>
                <a:srgbClr val="1CADE4"/>
              </a:buClr>
              <a:buSzPct val="100000"/>
              <a:buFont typeface="Tw Cen MT" panose="020B0602020104020603" pitchFamily="34" charset="0"/>
              <a:buChar char=" "/>
            </a:pPr>
            <a:r>
              <a:rPr lang="en-US" dirty="0">
                <a:solidFill>
                  <a:srgbClr val="2683C6">
                    <a:lumMod val="50000"/>
                  </a:srgbClr>
                </a:solidFill>
                <a:sym typeface="Wingdings" panose="05000000000000000000" pitchFamily="2" charset="2"/>
              </a:rPr>
              <a:t>-DIZZNIESS, FAINTING, NUSEA, PALPTATION, SWEATING, FEVER,FATIGUE, LACK OF CONCENTRATION, BLURRED VISSION, DEPRESSION.</a:t>
            </a:r>
          </a:p>
          <a:p>
            <a:pPr marL="91440" lvl="0" indent="-91440" defTabSz="914400">
              <a:lnSpc>
                <a:spcPct val="90000"/>
              </a:lnSpc>
              <a:spcBef>
                <a:spcPts val="1200"/>
              </a:spcBef>
              <a:spcAft>
                <a:spcPts val="200"/>
              </a:spcAft>
              <a:buClr>
                <a:srgbClr val="1CADE4"/>
              </a:buClr>
              <a:buSzPct val="100000"/>
              <a:buFont typeface="Tw Cen MT" panose="020B0602020104020603" pitchFamily="34" charset="0"/>
              <a:buChar char=" "/>
            </a:pPr>
            <a:r>
              <a:rPr lang="en-US" dirty="0">
                <a:solidFill>
                  <a:srgbClr val="2683C6">
                    <a:lumMod val="50000"/>
                  </a:srgbClr>
                </a:solidFill>
                <a:sym typeface="Wingdings" panose="05000000000000000000" pitchFamily="2" charset="2"/>
              </a:rPr>
              <a:t>-SHOCK( CONFUSION, COLD PALE SKIN, RAPID AND SHALLOW BREATHING, WEAK AND RAPID PULSE ), </a:t>
            </a:r>
          </a:p>
          <a:p>
            <a:pPr marL="91440" lvl="0" indent="-91440" defTabSz="914400">
              <a:lnSpc>
                <a:spcPct val="90000"/>
              </a:lnSpc>
              <a:spcBef>
                <a:spcPts val="1200"/>
              </a:spcBef>
              <a:spcAft>
                <a:spcPts val="200"/>
              </a:spcAft>
              <a:buClr>
                <a:srgbClr val="1CADE4"/>
              </a:buClr>
              <a:buSzPct val="100000"/>
              <a:buFont typeface="Tw Cen MT" panose="020B0602020104020603" pitchFamily="34" charset="0"/>
              <a:buChar char=" "/>
            </a:pPr>
            <a:r>
              <a:rPr lang="en-US" dirty="0">
                <a:solidFill>
                  <a:srgbClr val="2683C6">
                    <a:lumMod val="50000"/>
                  </a:srgbClr>
                </a:solidFill>
                <a:sym typeface="Wingdings" panose="05000000000000000000" pitchFamily="2" charset="2"/>
              </a:rPr>
              <a:t>-POSTURAL HYPOTENSION SPECIALY IN ELDERLY.</a:t>
            </a:r>
          </a:p>
        </p:txBody>
      </p:sp>
      <p:sp>
        <p:nvSpPr>
          <p:cNvPr id="8" name="TextBox 7">
            <a:extLst>
              <a:ext uri="{FF2B5EF4-FFF2-40B4-BE49-F238E27FC236}">
                <a16:creationId xmlns="" xmlns:a16="http://schemas.microsoft.com/office/drawing/2014/main" id="{64CB01FB-8B8E-4E0A-AA6B-160F43D2D097}"/>
              </a:ext>
            </a:extLst>
          </p:cNvPr>
          <p:cNvSpPr txBox="1"/>
          <p:nvPr/>
        </p:nvSpPr>
        <p:spPr>
          <a:xfrm>
            <a:off x="4601183" y="2541520"/>
            <a:ext cx="4401766" cy="3780523"/>
          </a:xfrm>
          <a:prstGeom prst="rect">
            <a:avLst/>
          </a:prstGeom>
          <a:solidFill>
            <a:schemeClr val="bg1"/>
          </a:solidFill>
          <a:ln w="76200">
            <a:solidFill>
              <a:schemeClr val="accent2">
                <a:lumMod val="50000"/>
              </a:schemeClr>
            </a:solidFill>
          </a:ln>
        </p:spPr>
        <p:txBody>
          <a:bodyPr wrap="square" rtlCol="0">
            <a:spAutoFit/>
          </a:bodyPr>
          <a:lstStyle/>
          <a:p>
            <a:pPr marL="91440" lvl="0" indent="-91440" defTabSz="914400">
              <a:lnSpc>
                <a:spcPct val="90000"/>
              </a:lnSpc>
              <a:spcBef>
                <a:spcPts val="1200"/>
              </a:spcBef>
              <a:spcAft>
                <a:spcPts val="200"/>
              </a:spcAft>
              <a:buClr>
                <a:srgbClr val="1CADE4"/>
              </a:buClr>
              <a:buSzPct val="100000"/>
              <a:buFont typeface="Tw Cen MT" panose="020B0602020104020603" pitchFamily="34" charset="0"/>
              <a:buChar char=" "/>
            </a:pPr>
            <a:r>
              <a:rPr lang="en-US" sz="2000" dirty="0">
                <a:sym typeface="Wingdings" panose="05000000000000000000" pitchFamily="2" charset="2"/>
              </a:rPr>
              <a:t> HIGH BP  HYPERTENSION </a:t>
            </a:r>
          </a:p>
          <a:p>
            <a:pPr marL="91440" lvl="0" indent="-91440" defTabSz="914400">
              <a:lnSpc>
                <a:spcPct val="90000"/>
              </a:lnSpc>
              <a:spcBef>
                <a:spcPts val="1200"/>
              </a:spcBef>
              <a:spcAft>
                <a:spcPts val="200"/>
              </a:spcAft>
              <a:buClr>
                <a:srgbClr val="1CADE4"/>
              </a:buClr>
              <a:buSzPct val="100000"/>
              <a:buFont typeface="Tw Cen MT" panose="020B0602020104020603" pitchFamily="34" charset="0"/>
              <a:buChar char=" "/>
            </a:pPr>
            <a:r>
              <a:rPr lang="en-US" sz="2000" dirty="0">
                <a:sym typeface="Wingdings" panose="05000000000000000000" pitchFamily="2" charset="2"/>
              </a:rPr>
              <a:t>-DIZZNIESS, HEADACHE, PALPTATION, NOSE BLEED,FLUSHING, FATIGUE, CONFUSION, BLURRED VISSION, CHEST PAIN, SHORTNESS OF BREATH, ARYTHMIA, HEMATURIA.</a:t>
            </a:r>
          </a:p>
          <a:p>
            <a:pPr marL="91440" lvl="0" indent="-91440" defTabSz="914400">
              <a:lnSpc>
                <a:spcPct val="90000"/>
              </a:lnSpc>
              <a:spcBef>
                <a:spcPts val="1200"/>
              </a:spcBef>
              <a:spcAft>
                <a:spcPts val="200"/>
              </a:spcAft>
              <a:buClr>
                <a:srgbClr val="1CADE4"/>
              </a:buClr>
              <a:buSzPct val="100000"/>
              <a:buFont typeface="Tw Cen MT" panose="020B0602020104020603" pitchFamily="34" charset="0"/>
              <a:buChar char=" "/>
            </a:pPr>
            <a:r>
              <a:rPr lang="en-US" sz="2000" dirty="0">
                <a:sym typeface="Wingdings" panose="05000000000000000000" pitchFamily="2" charset="2"/>
              </a:rPr>
              <a:t>-COULD RESULT IN  HYPERTENSION URGENCY OR EMERGENCY.</a:t>
            </a:r>
            <a:endParaRPr lang="en-US" sz="2000" dirty="0"/>
          </a:p>
        </p:txBody>
      </p:sp>
      <p:sp>
        <p:nvSpPr>
          <p:cNvPr id="9" name="TextBox 8">
            <a:extLst>
              <a:ext uri="{FF2B5EF4-FFF2-40B4-BE49-F238E27FC236}">
                <a16:creationId xmlns="" xmlns:a16="http://schemas.microsoft.com/office/drawing/2014/main" id="{3121CA04-9078-41C5-90E6-B3C13E1364CE}"/>
              </a:ext>
            </a:extLst>
          </p:cNvPr>
          <p:cNvSpPr txBox="1"/>
          <p:nvPr/>
        </p:nvSpPr>
        <p:spPr>
          <a:xfrm>
            <a:off x="1071351" y="1319998"/>
            <a:ext cx="1517515" cy="923330"/>
          </a:xfrm>
          <a:prstGeom prst="rect">
            <a:avLst/>
          </a:prstGeom>
          <a:solidFill>
            <a:schemeClr val="accent4">
              <a:lumMod val="40000"/>
              <a:lumOff val="60000"/>
            </a:schemeClr>
          </a:solidFill>
        </p:spPr>
        <p:txBody>
          <a:bodyPr wrap="square" rtlCol="0">
            <a:spAutoFit/>
          </a:bodyPr>
          <a:lstStyle/>
          <a:p>
            <a:r>
              <a:rPr lang="en-US" dirty="0" smtClean="0">
                <a:solidFill>
                  <a:schemeClr val="accent2">
                    <a:lumMod val="50000"/>
                  </a:schemeClr>
                </a:solidFill>
              </a:rPr>
              <a:t>OVER</a:t>
            </a:r>
            <a:r>
              <a:rPr lang="en-US" dirty="0">
                <a:solidFill>
                  <a:schemeClr val="accent2">
                    <a:lumMod val="50000"/>
                  </a:schemeClr>
                </a:solidFill>
              </a:rPr>
              <a:t>-TREATING</a:t>
            </a:r>
            <a:r>
              <a:rPr lang="en-US" dirty="0"/>
              <a:t> :</a:t>
            </a:r>
          </a:p>
        </p:txBody>
      </p:sp>
      <p:sp>
        <p:nvSpPr>
          <p:cNvPr id="10" name="TextBox 9">
            <a:extLst>
              <a:ext uri="{FF2B5EF4-FFF2-40B4-BE49-F238E27FC236}">
                <a16:creationId xmlns="" xmlns:a16="http://schemas.microsoft.com/office/drawing/2014/main" id="{3E666CE1-95F6-4210-B6BF-1ADC624BA2F0}"/>
              </a:ext>
            </a:extLst>
          </p:cNvPr>
          <p:cNvSpPr txBox="1"/>
          <p:nvPr/>
        </p:nvSpPr>
        <p:spPr>
          <a:xfrm>
            <a:off x="5996635" y="1319998"/>
            <a:ext cx="1607494" cy="707886"/>
          </a:xfrm>
          <a:prstGeom prst="rect">
            <a:avLst/>
          </a:prstGeom>
          <a:solidFill>
            <a:schemeClr val="accent4">
              <a:lumMod val="40000"/>
              <a:lumOff val="60000"/>
            </a:schemeClr>
          </a:solidFill>
        </p:spPr>
        <p:txBody>
          <a:bodyPr wrap="square" rtlCol="0">
            <a:spAutoFit/>
          </a:bodyPr>
          <a:lstStyle/>
          <a:p>
            <a:r>
              <a:rPr lang="en-US" sz="2000" dirty="0" smtClean="0">
                <a:solidFill>
                  <a:srgbClr val="2683C6">
                    <a:lumMod val="50000"/>
                  </a:srgbClr>
                </a:solidFill>
                <a:sym typeface="Wingdings" panose="05000000000000000000" pitchFamily="2" charset="2"/>
              </a:rPr>
              <a:t>UNDERTREATING</a:t>
            </a:r>
            <a:r>
              <a:rPr lang="en-US" sz="2000" dirty="0">
                <a:solidFill>
                  <a:srgbClr val="2683C6">
                    <a:lumMod val="50000"/>
                  </a:srgbClr>
                </a:solidFill>
                <a:sym typeface="Wingdings" panose="05000000000000000000" pitchFamily="2" charset="2"/>
              </a:rPr>
              <a:t>:</a:t>
            </a:r>
            <a:endParaRPr lang="en-US" dirty="0"/>
          </a:p>
        </p:txBody>
      </p:sp>
    </p:spTree>
    <p:extLst>
      <p:ext uri="{BB962C8B-B14F-4D97-AF65-F5344CB8AC3E}">
        <p14:creationId xmlns:p14="http://schemas.microsoft.com/office/powerpoint/2010/main" val="242269467"/>
      </p:ext>
    </p:extLst>
  </p:cSld>
  <p:clrMapOvr>
    <a:masterClrMapping/>
  </p:clrMapOvr>
  <p:timing>
    <p:tnLst>
      <p:par>
        <p:cTn xmlns:p14="http://schemas.microsoft.com/office/powerpoint/2010/mai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5057E5-164F-4AF1-AC2D-EF5A9F72FDA7}"/>
              </a:ext>
            </a:extLst>
          </p:cNvPr>
          <p:cNvSpPr>
            <a:spLocks noGrp="1"/>
          </p:cNvSpPr>
          <p:nvPr>
            <p:ph type="title"/>
          </p:nvPr>
        </p:nvSpPr>
        <p:spPr>
          <a:xfrm>
            <a:off x="1364305" y="147474"/>
            <a:ext cx="6011693" cy="942025"/>
          </a:xfrm>
          <a:solidFill>
            <a:schemeClr val="bg1"/>
          </a:solidFill>
          <a:ln w="76200">
            <a:solidFill>
              <a:schemeClr val="accent2">
                <a:lumMod val="50000"/>
              </a:schemeClr>
            </a:solidFill>
          </a:ln>
        </p:spPr>
        <p:txBody>
          <a:bodyPr>
            <a:normAutofit fontScale="90000"/>
          </a:bodyPr>
          <a:lstStyle/>
          <a:p>
            <a:pPr marL="91440" lvl="0" indent="-91440" algn="ctr">
              <a:lnSpc>
                <a:spcPct val="90000"/>
              </a:lnSpc>
              <a:spcBef>
                <a:spcPts val="1200"/>
              </a:spcBef>
              <a:spcAft>
                <a:spcPts val="200"/>
              </a:spcAft>
            </a:pPr>
            <a:r>
              <a:rPr lang="en-US" sz="2000" cap="none" spc="0" dirty="0">
                <a:solidFill>
                  <a:srgbClr val="42BA97">
                    <a:lumMod val="60000"/>
                    <a:lumOff val="40000"/>
                  </a:srgbClr>
                </a:solidFill>
                <a:latin typeface="Tw Cen MT" panose="020B0602020104020603"/>
                <a:ea typeface="+mn-ea"/>
                <a:cs typeface="+mn-cs"/>
              </a:rPr>
              <a:t/>
            </a:r>
            <a:br>
              <a:rPr lang="en-US" sz="2000" cap="none" spc="0" dirty="0">
                <a:solidFill>
                  <a:srgbClr val="42BA97">
                    <a:lumMod val="60000"/>
                    <a:lumOff val="40000"/>
                  </a:srgbClr>
                </a:solidFill>
                <a:latin typeface="Tw Cen MT" panose="020B0602020104020603"/>
                <a:ea typeface="+mn-ea"/>
                <a:cs typeface="+mn-cs"/>
              </a:rPr>
            </a:br>
            <a:r>
              <a:rPr lang="en-US" sz="2000" cap="none" spc="0" dirty="0">
                <a:latin typeface="Tw Cen MT" panose="020B0602020104020603"/>
                <a:ea typeface="+mn-ea"/>
                <a:cs typeface="+mn-cs"/>
              </a:rPr>
              <a:t/>
            </a:r>
            <a:br>
              <a:rPr lang="en-US" sz="2000" cap="none" spc="0" dirty="0">
                <a:latin typeface="Tw Cen MT" panose="020B0602020104020603"/>
                <a:ea typeface="+mn-ea"/>
                <a:cs typeface="+mn-cs"/>
              </a:rPr>
            </a:br>
            <a:r>
              <a:rPr lang="en-US" sz="3100" b="1" cap="none" spc="0" dirty="0">
                <a:latin typeface="Tw Cen MT" panose="020B0602020104020603"/>
                <a:ea typeface="+mn-ea"/>
                <a:cs typeface="+mn-cs"/>
              </a:rPr>
              <a:t>Complications </a:t>
            </a:r>
            <a:br>
              <a:rPr lang="en-US" sz="3100" b="1" cap="none" spc="0" dirty="0">
                <a:latin typeface="Tw Cen MT" panose="020B0602020104020603"/>
                <a:ea typeface="+mn-ea"/>
                <a:cs typeface="+mn-cs"/>
              </a:rPr>
            </a:br>
            <a:endParaRPr lang="en-US" sz="3100" b="1" dirty="0"/>
          </a:p>
        </p:txBody>
      </p:sp>
      <p:pic>
        <p:nvPicPr>
          <p:cNvPr id="5" name="Content Placeholder 4">
            <a:extLst>
              <a:ext uri="{FF2B5EF4-FFF2-40B4-BE49-F238E27FC236}">
                <a16:creationId xmlns="" xmlns:a16="http://schemas.microsoft.com/office/drawing/2014/main" id="{6873E1E3-6D3F-4597-8393-6624F0FB3F97}"/>
              </a:ext>
            </a:extLst>
          </p:cNvPr>
          <p:cNvPicPr>
            <a:picLocks noGrp="1" noChangeAspect="1"/>
          </p:cNvPicPr>
          <p:nvPr>
            <p:ph idx="1"/>
          </p:nvPr>
        </p:nvPicPr>
        <p:blipFill rotWithShape="1">
          <a:blip r:embed="rId2"/>
          <a:srcRect l="1" t="12676" r="-830" b="3507"/>
          <a:stretch/>
        </p:blipFill>
        <p:spPr>
          <a:xfrm>
            <a:off x="1026268" y="1206231"/>
            <a:ext cx="7091464" cy="5504297"/>
          </a:xfrm>
          <a:prstGeom prst="rect">
            <a:avLst/>
          </a:prstGeom>
          <a:ln>
            <a:noFill/>
          </a:ln>
          <a:effectLst>
            <a:softEdge rad="112500"/>
          </a:effectLst>
        </p:spPr>
      </p:pic>
    </p:spTree>
    <p:extLst>
      <p:ext uri="{BB962C8B-B14F-4D97-AF65-F5344CB8AC3E}">
        <p14:creationId xmlns:p14="http://schemas.microsoft.com/office/powerpoint/2010/main" val="2189680755"/>
      </p:ext>
    </p:extLst>
  </p:cSld>
  <p:clrMapOvr>
    <a:masterClrMapping/>
  </p:clrMapOvr>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 tests</a:t>
            </a:r>
            <a:endParaRPr lang="en-US" dirty="0"/>
          </a:p>
        </p:txBody>
      </p:sp>
      <p:sp>
        <p:nvSpPr>
          <p:cNvPr id="3" name="Content Placeholder 2"/>
          <p:cNvSpPr>
            <a:spLocks noGrp="1"/>
          </p:cNvSpPr>
          <p:nvPr>
            <p:ph idx="1"/>
          </p:nvPr>
        </p:nvSpPr>
        <p:spPr/>
        <p:txBody>
          <a:bodyPr/>
          <a:lstStyle/>
          <a:p>
            <a:r>
              <a:rPr lang="en-US" dirty="0" smtClean="0"/>
              <a:t>Full profile: FBS, RFT, </a:t>
            </a:r>
            <a:r>
              <a:rPr lang="en-US" dirty="0" err="1" smtClean="0"/>
              <a:t>electrolyes</a:t>
            </a:r>
            <a:r>
              <a:rPr lang="en-US" dirty="0" smtClean="0"/>
              <a:t>.</a:t>
            </a:r>
          </a:p>
          <a:p>
            <a:r>
              <a:rPr lang="en-US" dirty="0" smtClean="0"/>
              <a:t>Lipid profile: TC, LDL, HDL, </a:t>
            </a:r>
            <a:r>
              <a:rPr lang="en-US" dirty="0" err="1" smtClean="0"/>
              <a:t>Tg</a:t>
            </a:r>
            <a:r>
              <a:rPr lang="en-US" dirty="0" smtClean="0"/>
              <a:t>.</a:t>
            </a:r>
          </a:p>
          <a:p>
            <a:r>
              <a:rPr lang="en-US" dirty="0" smtClean="0"/>
              <a:t>HbA1c</a:t>
            </a:r>
          </a:p>
          <a:p>
            <a:r>
              <a:rPr lang="en-US" dirty="0" smtClean="0"/>
              <a:t>Urine albumin test: UMA, ACR, …</a:t>
            </a:r>
            <a:endParaRPr lang="en-US" dirty="0"/>
          </a:p>
          <a:p>
            <a:pPr marL="0" indent="0">
              <a:buNone/>
            </a:pPr>
            <a:r>
              <a:rPr lang="en-US" sz="4800" dirty="0" smtClean="0">
                <a:solidFill>
                  <a:schemeClr val="accent5">
                    <a:lumMod val="75000"/>
                  </a:schemeClr>
                </a:solidFill>
              </a:rPr>
              <a:t>How often?</a:t>
            </a:r>
            <a:endParaRPr lang="en-US" sz="4800" dirty="0">
              <a:solidFill>
                <a:schemeClr val="accent5">
                  <a:lumMod val="75000"/>
                </a:schemeClr>
              </a:solidFill>
            </a:endParaRPr>
          </a:p>
        </p:txBody>
      </p:sp>
      <p:pic>
        <p:nvPicPr>
          <p:cNvPr id="4" name="عنصر نائب للمحتوى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1142" y="4274517"/>
            <a:ext cx="4592858" cy="2583483"/>
          </a:xfrm>
          <a:prstGeom prst="rect">
            <a:avLst/>
          </a:prstGeom>
        </p:spPr>
      </p:pic>
    </p:spTree>
    <p:extLst>
      <p:ext uri="{BB962C8B-B14F-4D97-AF65-F5344CB8AC3E}">
        <p14:creationId xmlns:p14="http://schemas.microsoft.com/office/powerpoint/2010/main" val="2053901411"/>
      </p:ext>
    </p:extLst>
  </p:cSld>
  <p:clrMapOvr>
    <a:masterClrMapping/>
  </p:clrMapOvr>
  <p:timing>
    <p:tnLst>
      <p:par>
        <p:cTn xmlns:p14="http://schemas.microsoft.com/office/powerpoint/2010/mai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Fundus role</a:t>
            </a:r>
            <a:endParaRPr lang="en-US" dirty="0"/>
          </a:p>
        </p:txBody>
      </p:sp>
      <p:pic>
        <p:nvPicPr>
          <p:cNvPr id="4" name="Content Placeholder 3" descr="Screen shot 2019-04-17 at 8.49.42 PM.png"/>
          <p:cNvPicPr>
            <a:picLocks noGrp="1" noChangeAspect="1"/>
          </p:cNvPicPr>
          <p:nvPr>
            <p:ph idx="1"/>
          </p:nvPr>
        </p:nvPicPr>
        <p:blipFill>
          <a:blip r:embed="rId2">
            <a:extLst>
              <a:ext uri="{28A0092B-C50C-407E-A947-70E740481C1C}">
                <a14:useLocalDpi xmlns:a14="http://schemas.microsoft.com/office/drawing/2010/main" val="0"/>
              </a:ext>
            </a:extLst>
          </a:blip>
          <a:srcRect t="-56365" b="-56365"/>
          <a:stretch>
            <a:fillRect/>
          </a:stretch>
        </p:blipFill>
        <p:spPr>
          <a:xfrm>
            <a:off x="779463" y="850618"/>
            <a:ext cx="7583488" cy="4297363"/>
          </a:xfrm>
        </p:spPr>
      </p:pic>
      <p:pic>
        <p:nvPicPr>
          <p:cNvPr id="5" name="Picture 4" descr="Screen shot 2019-04-17 at 8.50.26 PM.png"/>
          <p:cNvPicPr>
            <a:picLocks noChangeAspect="1"/>
          </p:cNvPicPr>
          <p:nvPr/>
        </p:nvPicPr>
        <p:blipFill rotWithShape="1">
          <a:blip r:embed="rId3">
            <a:extLst>
              <a:ext uri="{28A0092B-C50C-407E-A947-70E740481C1C}">
                <a14:useLocalDpi xmlns:a14="http://schemas.microsoft.com/office/drawing/2010/main" val="0"/>
              </a:ext>
            </a:extLst>
          </a:blip>
          <a:srcRect t="19287"/>
          <a:stretch/>
        </p:blipFill>
        <p:spPr>
          <a:xfrm>
            <a:off x="63500" y="4307433"/>
            <a:ext cx="9017000" cy="840548"/>
          </a:xfrm>
          <a:prstGeom prst="rect">
            <a:avLst/>
          </a:prstGeom>
        </p:spPr>
      </p:pic>
    </p:spTree>
    <p:extLst>
      <p:ext uri="{BB962C8B-B14F-4D97-AF65-F5344CB8AC3E}">
        <p14:creationId xmlns:p14="http://schemas.microsoft.com/office/powerpoint/2010/main" val="3499761767"/>
      </p:ext>
    </p:extLst>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2F015ED-5FD0-4327-B6ED-07656CF1AC62}"/>
              </a:ext>
            </a:extLst>
          </p:cNvPr>
          <p:cNvSpPr>
            <a:spLocks noGrp="1"/>
          </p:cNvSpPr>
          <p:nvPr>
            <p:ph type="title"/>
          </p:nvPr>
        </p:nvSpPr>
        <p:spPr/>
        <p:txBody>
          <a:bodyPr/>
          <a:lstStyle/>
          <a:p>
            <a:r>
              <a:rPr lang="en-US" dirty="0"/>
              <a:t>FOLLOW UP </a:t>
            </a:r>
            <a:r>
              <a:rPr lang="en-US" dirty="0" smtClean="0"/>
              <a:t>TARGET</a:t>
            </a:r>
            <a:endParaRPr lang="en-US" dirty="0">
              <a:solidFill>
                <a:schemeClr val="accent4">
                  <a:lumMod val="60000"/>
                  <a:lumOff val="40000"/>
                </a:schemeClr>
              </a:solidFill>
            </a:endParaRPr>
          </a:p>
        </p:txBody>
      </p:sp>
      <p:sp>
        <p:nvSpPr>
          <p:cNvPr id="3" name="Content Placeholder 2">
            <a:extLst>
              <a:ext uri="{FF2B5EF4-FFF2-40B4-BE49-F238E27FC236}">
                <a16:creationId xmlns="" xmlns:a16="http://schemas.microsoft.com/office/drawing/2014/main" id="{1565CF0D-30AE-4D6A-901E-B415B2808A07}"/>
              </a:ext>
            </a:extLst>
          </p:cNvPr>
          <p:cNvSpPr>
            <a:spLocks noGrp="1"/>
          </p:cNvSpPr>
          <p:nvPr>
            <p:ph idx="1"/>
          </p:nvPr>
        </p:nvSpPr>
        <p:spPr>
          <a:xfrm>
            <a:off x="768096" y="1929971"/>
            <a:ext cx="7290055" cy="4635234"/>
          </a:xfrm>
        </p:spPr>
        <p:txBody>
          <a:bodyPr>
            <a:normAutofit fontScale="85000" lnSpcReduction="20000"/>
          </a:bodyPr>
          <a:lstStyle/>
          <a:p>
            <a:pPr marL="0" indent="0">
              <a:buNone/>
            </a:pPr>
            <a:r>
              <a:rPr lang="en-US" b="1" dirty="0">
                <a:solidFill>
                  <a:schemeClr val="bg1"/>
                </a:solidFill>
              </a:rPr>
              <a:t>Use clinic blood pressure measurements to monitor response to treatment. Aim for target blood pressure below:</a:t>
            </a:r>
          </a:p>
          <a:p>
            <a:r>
              <a:rPr lang="en-US" dirty="0">
                <a:solidFill>
                  <a:schemeClr val="bg1"/>
                </a:solidFill>
              </a:rPr>
              <a:t>140/90 mmHg in people aged under 80</a:t>
            </a:r>
          </a:p>
          <a:p>
            <a:r>
              <a:rPr lang="en-US" dirty="0">
                <a:solidFill>
                  <a:schemeClr val="bg1"/>
                </a:solidFill>
              </a:rPr>
              <a:t>150/90 mmHg in people aged 80 and </a:t>
            </a:r>
            <a:r>
              <a:rPr lang="en-US" dirty="0" smtClean="0">
                <a:solidFill>
                  <a:schemeClr val="bg1"/>
                </a:solidFill>
              </a:rPr>
              <a:t>over</a:t>
            </a:r>
            <a:endParaRPr lang="en-US" dirty="0">
              <a:solidFill>
                <a:schemeClr val="bg1"/>
              </a:solidFill>
            </a:endParaRPr>
          </a:p>
          <a:p>
            <a:pPr marL="0" indent="0">
              <a:buNone/>
            </a:pPr>
            <a:r>
              <a:rPr lang="en-US" b="1" dirty="0">
                <a:solidFill>
                  <a:schemeClr val="bg1"/>
                </a:solidFill>
              </a:rPr>
              <a:t>If white coat effect</a:t>
            </a:r>
            <a:r>
              <a:rPr lang="en-US" b="1" dirty="0">
                <a:solidFill>
                  <a:schemeClr val="bg1"/>
                </a:solidFill>
                <a:sym typeface="Wingdings" panose="05000000000000000000" pitchFamily="2" charset="2"/>
              </a:rPr>
              <a:t> use Home measurement and the target:</a:t>
            </a:r>
          </a:p>
          <a:p>
            <a:r>
              <a:rPr lang="en-US" dirty="0">
                <a:solidFill>
                  <a:schemeClr val="bg1"/>
                </a:solidFill>
                <a:sym typeface="Wingdings" panose="05000000000000000000" pitchFamily="2" charset="2"/>
              </a:rPr>
              <a:t>135/ 85 mmHg in people aged under 80</a:t>
            </a:r>
          </a:p>
          <a:p>
            <a:r>
              <a:rPr lang="en-US" dirty="0">
                <a:solidFill>
                  <a:schemeClr val="bg1"/>
                </a:solidFill>
                <a:sym typeface="Wingdings" panose="05000000000000000000" pitchFamily="2" charset="2"/>
              </a:rPr>
              <a:t>145/85 mmHg in people aged 80 and </a:t>
            </a:r>
            <a:r>
              <a:rPr lang="en-US" dirty="0" smtClean="0">
                <a:solidFill>
                  <a:schemeClr val="bg1"/>
                </a:solidFill>
                <a:sym typeface="Wingdings" panose="05000000000000000000" pitchFamily="2" charset="2"/>
              </a:rPr>
              <a:t>over</a:t>
            </a:r>
            <a:endParaRPr lang="en-US" dirty="0">
              <a:solidFill>
                <a:schemeClr val="bg1"/>
              </a:solidFill>
            </a:endParaRPr>
          </a:p>
          <a:p>
            <a:pPr marL="0" indent="0">
              <a:buNone/>
            </a:pPr>
            <a:r>
              <a:rPr lang="en-US" b="1" dirty="0">
                <a:solidFill>
                  <a:schemeClr val="bg1"/>
                </a:solidFill>
              </a:rPr>
              <a:t>In diabetics, aim for target BP:</a:t>
            </a:r>
          </a:p>
          <a:p>
            <a:r>
              <a:rPr lang="en-US" dirty="0">
                <a:solidFill>
                  <a:schemeClr val="bg1"/>
                </a:solidFill>
              </a:rPr>
              <a:t>With no organ damage: &lt; 140/80</a:t>
            </a:r>
          </a:p>
          <a:p>
            <a:r>
              <a:rPr lang="en-US" dirty="0">
                <a:solidFill>
                  <a:schemeClr val="bg1"/>
                </a:solidFill>
              </a:rPr>
              <a:t>With organ damage: &lt; 130/80</a:t>
            </a:r>
          </a:p>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549124220"/>
      </p:ext>
    </p:extLst>
  </p:cSld>
  <p:clrMapOvr>
    <a:masterClrMapping/>
  </p:clrMapOvr>
  <p:timing>
    <p:tnLst>
      <p:par>
        <p:cTn xmlns:p14="http://schemas.microsoft.com/office/powerpoint/2010/mai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4</a:t>
            </a:r>
            <a:endParaRPr lang="en-US" dirty="0"/>
          </a:p>
        </p:txBody>
      </p:sp>
      <p:sp>
        <p:nvSpPr>
          <p:cNvPr id="4" name="TextBox 3"/>
          <p:cNvSpPr txBox="1"/>
          <p:nvPr/>
        </p:nvSpPr>
        <p:spPr>
          <a:xfrm>
            <a:off x="-2454420" y="3878406"/>
            <a:ext cx="184666" cy="369332"/>
          </a:xfrm>
          <a:prstGeom prst="rect">
            <a:avLst/>
          </a:prstGeom>
          <a:noFill/>
        </p:spPr>
        <p:txBody>
          <a:bodyPr wrap="none" rtlCol="0">
            <a:spAutoFit/>
          </a:bodyPr>
          <a:lstStyle/>
          <a:p>
            <a:endParaRPr lang="en-US" dirty="0"/>
          </a:p>
        </p:txBody>
      </p:sp>
      <p:pic>
        <p:nvPicPr>
          <p:cNvPr id="5" name="صورة 3"/>
          <p:cNvPicPr>
            <a:picLocks noGrp="1" noChangeAspect="1"/>
          </p:cNvPicPr>
          <p:nvPr>
            <p:ph idx="1"/>
          </p:nvPr>
        </p:nvPicPr>
        <p:blipFill>
          <a:blip r:embed="rId2">
            <a:extLst>
              <a:ext uri="{28A0092B-C50C-407E-A947-70E740481C1C}">
                <a14:useLocalDpi xmlns:a14="http://schemas.microsoft.com/office/drawing/2010/main" val="0"/>
              </a:ext>
            </a:extLst>
          </a:blip>
          <a:srcRect l="-106861" r="-106861"/>
          <a:stretch>
            <a:fillRect/>
          </a:stretch>
        </p:blipFill>
        <p:spPr>
          <a:prstGeom prst="rect">
            <a:avLst/>
          </a:prstGeom>
        </p:spPr>
      </p:pic>
    </p:spTree>
    <p:extLst>
      <p:ext uri="{BB962C8B-B14F-4D97-AF65-F5344CB8AC3E}">
        <p14:creationId xmlns:p14="http://schemas.microsoft.com/office/powerpoint/2010/main" val="333506956"/>
      </p:ext>
    </p:extLst>
  </p:cSld>
  <p:clrMapOvr>
    <a:masterClrMapping/>
  </p:clrMapOvr>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Case </a:t>
            </a:r>
            <a:r>
              <a:rPr lang="en-US" dirty="0"/>
              <a:t>5</a:t>
            </a:r>
            <a:endParaRPr lang="en-US" dirty="0"/>
          </a:p>
        </p:txBody>
      </p:sp>
      <p:sp>
        <p:nvSpPr>
          <p:cNvPr id="5" name="Text Placeholder 4"/>
          <p:cNvSpPr>
            <a:spLocks noGrp="1"/>
          </p:cNvSpPr>
          <p:nvPr>
            <p:ph type="body" idx="1"/>
          </p:nvPr>
        </p:nvSpPr>
        <p:spPr/>
        <p:txBody>
          <a:bodyPr>
            <a:normAutofit/>
          </a:bodyPr>
          <a:lstStyle/>
          <a:p>
            <a:r>
              <a:rPr lang="en-US" sz="2000" b="1" dirty="0" smtClean="0"/>
              <a:t>Mrs</a:t>
            </a:r>
            <a:r>
              <a:rPr lang="en-US" sz="2000" b="1" dirty="0" smtClean="0"/>
              <a:t>. </a:t>
            </a:r>
            <a:r>
              <a:rPr lang="en-US" sz="2000" b="1" dirty="0" smtClean="0"/>
              <a:t>Lisa</a:t>
            </a:r>
            <a:r>
              <a:rPr lang="en-US" sz="2000" b="1" dirty="0" smtClean="0"/>
              <a:t> </a:t>
            </a:r>
            <a:endParaRPr lang="en-US" sz="2000" b="1" dirty="0"/>
          </a:p>
        </p:txBody>
      </p:sp>
      <p:pic>
        <p:nvPicPr>
          <p:cNvPr id="2" name="Picture 1"/>
          <p:cNvPicPr>
            <a:picLocks noChangeAspect="1"/>
          </p:cNvPicPr>
          <p:nvPr/>
        </p:nvPicPr>
        <p:blipFill>
          <a:blip r:embed="rId2"/>
          <a:stretch>
            <a:fillRect/>
          </a:stretch>
        </p:blipFill>
        <p:spPr>
          <a:xfrm>
            <a:off x="6819900" y="0"/>
            <a:ext cx="2324100" cy="3492500"/>
          </a:xfrm>
          <a:prstGeom prst="rect">
            <a:avLst/>
          </a:prstGeom>
        </p:spPr>
      </p:pic>
    </p:spTree>
    <p:extLst>
      <p:ext uri="{BB962C8B-B14F-4D97-AF65-F5344CB8AC3E}">
        <p14:creationId xmlns:p14="http://schemas.microsoft.com/office/powerpoint/2010/main" val="830411325"/>
      </p:ext>
    </p:extLst>
  </p:cSld>
  <p:clrMapOvr>
    <a:masterClrMapping/>
  </p:clrMapOvr>
  <p:timing>
    <p:tnLst>
      <p:par>
        <p:cTn xmlns:p14="http://schemas.microsoft.com/office/powerpoint/2010/mai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a:t>
            </a:r>
            <a:r>
              <a:rPr lang="en-US" dirty="0" smtClean="0"/>
              <a:t>5</a:t>
            </a:r>
            <a:endParaRPr lang="en-US" dirty="0"/>
          </a:p>
        </p:txBody>
      </p:sp>
      <p:sp>
        <p:nvSpPr>
          <p:cNvPr id="3" name="Content Placeholder 2"/>
          <p:cNvSpPr>
            <a:spLocks noGrp="1"/>
          </p:cNvSpPr>
          <p:nvPr>
            <p:ph idx="1"/>
          </p:nvPr>
        </p:nvSpPr>
        <p:spPr/>
        <p:txBody>
          <a:bodyPr>
            <a:normAutofit lnSpcReduction="10000"/>
          </a:bodyPr>
          <a:lstStyle/>
          <a:p>
            <a:r>
              <a:rPr lang="en-US" dirty="0" smtClean="0"/>
              <a:t>Mrs. </a:t>
            </a:r>
            <a:r>
              <a:rPr lang="en-US" dirty="0" smtClean="0"/>
              <a:t>Lisa </a:t>
            </a:r>
            <a:r>
              <a:rPr lang="en-US" dirty="0" smtClean="0"/>
              <a:t>4</a:t>
            </a:r>
            <a:r>
              <a:rPr lang="en-US" dirty="0" smtClean="0"/>
              <a:t>4 </a:t>
            </a:r>
            <a:r>
              <a:rPr lang="en-US" dirty="0" smtClean="0"/>
              <a:t>years Philippine </a:t>
            </a:r>
            <a:r>
              <a:rPr lang="en-US" dirty="0" smtClean="0"/>
              <a:t>house-maid referred </a:t>
            </a:r>
            <a:r>
              <a:rPr lang="en-US" dirty="0" smtClean="0"/>
              <a:t>from the general clinic to the chronic disease in the same center for hypertension.</a:t>
            </a:r>
          </a:p>
          <a:p>
            <a:r>
              <a:rPr lang="en-US" dirty="0" smtClean="0"/>
              <a:t>She had hypertension for 1 </a:t>
            </a:r>
            <a:r>
              <a:rPr lang="en-US" dirty="0" smtClean="0"/>
              <a:t>year</a:t>
            </a:r>
            <a:r>
              <a:rPr lang="en-US" dirty="0" smtClean="0"/>
              <a:t>.</a:t>
            </a:r>
          </a:p>
          <a:p>
            <a:r>
              <a:rPr lang="en-US" dirty="0" smtClean="0"/>
              <a:t>Previous clinic BP readings</a:t>
            </a:r>
            <a:r>
              <a:rPr lang="en-US" dirty="0" smtClean="0"/>
              <a:t>: average </a:t>
            </a:r>
            <a:r>
              <a:rPr lang="en-US" dirty="0" smtClean="0"/>
              <a:t>(SBP 150-160), DBP (100-110)</a:t>
            </a:r>
          </a:p>
          <a:p>
            <a:r>
              <a:rPr lang="en-US" dirty="0" smtClean="0"/>
              <a:t>Current </a:t>
            </a:r>
            <a:r>
              <a:rPr lang="en-US" dirty="0" smtClean="0"/>
              <a:t>medication: </a:t>
            </a:r>
            <a:r>
              <a:rPr lang="en-US" dirty="0" err="1" smtClean="0"/>
              <a:t>moduretic</a:t>
            </a:r>
            <a:r>
              <a:rPr lang="en-US" dirty="0" smtClean="0"/>
              <a:t>, </a:t>
            </a:r>
            <a:r>
              <a:rPr lang="en-US" dirty="0" err="1" smtClean="0"/>
              <a:t>capoten</a:t>
            </a:r>
            <a:r>
              <a:rPr lang="en-US" dirty="0" smtClean="0"/>
              <a:t> 50 </a:t>
            </a:r>
            <a:r>
              <a:rPr lang="en-US" dirty="0" err="1" smtClean="0"/>
              <a:t>Tid</a:t>
            </a:r>
            <a:r>
              <a:rPr lang="en-US" dirty="0" smtClean="0"/>
              <a:t> </a:t>
            </a:r>
            <a:r>
              <a:rPr lang="en-US" dirty="0" smtClean="0"/>
              <a:t>and </a:t>
            </a:r>
            <a:r>
              <a:rPr lang="en-US" dirty="0" err="1" smtClean="0"/>
              <a:t>adalat</a:t>
            </a:r>
            <a:r>
              <a:rPr lang="en-US" dirty="0" smtClean="0"/>
              <a:t> LA 30.  </a:t>
            </a:r>
            <a:r>
              <a:rPr lang="en-US" dirty="0" err="1" smtClean="0"/>
              <a:t>Moduretic</a:t>
            </a:r>
            <a:r>
              <a:rPr lang="en-US" dirty="0" smtClean="0"/>
              <a:t> added 4 months back.</a:t>
            </a:r>
          </a:p>
          <a:p>
            <a:r>
              <a:rPr lang="en-US" dirty="0" smtClean="0"/>
              <a:t>She is asymptomatic today and her BP 188/112.</a:t>
            </a:r>
            <a:endParaRPr lang="en-US" dirty="0" smtClean="0"/>
          </a:p>
        </p:txBody>
      </p:sp>
    </p:spTree>
    <p:extLst>
      <p:ext uri="{BB962C8B-B14F-4D97-AF65-F5344CB8AC3E}">
        <p14:creationId xmlns:p14="http://schemas.microsoft.com/office/powerpoint/2010/main" val="1311546830"/>
      </p:ext>
    </p:extLst>
  </p:cSld>
  <p:clrMapOvr>
    <a:masterClrMapping/>
  </p:clrMapOvr>
  <p:timing>
    <p:tnLst>
      <p:par>
        <p:cTn xmlns:p14="http://schemas.microsoft.com/office/powerpoint/2010/mai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5</a:t>
            </a:r>
            <a:endParaRPr lang="en-US" dirty="0"/>
          </a:p>
        </p:txBody>
      </p:sp>
      <p:sp>
        <p:nvSpPr>
          <p:cNvPr id="3" name="Content Placeholder 2"/>
          <p:cNvSpPr>
            <a:spLocks noGrp="1"/>
          </p:cNvSpPr>
          <p:nvPr>
            <p:ph idx="1"/>
          </p:nvPr>
        </p:nvSpPr>
        <p:spPr/>
        <p:txBody>
          <a:bodyPr>
            <a:normAutofit/>
          </a:bodyPr>
          <a:lstStyle/>
          <a:p>
            <a:r>
              <a:rPr lang="en-US" sz="4400" b="1" dirty="0" smtClean="0"/>
              <a:t>How would you manage her?</a:t>
            </a:r>
            <a:endParaRPr lang="en-US" sz="4400" b="1" dirty="0"/>
          </a:p>
        </p:txBody>
      </p:sp>
    </p:spTree>
    <p:extLst>
      <p:ext uri="{BB962C8B-B14F-4D97-AF65-F5344CB8AC3E}">
        <p14:creationId xmlns:p14="http://schemas.microsoft.com/office/powerpoint/2010/main" val="107830290"/>
      </p:ext>
    </p:extLst>
  </p:cSld>
  <p:clrMapOvr>
    <a:masterClrMapping/>
  </p:clrMapOvr>
  <p:timing>
    <p:tnLst>
      <p:par>
        <p:cTn xmlns:p14="http://schemas.microsoft.com/office/powerpoint/2010/mai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Hypertensive Crisis</a:t>
            </a:r>
            <a:endParaRPr lang="en-US" dirty="0"/>
          </a:p>
        </p:txBody>
      </p:sp>
      <p:sp>
        <p:nvSpPr>
          <p:cNvPr id="3" name="Content Placeholder 2"/>
          <p:cNvSpPr>
            <a:spLocks noGrp="1"/>
          </p:cNvSpPr>
          <p:nvPr>
            <p:ph idx="1"/>
          </p:nvPr>
        </p:nvSpPr>
        <p:spPr/>
        <p:txBody>
          <a:bodyPr/>
          <a:lstStyle/>
          <a:p>
            <a:r>
              <a:rPr lang="en-US" dirty="0" smtClean="0"/>
              <a:t>Hypertensive crises encompass a spectrum of clinical situations that have in common severely elevated </a:t>
            </a:r>
            <a:r>
              <a:rPr lang="en-US" dirty="0" smtClean="0">
                <a:solidFill>
                  <a:srgbClr val="000000"/>
                </a:solidFill>
              </a:rPr>
              <a:t>blood </a:t>
            </a:r>
            <a:r>
              <a:rPr lang="en-US" dirty="0" smtClean="0">
                <a:solidFill>
                  <a:srgbClr val="000000"/>
                </a:solidFill>
              </a:rPr>
              <a:t>pressure </a:t>
            </a:r>
            <a:r>
              <a:rPr lang="en-US" dirty="0" smtClean="0"/>
              <a:t>(</a:t>
            </a:r>
            <a:r>
              <a:rPr lang="en-US" dirty="0" smtClean="0"/>
              <a:t>BP), usually higher than 180/110 mm Hg, together with progressive or impending target organ damage.</a:t>
            </a:r>
          </a:p>
          <a:p>
            <a:r>
              <a:rPr lang="en-US" dirty="0" smtClean="0"/>
              <a:t>Commonest cause is non compliance.</a:t>
            </a:r>
          </a:p>
          <a:p>
            <a:r>
              <a:rPr lang="en-US" dirty="0" smtClean="0"/>
              <a:t>Most crisis are preventable.</a:t>
            </a:r>
            <a:endParaRPr lang="en-US" dirty="0"/>
          </a:p>
        </p:txBody>
      </p:sp>
    </p:spTree>
    <p:extLst>
      <p:ext uri="{BB962C8B-B14F-4D97-AF65-F5344CB8AC3E}">
        <p14:creationId xmlns:p14="http://schemas.microsoft.com/office/powerpoint/2010/main" val="25887534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7CC7C9-01EE-4045-B7E3-0AEB9C7AC026}"/>
              </a:ext>
            </a:extLst>
          </p:cNvPr>
          <p:cNvSpPr>
            <a:spLocks noGrp="1"/>
          </p:cNvSpPr>
          <p:nvPr>
            <p:ph type="title"/>
          </p:nvPr>
        </p:nvSpPr>
        <p:spPr>
          <a:xfrm>
            <a:off x="435894" y="195256"/>
            <a:ext cx="8272212" cy="1013800"/>
          </a:xfrm>
        </p:spPr>
        <p:txBody>
          <a:bodyPr>
            <a:normAutofit fontScale="90000"/>
          </a:bodyPr>
          <a:lstStyle/>
          <a:p>
            <a:r>
              <a:rPr lang="en-US" dirty="0"/>
              <a:t>Diagnosing hypertension</a:t>
            </a:r>
          </a:p>
        </p:txBody>
      </p:sp>
      <p:sp>
        <p:nvSpPr>
          <p:cNvPr id="3" name="Content Placeholder 2">
            <a:extLst>
              <a:ext uri="{FF2B5EF4-FFF2-40B4-BE49-F238E27FC236}">
                <a16:creationId xmlns="" xmlns:a16="http://schemas.microsoft.com/office/drawing/2014/main" id="{A5471464-9046-9349-A042-4A535BD7E341}"/>
              </a:ext>
            </a:extLst>
          </p:cNvPr>
          <p:cNvSpPr>
            <a:spLocks noGrp="1"/>
          </p:cNvSpPr>
          <p:nvPr>
            <p:ph idx="1"/>
          </p:nvPr>
        </p:nvSpPr>
        <p:spPr>
          <a:xfrm>
            <a:off x="435894" y="1664627"/>
            <a:ext cx="8272211" cy="4194174"/>
          </a:xfrm>
        </p:spPr>
        <p:txBody>
          <a:bodyPr>
            <a:noAutofit/>
          </a:bodyPr>
          <a:lstStyle/>
          <a:p>
            <a:r>
              <a:rPr lang="en-US" sz="2200" dirty="0"/>
              <a:t>If the clinic BP ≥140/90 mmHg, offer ambulatory blood pressure monitoring </a:t>
            </a:r>
            <a:r>
              <a:rPr lang="en-US" sz="2200" dirty="0">
                <a:solidFill>
                  <a:srgbClr val="683510"/>
                </a:solidFill>
              </a:rPr>
              <a:t>(ABPM) </a:t>
            </a:r>
            <a:r>
              <a:rPr lang="en-US" sz="2200" dirty="0"/>
              <a:t>to confirm the diagnosis of hypertension.</a:t>
            </a:r>
          </a:p>
          <a:p>
            <a:r>
              <a:rPr lang="en-US" sz="2200" dirty="0"/>
              <a:t>If a person is unable to tolerate ABPM, home blood pressure monitoring </a:t>
            </a:r>
            <a:r>
              <a:rPr lang="en-US" sz="2200" dirty="0">
                <a:solidFill>
                  <a:srgbClr val="683510"/>
                </a:solidFill>
              </a:rPr>
              <a:t>(HBPM) </a:t>
            </a:r>
            <a:r>
              <a:rPr lang="en-US" sz="2200" dirty="0"/>
              <a:t>is a suitable alternative</a:t>
            </a:r>
            <a:r>
              <a:rPr lang="en-US" sz="2200" dirty="0" smtClean="0"/>
              <a:t>.</a:t>
            </a:r>
            <a:endParaRPr lang="en-US" sz="2200" dirty="0" smtClean="0"/>
          </a:p>
          <a:p>
            <a:r>
              <a:rPr lang="en-US" sz="2200" dirty="0" smtClean="0"/>
              <a:t>If </a:t>
            </a:r>
            <a:r>
              <a:rPr lang="en-US" sz="2200" dirty="0"/>
              <a:t>the person has </a:t>
            </a:r>
            <a:r>
              <a:rPr lang="en-US" sz="2200" b="1" u="sng" dirty="0"/>
              <a:t>severe hypertension</a:t>
            </a:r>
            <a:r>
              <a:rPr lang="en-US" sz="2200" b="1" dirty="0"/>
              <a:t>, </a:t>
            </a:r>
            <a:r>
              <a:rPr lang="en-US" sz="2200" dirty="0"/>
              <a:t>consider starting antihypertensive drug treatment immediately, without waiting for the results of ABPM or HBPM.</a:t>
            </a:r>
          </a:p>
        </p:txBody>
      </p:sp>
      <p:pic>
        <p:nvPicPr>
          <p:cNvPr id="4" name="Picture 3"/>
          <p:cNvPicPr>
            <a:picLocks noChangeAspect="1"/>
          </p:cNvPicPr>
          <p:nvPr/>
        </p:nvPicPr>
        <p:blipFill>
          <a:blip r:embed="rId2"/>
          <a:stretch>
            <a:fillRect/>
          </a:stretch>
        </p:blipFill>
        <p:spPr>
          <a:xfrm>
            <a:off x="7125426" y="4839427"/>
            <a:ext cx="2018573" cy="2018573"/>
          </a:xfrm>
          <a:prstGeom prst="rect">
            <a:avLst/>
          </a:prstGeom>
        </p:spPr>
      </p:pic>
      <p:pic>
        <p:nvPicPr>
          <p:cNvPr id="6" name="Picture 5"/>
          <p:cNvPicPr>
            <a:picLocks noChangeAspect="1"/>
          </p:cNvPicPr>
          <p:nvPr/>
        </p:nvPicPr>
        <p:blipFill>
          <a:blip r:embed="rId3"/>
          <a:stretch>
            <a:fillRect/>
          </a:stretch>
        </p:blipFill>
        <p:spPr>
          <a:xfrm>
            <a:off x="5149132" y="4839427"/>
            <a:ext cx="1976294" cy="2018573"/>
          </a:xfrm>
          <a:prstGeom prst="rect">
            <a:avLst/>
          </a:prstGeom>
        </p:spPr>
      </p:pic>
    </p:spTree>
    <p:extLst>
      <p:ext uri="{BB962C8B-B14F-4D97-AF65-F5344CB8AC3E}">
        <p14:creationId xmlns:p14="http://schemas.microsoft.com/office/powerpoint/2010/main" val="4086803173"/>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Hypertensive Crisis</a:t>
            </a:r>
            <a:endParaRPr lang="en-US" dirty="0"/>
          </a:p>
        </p:txBody>
      </p:sp>
      <p:sp>
        <p:nvSpPr>
          <p:cNvPr id="3" name="Content Placeholder 2"/>
          <p:cNvSpPr>
            <a:spLocks noGrp="1"/>
          </p:cNvSpPr>
          <p:nvPr>
            <p:ph idx="1"/>
          </p:nvPr>
        </p:nvSpPr>
        <p:spPr/>
        <p:txBody>
          <a:bodyPr>
            <a:normAutofit/>
          </a:bodyPr>
          <a:lstStyle/>
          <a:p>
            <a:r>
              <a:rPr lang="en-GB" sz="2800" dirty="0" smtClean="0"/>
              <a:t>Pts can be classified into 3 categories ;</a:t>
            </a:r>
          </a:p>
          <a:p>
            <a:pPr marL="582930" indent="-514350">
              <a:buFont typeface="+mj-lt"/>
              <a:buAutoNum type="arabicPeriod"/>
            </a:pPr>
            <a:r>
              <a:rPr lang="en-GB" sz="2800" u="sng" dirty="0" smtClean="0"/>
              <a:t>Hypertensive emergency </a:t>
            </a:r>
            <a:r>
              <a:rPr lang="en-GB" sz="2800" dirty="0" smtClean="0"/>
              <a:t>: BP &gt; 220/120, with involvement of end-organ involvement.</a:t>
            </a:r>
          </a:p>
          <a:p>
            <a:pPr marL="582930" indent="-514350">
              <a:buFont typeface="+mj-lt"/>
              <a:buAutoNum type="arabicPeriod"/>
            </a:pPr>
            <a:r>
              <a:rPr lang="en-GB" sz="2800" u="sng" dirty="0" smtClean="0"/>
              <a:t>Hypertensive urgency</a:t>
            </a:r>
            <a:r>
              <a:rPr lang="en-GB" sz="2800" dirty="0" smtClean="0"/>
              <a:t>:  BP &gt; 180/110, </a:t>
            </a:r>
            <a:r>
              <a:rPr lang="en-US" sz="2800" dirty="0" smtClean="0"/>
              <a:t>but has not yet caused acute end-organ damage.</a:t>
            </a:r>
            <a:endParaRPr lang="en-GB" sz="2800" dirty="0" smtClean="0"/>
          </a:p>
          <a:p>
            <a:pPr marL="582930" indent="-514350">
              <a:buFont typeface="+mj-lt"/>
              <a:buAutoNum type="arabicPeriod"/>
            </a:pPr>
            <a:r>
              <a:rPr lang="en-GB" sz="2800" u="sng" dirty="0" smtClean="0"/>
              <a:t>Accelerated </a:t>
            </a:r>
            <a:r>
              <a:rPr lang="en-GB" sz="2800" u="sng" dirty="0" smtClean="0"/>
              <a:t>hypertension</a:t>
            </a:r>
            <a:r>
              <a:rPr lang="en-GB" sz="2800" dirty="0" smtClean="0"/>
              <a:t>: </a:t>
            </a:r>
            <a:r>
              <a:rPr lang="en-US" sz="2800" dirty="0" smtClean="0"/>
              <a:t>recent significant increase over baseline blood pressure that is associated with target organ damage. </a:t>
            </a:r>
            <a:endParaRPr lang="en-US" sz="2800" dirty="0"/>
          </a:p>
        </p:txBody>
      </p:sp>
    </p:spTree>
    <p:extLst>
      <p:ext uri="{BB962C8B-B14F-4D97-AF65-F5344CB8AC3E}">
        <p14:creationId xmlns:p14="http://schemas.microsoft.com/office/powerpoint/2010/main" val="565997728"/>
      </p:ext>
    </p:extLst>
  </p:cSld>
  <p:clrMapOvr>
    <a:masterClrMapping/>
  </p:clrMapOvr>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Hypertension Urgency</a:t>
            </a:r>
            <a:endParaRPr lang="en-US" dirty="0"/>
          </a:p>
        </p:txBody>
      </p:sp>
      <p:sp>
        <p:nvSpPr>
          <p:cNvPr id="3" name="Content Placeholder 2"/>
          <p:cNvSpPr>
            <a:spLocks noGrp="1"/>
          </p:cNvSpPr>
          <p:nvPr>
            <p:ph idx="1"/>
          </p:nvPr>
        </p:nvSpPr>
        <p:spPr/>
        <p:txBody>
          <a:bodyPr>
            <a:normAutofit/>
          </a:bodyPr>
          <a:lstStyle/>
          <a:p>
            <a:r>
              <a:rPr lang="en-US" dirty="0"/>
              <a:t>S</a:t>
            </a:r>
            <a:r>
              <a:rPr lang="en-US" dirty="0" smtClean="0"/>
              <a:t>ymptoms </a:t>
            </a:r>
            <a:r>
              <a:rPr lang="en-US" dirty="0" smtClean="0"/>
              <a:t>may include headache, shortness of breath, and pedal edema.</a:t>
            </a:r>
          </a:p>
          <a:p>
            <a:r>
              <a:rPr lang="en-US" dirty="0" smtClean="0"/>
              <a:t> Management in the clinic with oral agents is suitable, depending on the individual's presentation, and follow-up within 24 to 72 hours is recommended. </a:t>
            </a:r>
          </a:p>
          <a:p>
            <a:r>
              <a:rPr lang="en-US" dirty="0" smtClean="0"/>
              <a:t>In many cases, with blood pressure higher than 180/110 mm Hg, patients present without clinical symptoms and have no clinical evidence of target organ damage.</a:t>
            </a:r>
            <a:endParaRPr lang="en-US" dirty="0"/>
          </a:p>
        </p:txBody>
      </p:sp>
    </p:spTree>
    <p:extLst>
      <p:ext uri="{BB962C8B-B14F-4D97-AF65-F5344CB8AC3E}">
        <p14:creationId xmlns:p14="http://schemas.microsoft.com/office/powerpoint/2010/main" val="1545736437"/>
      </p:ext>
    </p:extLst>
  </p:cSld>
  <p:clrMapOvr>
    <a:masterClrMapping/>
  </p:clrMapOvr>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Hypertension Urgency</a:t>
            </a:r>
            <a:endParaRPr lang="en-US" dirty="0"/>
          </a:p>
        </p:txBody>
      </p:sp>
      <p:sp>
        <p:nvSpPr>
          <p:cNvPr id="3" name="Content Placeholder 2"/>
          <p:cNvSpPr>
            <a:spLocks noGrp="1"/>
          </p:cNvSpPr>
          <p:nvPr>
            <p:ph idx="1"/>
          </p:nvPr>
        </p:nvSpPr>
        <p:spPr/>
        <p:txBody>
          <a:bodyPr/>
          <a:lstStyle/>
          <a:p>
            <a:r>
              <a:rPr lang="en-US" dirty="0" smtClean="0"/>
              <a:t>If untreated, they may be initiated on a drug regimen or an existing treatment regimen may be modified. </a:t>
            </a:r>
          </a:p>
          <a:p>
            <a:r>
              <a:rPr lang="en-US" dirty="0" smtClean="0"/>
              <a:t>Emotional distress or </a:t>
            </a:r>
            <a:r>
              <a:rPr lang="en-US" dirty="0" smtClean="0"/>
              <a:t>non-adherence </a:t>
            </a:r>
            <a:r>
              <a:rPr lang="en-US" dirty="0" smtClean="0"/>
              <a:t>with prior treatment are often at fault. </a:t>
            </a:r>
          </a:p>
          <a:p>
            <a:r>
              <a:rPr lang="en-US" dirty="0" smtClean="0"/>
              <a:t>These patients do not require BP reduction to normal.</a:t>
            </a:r>
          </a:p>
          <a:p>
            <a:r>
              <a:rPr lang="en-US" dirty="0" smtClean="0"/>
              <a:t> follow-up scheduled within 3 to 7 days.</a:t>
            </a:r>
          </a:p>
          <a:p>
            <a:endParaRPr lang="en-US" dirty="0"/>
          </a:p>
        </p:txBody>
      </p:sp>
    </p:spTree>
    <p:extLst>
      <p:ext uri="{BB962C8B-B14F-4D97-AF65-F5344CB8AC3E}">
        <p14:creationId xmlns:p14="http://schemas.microsoft.com/office/powerpoint/2010/main" val="4293247370"/>
      </p:ext>
    </p:extLst>
  </p:cSld>
  <p:clrMapOvr>
    <a:masterClrMapping/>
  </p:clrMapOvr>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04800" y="260648"/>
            <a:ext cx="8587680" cy="4924425"/>
          </a:xfrm>
          <a:prstGeom prst="rect">
            <a:avLst/>
          </a:prstGeom>
          <a:noFill/>
          <a:ln w="9525">
            <a:noFill/>
            <a:miter lim="800000"/>
            <a:headEnd/>
            <a:tailEnd/>
          </a:ln>
        </p:spPr>
        <p:txBody>
          <a:bodyPr wrap="square">
            <a:spAutoFit/>
          </a:bodyPr>
          <a:lstStyle/>
          <a:p>
            <a:pPr algn="l" eaLnBrk="0" hangingPunct="0">
              <a:spcBef>
                <a:spcPct val="50000"/>
              </a:spcBef>
            </a:pPr>
            <a:r>
              <a:rPr lang="en-GB" sz="3200" b="1" dirty="0">
                <a:solidFill>
                  <a:srgbClr val="000000"/>
                </a:solidFill>
                <a:cs typeface="Times New Roman" pitchFamily="18" charset="0"/>
              </a:rPr>
              <a:t>Other medications for hypertensive patients</a:t>
            </a:r>
          </a:p>
          <a:p>
            <a:pPr algn="ctr" eaLnBrk="0" hangingPunct="0">
              <a:spcBef>
                <a:spcPct val="50000"/>
              </a:spcBef>
            </a:pPr>
            <a:endParaRPr lang="en-GB" sz="2400" b="1" dirty="0">
              <a:cs typeface="Times New Roman" pitchFamily="18" charset="0"/>
            </a:endParaRPr>
          </a:p>
          <a:p>
            <a:pPr algn="l" eaLnBrk="0" hangingPunct="0">
              <a:spcBef>
                <a:spcPct val="50000"/>
              </a:spcBef>
            </a:pPr>
            <a:r>
              <a:rPr lang="en-GB" sz="2400" b="1" dirty="0">
                <a:solidFill>
                  <a:schemeClr val="bg1"/>
                </a:solidFill>
                <a:cs typeface="Times New Roman" pitchFamily="18" charset="0"/>
              </a:rPr>
              <a:t>Primary prevention</a:t>
            </a:r>
          </a:p>
          <a:p>
            <a:pPr algn="l" eaLnBrk="0" hangingPunct="0">
              <a:spcBef>
                <a:spcPct val="50000"/>
              </a:spcBef>
            </a:pPr>
            <a:r>
              <a:rPr lang="en-GB" sz="2000" b="1" u="sng" dirty="0">
                <a:solidFill>
                  <a:schemeClr val="bg1"/>
                </a:solidFill>
                <a:cs typeface="Times New Roman" pitchFamily="18" charset="0"/>
              </a:rPr>
              <a:t>(</a:t>
            </a:r>
            <a:r>
              <a:rPr lang="en-GB" sz="2000" b="1" i="1" u="sng" dirty="0">
                <a:solidFill>
                  <a:schemeClr val="bg1"/>
                </a:solidFill>
                <a:cs typeface="Times New Roman" pitchFamily="18" charset="0"/>
              </a:rPr>
              <a:t>1</a:t>
            </a:r>
            <a:r>
              <a:rPr lang="en-GB" sz="2000" b="1" u="sng" dirty="0">
                <a:solidFill>
                  <a:schemeClr val="bg1"/>
                </a:solidFill>
                <a:cs typeface="Times New Roman" pitchFamily="18" charset="0"/>
              </a:rPr>
              <a:t>) Aspirin: </a:t>
            </a:r>
            <a:r>
              <a:rPr lang="en-GB" sz="2000" dirty="0">
                <a:solidFill>
                  <a:schemeClr val="bg1"/>
                </a:solidFill>
                <a:cs typeface="Times New Roman" pitchFamily="18" charset="0"/>
              </a:rPr>
              <a:t>use 75mg daily if patient is aged </a:t>
            </a:r>
            <a:r>
              <a:rPr lang="en-GB" sz="2000" dirty="0">
                <a:solidFill>
                  <a:schemeClr val="bg1"/>
                </a:solidFill>
                <a:cs typeface="Times New Roman" pitchFamily="18" charset="0"/>
                <a:sym typeface="Symbol" pitchFamily="18" charset="2"/>
              </a:rPr>
              <a:t></a:t>
            </a:r>
            <a:r>
              <a:rPr lang="en-GB" sz="2000" dirty="0">
                <a:solidFill>
                  <a:schemeClr val="bg1"/>
                </a:solidFill>
                <a:cs typeface="Times New Roman" pitchFamily="18" charset="0"/>
              </a:rPr>
              <a:t>50 years with blood pressure controlled to &lt;150/90 mm Hg and either; target organ damage, diabetes mellitus, or 10 year risk of cardiovascular disease of  </a:t>
            </a:r>
            <a:r>
              <a:rPr lang="en-GB" sz="2000" dirty="0">
                <a:solidFill>
                  <a:schemeClr val="bg1"/>
                </a:solidFill>
                <a:cs typeface="Times New Roman" pitchFamily="18" charset="0"/>
                <a:sym typeface="Symbol" pitchFamily="18" charset="2"/>
              </a:rPr>
              <a:t></a:t>
            </a:r>
            <a:r>
              <a:rPr lang="en-GB" sz="2000" dirty="0">
                <a:solidFill>
                  <a:schemeClr val="bg1"/>
                </a:solidFill>
                <a:cs typeface="Times New Roman" pitchFamily="18" charset="0"/>
              </a:rPr>
              <a:t>20% (measured by using the new Joint British Societies’ cardiovascular disease risk chart)</a:t>
            </a:r>
          </a:p>
          <a:p>
            <a:pPr algn="l" eaLnBrk="0" hangingPunct="0">
              <a:spcBef>
                <a:spcPct val="50000"/>
              </a:spcBef>
            </a:pPr>
            <a:r>
              <a:rPr lang="en-GB" sz="2000" b="1" u="sng" dirty="0">
                <a:solidFill>
                  <a:schemeClr val="bg1"/>
                </a:solidFill>
                <a:cs typeface="Times New Roman" pitchFamily="18" charset="0"/>
              </a:rPr>
              <a:t>(</a:t>
            </a:r>
            <a:r>
              <a:rPr lang="en-GB" sz="2000" b="1" i="1" u="sng" dirty="0">
                <a:solidFill>
                  <a:schemeClr val="bg1"/>
                </a:solidFill>
                <a:cs typeface="Times New Roman" pitchFamily="18" charset="0"/>
              </a:rPr>
              <a:t>2</a:t>
            </a:r>
            <a:r>
              <a:rPr lang="en-GB" sz="2000" b="1" u="sng" dirty="0">
                <a:solidFill>
                  <a:schemeClr val="bg1"/>
                </a:solidFill>
                <a:cs typeface="Times New Roman" pitchFamily="18" charset="0"/>
              </a:rPr>
              <a:t>) </a:t>
            </a:r>
            <a:r>
              <a:rPr lang="en-GB" sz="2000" b="1" u="sng" dirty="0" err="1">
                <a:solidFill>
                  <a:schemeClr val="bg1"/>
                </a:solidFill>
                <a:cs typeface="Times New Roman" pitchFamily="18" charset="0"/>
              </a:rPr>
              <a:t>Statin</a:t>
            </a:r>
            <a:r>
              <a:rPr lang="en-GB" sz="2000" b="1" u="sng" dirty="0">
                <a:solidFill>
                  <a:schemeClr val="bg1"/>
                </a:solidFill>
                <a:cs typeface="Times New Roman" pitchFamily="18" charset="0"/>
              </a:rPr>
              <a:t>: </a:t>
            </a:r>
            <a:r>
              <a:rPr lang="en-GB" sz="2000" dirty="0">
                <a:solidFill>
                  <a:schemeClr val="bg1"/>
                </a:solidFill>
                <a:cs typeface="Times New Roman" pitchFamily="18" charset="0"/>
              </a:rPr>
              <a:t>use sufficient doses to reach targets if patient is aged up to at least 80 years, with a 10 year risk of cardiovascular disease of </a:t>
            </a:r>
            <a:r>
              <a:rPr lang="en-GB" sz="2000" dirty="0">
                <a:solidFill>
                  <a:schemeClr val="bg1"/>
                </a:solidFill>
                <a:cs typeface="Times New Roman" pitchFamily="18" charset="0"/>
                <a:sym typeface="Symbol" pitchFamily="18" charset="2"/>
              </a:rPr>
              <a:t></a:t>
            </a:r>
            <a:r>
              <a:rPr lang="en-GB" sz="2000" dirty="0">
                <a:solidFill>
                  <a:schemeClr val="bg1"/>
                </a:solidFill>
                <a:cs typeface="Times New Roman" pitchFamily="18" charset="0"/>
              </a:rPr>
              <a:t>20% (measured by using the new Joint British Societies’ cardiovascular disease risk chart) and with total cholesterol concentration </a:t>
            </a:r>
            <a:r>
              <a:rPr lang="en-GB" sz="2000" dirty="0">
                <a:solidFill>
                  <a:schemeClr val="bg1"/>
                </a:solidFill>
                <a:cs typeface="Times New Roman" pitchFamily="18" charset="0"/>
                <a:sym typeface="Symbol" pitchFamily="18" charset="2"/>
              </a:rPr>
              <a:t></a:t>
            </a:r>
            <a:r>
              <a:rPr lang="en-GB" sz="2000" dirty="0">
                <a:solidFill>
                  <a:schemeClr val="bg1"/>
                </a:solidFill>
                <a:cs typeface="Times New Roman" pitchFamily="18" charset="0"/>
              </a:rPr>
              <a:t>3.5mmol/l</a:t>
            </a:r>
          </a:p>
          <a:p>
            <a:pPr algn="l" eaLnBrk="0" hangingPunct="0">
              <a:spcBef>
                <a:spcPct val="50000"/>
              </a:spcBef>
            </a:pPr>
            <a:endParaRPr lang="en-GB" sz="2000" dirty="0">
              <a:solidFill>
                <a:schemeClr val="bg1"/>
              </a:solidFill>
              <a:latin typeface="Times New Roman" pitchFamily="18" charset="0"/>
            </a:endParaRPr>
          </a:p>
        </p:txBody>
      </p:sp>
      <p:sp>
        <p:nvSpPr>
          <p:cNvPr id="15363" name="Line 3"/>
          <p:cNvSpPr>
            <a:spLocks noChangeShapeType="1"/>
          </p:cNvSpPr>
          <p:nvPr/>
        </p:nvSpPr>
        <p:spPr bwMode="auto">
          <a:xfrm>
            <a:off x="0" y="1162050"/>
            <a:ext cx="9144000" cy="0"/>
          </a:xfrm>
          <a:prstGeom prst="line">
            <a:avLst/>
          </a:prstGeom>
          <a:noFill/>
          <a:ln w="38100">
            <a:solidFill>
              <a:schemeClr val="bg1"/>
            </a:solidFill>
            <a:round/>
            <a:headEnd/>
            <a:tailEnd/>
          </a:ln>
        </p:spPr>
        <p:txBody>
          <a:bodyPr wrap="none" anchor="ctr"/>
          <a:lstStyle/>
          <a:p>
            <a:endParaRPr lang="en-US"/>
          </a:p>
        </p:txBody>
      </p:sp>
      <p:pic>
        <p:nvPicPr>
          <p:cNvPr id="2" name="Picture 1" descr="Screen shot 2019-04-18 at 8.50.2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080" y="4708690"/>
            <a:ext cx="3685920" cy="2149309"/>
          </a:xfrm>
          <a:prstGeom prst="rect">
            <a:avLst/>
          </a:prstGeom>
        </p:spPr>
      </p:pic>
    </p:spTree>
    <p:extLst>
      <p:ext uri="{BB962C8B-B14F-4D97-AF65-F5344CB8AC3E}">
        <p14:creationId xmlns:p14="http://schemas.microsoft.com/office/powerpoint/2010/main" val="7055686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 you</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55293163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a:t>
            </a:r>
            <a:r>
              <a:rPr lang="en-US" dirty="0" smtClean="0"/>
              <a:t>1</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a:solidFill>
                  <a:srgbClr val="9C5018"/>
                </a:solidFill>
              </a:rPr>
              <a:t>You were unable to confirm the diagnosis with ABPM because </a:t>
            </a:r>
            <a:r>
              <a:rPr lang="en-US" b="1" dirty="0" smtClean="0">
                <a:solidFill>
                  <a:srgbClr val="9C5018"/>
                </a:solidFill>
              </a:rPr>
              <a:t>she </a:t>
            </a:r>
            <a:r>
              <a:rPr lang="en-US" b="1" dirty="0">
                <a:solidFill>
                  <a:srgbClr val="9C5018"/>
                </a:solidFill>
              </a:rPr>
              <a:t>refused it because as it would interfere with </a:t>
            </a:r>
            <a:r>
              <a:rPr lang="en-US" b="1" dirty="0" smtClean="0">
                <a:solidFill>
                  <a:srgbClr val="9C5018"/>
                </a:solidFill>
              </a:rPr>
              <a:t>her </a:t>
            </a:r>
            <a:r>
              <a:rPr lang="en-US" b="1" dirty="0">
                <a:solidFill>
                  <a:srgbClr val="9C5018"/>
                </a:solidFill>
              </a:rPr>
              <a:t>daily </a:t>
            </a:r>
            <a:r>
              <a:rPr lang="en-US" b="1" dirty="0" smtClean="0">
                <a:solidFill>
                  <a:srgbClr val="9C5018"/>
                </a:solidFill>
              </a:rPr>
              <a:t>activities.</a:t>
            </a:r>
            <a:r>
              <a:rPr lang="en-US" b="1" dirty="0">
                <a:solidFill>
                  <a:srgbClr val="9C5018"/>
                </a:solidFill>
              </a:rPr>
              <a:t> </a:t>
            </a:r>
            <a:r>
              <a:rPr lang="en-US" b="1" dirty="0" smtClean="0">
                <a:solidFill>
                  <a:srgbClr val="9C5018"/>
                </a:solidFill>
              </a:rPr>
              <a:t> </a:t>
            </a:r>
            <a:r>
              <a:rPr lang="en-US" b="1" dirty="0" smtClean="0">
                <a:solidFill>
                  <a:schemeClr val="accent5">
                    <a:lumMod val="75000"/>
                  </a:schemeClr>
                </a:solidFill>
              </a:rPr>
              <a:t>What </a:t>
            </a:r>
            <a:r>
              <a:rPr lang="en-US" b="1" dirty="0">
                <a:solidFill>
                  <a:schemeClr val="accent5">
                    <a:lumMod val="75000"/>
                  </a:schemeClr>
                </a:solidFill>
              </a:rPr>
              <a:t>alternative test could you have used to diagnose hypertension</a:t>
            </a:r>
            <a:r>
              <a:rPr lang="en-US" b="1" dirty="0" smtClean="0">
                <a:solidFill>
                  <a:schemeClr val="accent5">
                    <a:lumMod val="75000"/>
                  </a:schemeClr>
                </a:solidFill>
              </a:rPr>
              <a:t>?</a:t>
            </a:r>
          </a:p>
          <a:p>
            <a:pPr marL="457200" indent="-457200">
              <a:buFont typeface="+mj-lt"/>
              <a:buAutoNum type="alphaUcPeriod"/>
            </a:pPr>
            <a:r>
              <a:rPr lang="en-US" dirty="0"/>
              <a:t>H</a:t>
            </a:r>
            <a:r>
              <a:rPr lang="en-US" dirty="0" smtClean="0"/>
              <a:t>ome </a:t>
            </a:r>
            <a:r>
              <a:rPr lang="en-US" dirty="0"/>
              <a:t>blood pressure monitoring (HBPM)</a:t>
            </a:r>
            <a:r>
              <a:rPr lang="en-US" dirty="0" smtClean="0"/>
              <a:t>.</a:t>
            </a:r>
          </a:p>
          <a:p>
            <a:pPr marL="457200" indent="-457200">
              <a:buFont typeface="+mj-lt"/>
              <a:buAutoNum type="alphaUcPeriod"/>
            </a:pPr>
            <a:r>
              <a:rPr lang="en-US" dirty="0" smtClean="0"/>
              <a:t>Daily BP checking in the clinic.</a:t>
            </a:r>
          </a:p>
          <a:p>
            <a:pPr marL="457200" indent="-457200">
              <a:buFont typeface="+mj-lt"/>
              <a:buAutoNum type="alphaUcPeriod"/>
            </a:pPr>
            <a:r>
              <a:rPr lang="en-US" dirty="0" smtClean="0"/>
              <a:t>No need to confirm at the mean time.</a:t>
            </a:r>
          </a:p>
          <a:p>
            <a:pPr marL="457200" indent="-457200">
              <a:buFont typeface="+mj-lt"/>
              <a:buAutoNum type="alphaUcPeriod"/>
            </a:pPr>
            <a:r>
              <a:rPr lang="en-US" dirty="0" smtClean="0"/>
              <a:t>Insist to do ABPM.</a:t>
            </a:r>
          </a:p>
          <a:p>
            <a:pPr marL="457200" indent="-457200">
              <a:buFont typeface="+mj-lt"/>
              <a:buAutoNum type="alphaUcPeriod"/>
            </a:pPr>
            <a:r>
              <a:rPr lang="en-US" dirty="0" smtClean="0"/>
              <a:t>A or B</a:t>
            </a:r>
          </a:p>
          <a:p>
            <a:pPr marL="457200" indent="-457200">
              <a:buFont typeface="+mj-lt"/>
              <a:buAutoNum type="alphaUcPeriod"/>
            </a:pPr>
            <a:endParaRPr lang="en-US" dirty="0" smtClean="0"/>
          </a:p>
          <a:p>
            <a:pPr marL="457200" indent="-457200">
              <a:buFont typeface="+mj-lt"/>
              <a:buAutoNum type="alphaUcPeriod"/>
            </a:pPr>
            <a:endParaRPr lang="en-US" dirty="0" smtClean="0">
              <a:solidFill>
                <a:schemeClr val="bg1"/>
              </a:solidFill>
            </a:endParaRPr>
          </a:p>
          <a:p>
            <a:pPr marL="0" indent="0">
              <a:buNone/>
            </a:pPr>
            <a:endParaRPr lang="en-US" b="1" u="sng" dirty="0"/>
          </a:p>
        </p:txBody>
      </p:sp>
    </p:spTree>
    <p:extLst>
      <p:ext uri="{BB962C8B-B14F-4D97-AF65-F5344CB8AC3E}">
        <p14:creationId xmlns:p14="http://schemas.microsoft.com/office/powerpoint/2010/main" val="10802118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a:t>
            </a:r>
            <a:r>
              <a:rPr lang="en-US" dirty="0" smtClean="0"/>
              <a:t>1</a:t>
            </a:r>
            <a:endParaRPr lang="en-US" dirty="0"/>
          </a:p>
        </p:txBody>
      </p:sp>
      <p:sp>
        <p:nvSpPr>
          <p:cNvPr id="3" name="Content Placeholder 2"/>
          <p:cNvSpPr>
            <a:spLocks noGrp="1"/>
          </p:cNvSpPr>
          <p:nvPr>
            <p:ph idx="1"/>
          </p:nvPr>
        </p:nvSpPr>
        <p:spPr/>
        <p:txBody>
          <a:bodyPr/>
          <a:lstStyle/>
          <a:p>
            <a:pPr marL="0" indent="0">
              <a:buNone/>
            </a:pPr>
            <a:r>
              <a:rPr lang="en-US" b="1" u="sng" dirty="0" smtClean="0"/>
              <a:t>Question 2:</a:t>
            </a:r>
          </a:p>
          <a:p>
            <a:pPr marL="0" indent="0">
              <a:buNone/>
            </a:pPr>
            <a:endParaRPr lang="en-US" b="1" u="sng" dirty="0" smtClean="0"/>
          </a:p>
          <a:p>
            <a:r>
              <a:rPr lang="en-US" b="1" dirty="0">
                <a:solidFill>
                  <a:srgbClr val="9C5018"/>
                </a:solidFill>
              </a:rPr>
              <a:t>When instructing </a:t>
            </a:r>
            <a:r>
              <a:rPr lang="en-US" b="1" dirty="0" smtClean="0">
                <a:solidFill>
                  <a:srgbClr val="9C5018"/>
                </a:solidFill>
              </a:rPr>
              <a:t>Mrs. </a:t>
            </a:r>
            <a:r>
              <a:rPr lang="en-US" b="1" dirty="0" err="1" smtClean="0">
                <a:solidFill>
                  <a:srgbClr val="9C5018"/>
                </a:solidFill>
              </a:rPr>
              <a:t>Esraa</a:t>
            </a:r>
            <a:r>
              <a:rPr lang="en-US" b="1" dirty="0" smtClean="0">
                <a:solidFill>
                  <a:srgbClr val="9C5018"/>
                </a:solidFill>
              </a:rPr>
              <a:t> in </a:t>
            </a:r>
            <a:r>
              <a:rPr lang="en-US" b="1" dirty="0">
                <a:solidFill>
                  <a:srgbClr val="9C5018"/>
                </a:solidFill>
              </a:rPr>
              <a:t>how to use HBPM, what instructions did you have </a:t>
            </a:r>
            <a:r>
              <a:rPr lang="en-US" b="1" dirty="0" smtClean="0">
                <a:solidFill>
                  <a:srgbClr val="9C5018"/>
                </a:solidFill>
              </a:rPr>
              <a:t>to give </a:t>
            </a:r>
            <a:r>
              <a:rPr lang="en-US" b="1" dirty="0" smtClean="0">
                <a:solidFill>
                  <a:srgbClr val="9C5018"/>
                </a:solidFill>
              </a:rPr>
              <a:t>her</a:t>
            </a:r>
            <a:r>
              <a:rPr lang="en-US" b="1" dirty="0" smtClean="0">
                <a:solidFill>
                  <a:srgbClr val="9C5018"/>
                </a:solidFill>
              </a:rPr>
              <a:t> </a:t>
            </a:r>
            <a:r>
              <a:rPr lang="en-US" b="1" dirty="0">
                <a:solidFill>
                  <a:srgbClr val="9C5018"/>
                </a:solidFill>
              </a:rPr>
              <a:t>and what measurements would you base your diagnosis on?</a:t>
            </a:r>
            <a:endParaRPr lang="en-US" b="1" u="sng" dirty="0" smtClean="0">
              <a:solidFill>
                <a:srgbClr val="9C5018"/>
              </a:solidFill>
            </a:endParaRPr>
          </a:p>
          <a:p>
            <a:pPr marL="0" indent="0">
              <a:buNone/>
            </a:pPr>
            <a:endParaRPr lang="en-US" dirty="0"/>
          </a:p>
        </p:txBody>
      </p:sp>
    </p:spTree>
    <p:extLst>
      <p:ext uri="{BB962C8B-B14F-4D97-AF65-F5344CB8AC3E}">
        <p14:creationId xmlns:p14="http://schemas.microsoft.com/office/powerpoint/2010/main" val="423662459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815455-288F-764B-9E79-9CEDC741A6FD}"/>
              </a:ext>
            </a:extLst>
          </p:cNvPr>
          <p:cNvSpPr>
            <a:spLocks noGrp="1"/>
          </p:cNvSpPr>
          <p:nvPr>
            <p:ph type="title"/>
          </p:nvPr>
        </p:nvSpPr>
        <p:spPr>
          <a:xfrm>
            <a:off x="435894" y="195256"/>
            <a:ext cx="8272212" cy="1013800"/>
          </a:xfrm>
        </p:spPr>
        <p:txBody>
          <a:bodyPr>
            <a:normAutofit/>
          </a:bodyPr>
          <a:lstStyle/>
          <a:p>
            <a:r>
              <a:rPr lang="en-US" dirty="0" smtClean="0"/>
              <a:t>HBPM</a:t>
            </a:r>
            <a:endParaRPr lang="en-US" dirty="0"/>
          </a:p>
        </p:txBody>
      </p:sp>
      <p:sp>
        <p:nvSpPr>
          <p:cNvPr id="3" name="Content Placeholder 2">
            <a:extLst>
              <a:ext uri="{FF2B5EF4-FFF2-40B4-BE49-F238E27FC236}">
                <a16:creationId xmlns="" xmlns:a16="http://schemas.microsoft.com/office/drawing/2014/main" id="{90CCBABD-F648-5A4B-9C7C-7DF7EB68F192}"/>
              </a:ext>
            </a:extLst>
          </p:cNvPr>
          <p:cNvSpPr>
            <a:spLocks noGrp="1"/>
          </p:cNvSpPr>
          <p:nvPr>
            <p:ph idx="1"/>
          </p:nvPr>
        </p:nvSpPr>
        <p:spPr>
          <a:xfrm>
            <a:off x="435894" y="1647465"/>
            <a:ext cx="8272211" cy="4578716"/>
          </a:xfrm>
        </p:spPr>
        <p:txBody>
          <a:bodyPr>
            <a:noAutofit/>
          </a:bodyPr>
          <a:lstStyle/>
          <a:p>
            <a:pPr marL="0" indent="0">
              <a:buNone/>
            </a:pPr>
            <a:r>
              <a:rPr lang="en-US" sz="2400" dirty="0"/>
              <a:t>When using HBPM:</a:t>
            </a:r>
          </a:p>
          <a:p>
            <a:pPr lvl="1"/>
            <a:r>
              <a:rPr lang="en-US" sz="2400" dirty="0"/>
              <a:t>2 measurements are taken at least 1 minute apart </a:t>
            </a:r>
            <a:r>
              <a:rPr lang="en-US" sz="2400" b="1" dirty="0"/>
              <a:t>and</a:t>
            </a:r>
            <a:endParaRPr lang="en-US" sz="2400" dirty="0"/>
          </a:p>
          <a:p>
            <a:pPr lvl="1"/>
            <a:r>
              <a:rPr lang="en-US" sz="2400" dirty="0"/>
              <a:t>BP is recorded twice daily, morning and evening </a:t>
            </a:r>
            <a:r>
              <a:rPr lang="en-US" sz="2400" b="1" dirty="0"/>
              <a:t>and</a:t>
            </a:r>
          </a:p>
          <a:p>
            <a:pPr lvl="1"/>
            <a:r>
              <a:rPr lang="en-US" sz="2400" dirty="0"/>
              <a:t>BP recording continues for at least 4 days, ideally for 7 days.</a:t>
            </a:r>
          </a:p>
          <a:p>
            <a:pPr>
              <a:buFont typeface="Wingdings" pitchFamily="2" charset="2"/>
              <a:buChar char="Ø"/>
            </a:pPr>
            <a:r>
              <a:rPr lang="en-US" sz="2400" dirty="0"/>
              <a:t>Discard the measurements taken on the first day and use the average value of all the remaining measurements.</a:t>
            </a:r>
          </a:p>
        </p:txBody>
      </p:sp>
    </p:spTree>
    <p:extLst>
      <p:ext uri="{BB962C8B-B14F-4D97-AF65-F5344CB8AC3E}">
        <p14:creationId xmlns:p14="http://schemas.microsoft.com/office/powerpoint/2010/main" val="10570998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9-04-18 at 9.39.2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137289"/>
            <a:ext cx="5626100" cy="6572697"/>
          </a:xfrm>
          <a:prstGeom prst="rect">
            <a:avLst/>
          </a:prstGeom>
        </p:spPr>
      </p:pic>
    </p:spTree>
    <p:extLst>
      <p:ext uri="{BB962C8B-B14F-4D97-AF65-F5344CB8AC3E}">
        <p14:creationId xmlns:p14="http://schemas.microsoft.com/office/powerpoint/2010/main" val="2391607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Mrs. </a:t>
            </a:r>
            <a:r>
              <a:rPr lang="en-US" dirty="0" err="1" smtClean="0"/>
              <a:t>Hadeel</a:t>
            </a:r>
            <a:r>
              <a:rPr lang="en-US" dirty="0" smtClean="0"/>
              <a:t> agreed for 1 week HBPM.</a:t>
            </a:r>
          </a:p>
          <a:p>
            <a:r>
              <a:rPr lang="en-US" dirty="0" smtClean="0"/>
              <a:t>While </a:t>
            </a:r>
            <a:r>
              <a:rPr lang="en-US" dirty="0"/>
              <a:t>waiting to confirm the diagnosis</a:t>
            </a:r>
            <a:r>
              <a:rPr lang="en-US" dirty="0" smtClean="0"/>
              <a:t>, </a:t>
            </a:r>
            <a:r>
              <a:rPr lang="en-US" dirty="0"/>
              <a:t>carry out investigations for target organ damage and </a:t>
            </a:r>
            <a:r>
              <a:rPr lang="en-US" dirty="0" smtClean="0"/>
              <a:t>a formal </a:t>
            </a:r>
            <a:r>
              <a:rPr lang="en-US" dirty="0"/>
              <a:t>assessment of cardiovascular </a:t>
            </a:r>
            <a:r>
              <a:rPr lang="en-US" dirty="0" smtClean="0"/>
              <a:t>risk.</a:t>
            </a:r>
          </a:p>
          <a:p>
            <a:r>
              <a:rPr lang="en-US" dirty="0" smtClean="0"/>
              <a:t>What?</a:t>
            </a:r>
            <a:endParaRPr lang="en-US" dirty="0"/>
          </a:p>
        </p:txBody>
      </p:sp>
    </p:spTree>
    <p:extLst>
      <p:ext uri="{BB962C8B-B14F-4D97-AF65-F5344CB8AC3E}">
        <p14:creationId xmlns:p14="http://schemas.microsoft.com/office/powerpoint/2010/main" val="35670125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investigations</a:t>
            </a:r>
            <a:endParaRPr lang="en-US" dirty="0"/>
          </a:p>
        </p:txBody>
      </p:sp>
      <p:pic>
        <p:nvPicPr>
          <p:cNvPr id="5" name="Content Placeholder 4" descr="Screen shot 2019-04-17 at 12.44.11 AM.png"/>
          <p:cNvPicPr>
            <a:picLocks noGrp="1" noChangeAspect="1"/>
          </p:cNvPicPr>
          <p:nvPr>
            <p:ph idx="1"/>
          </p:nvPr>
        </p:nvPicPr>
        <p:blipFill>
          <a:blip r:embed="rId2">
            <a:extLst>
              <a:ext uri="{28A0092B-C50C-407E-A947-70E740481C1C}">
                <a14:useLocalDpi xmlns:a14="http://schemas.microsoft.com/office/drawing/2010/main" val="0"/>
              </a:ext>
            </a:extLst>
          </a:blip>
          <a:srcRect l="-25516" r="-25516"/>
          <a:stretch>
            <a:fillRect/>
          </a:stretch>
        </p:blipFill>
        <p:spPr/>
      </p:pic>
    </p:spTree>
    <p:extLst>
      <p:ext uri="{BB962C8B-B14F-4D97-AF65-F5344CB8AC3E}">
        <p14:creationId xmlns:p14="http://schemas.microsoft.com/office/powerpoint/2010/main" val="106458070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a:t>
            </a:r>
            <a:r>
              <a:rPr lang="en-US" dirty="0" err="1" smtClean="0"/>
              <a:t>thn</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smtClean="0"/>
              <a:t>Primary </a:t>
            </a:r>
            <a:r>
              <a:rPr lang="en-US" b="1" dirty="0"/>
              <a:t>HTN:</a:t>
            </a:r>
          </a:p>
          <a:p>
            <a:r>
              <a:rPr lang="en-US" dirty="0"/>
              <a:t>also known as essential HTN.</a:t>
            </a:r>
          </a:p>
          <a:p>
            <a:r>
              <a:rPr lang="en-US" dirty="0"/>
              <a:t>accounts for 95% cases of HTN.</a:t>
            </a:r>
          </a:p>
          <a:p>
            <a:r>
              <a:rPr lang="en-US" dirty="0"/>
              <a:t>no universally established cause known</a:t>
            </a:r>
            <a:r>
              <a:rPr lang="en-US" dirty="0" smtClean="0"/>
              <a:t>.</a:t>
            </a:r>
          </a:p>
          <a:p>
            <a:pPr marL="0" indent="0">
              <a:buNone/>
            </a:pPr>
            <a:r>
              <a:rPr lang="en-US" b="1" dirty="0"/>
              <a:t>Secondary HTN:</a:t>
            </a:r>
          </a:p>
          <a:p>
            <a:r>
              <a:rPr lang="en-US" dirty="0"/>
              <a:t>less common cause of HTN ( 5%).</a:t>
            </a:r>
          </a:p>
          <a:p>
            <a:r>
              <a:rPr lang="en-US" dirty="0"/>
              <a:t>secondary to other potentially </a:t>
            </a:r>
            <a:r>
              <a:rPr lang="en-US" dirty="0" smtClean="0"/>
              <a:t>rectifiable causes </a:t>
            </a:r>
            <a:r>
              <a:rPr lang="en-US" dirty="0"/>
              <a:t>(Renal, Endocrine, Vascular</a:t>
            </a:r>
            <a:r>
              <a:rPr lang="en-US" dirty="0" smtClean="0"/>
              <a:t>, Pregnancy </a:t>
            </a:r>
            <a:r>
              <a:rPr lang="en-US" dirty="0"/>
              <a:t>related &amp; Drug induced).</a:t>
            </a:r>
            <a:endParaRPr lang="en-US" dirty="0"/>
          </a:p>
        </p:txBody>
      </p:sp>
      <p:pic>
        <p:nvPicPr>
          <p:cNvPr id="4" name="Picture 3"/>
          <p:cNvPicPr>
            <a:picLocks noChangeAspect="1"/>
          </p:cNvPicPr>
          <p:nvPr/>
        </p:nvPicPr>
        <p:blipFill>
          <a:blip r:embed="rId2"/>
          <a:stretch>
            <a:fillRect/>
          </a:stretch>
        </p:blipFill>
        <p:spPr>
          <a:xfrm>
            <a:off x="2214128" y="1503423"/>
            <a:ext cx="4887384" cy="5000630"/>
          </a:xfrm>
          <a:prstGeom prst="rect">
            <a:avLst/>
          </a:prstGeom>
        </p:spPr>
      </p:pic>
    </p:spTree>
    <p:extLst>
      <p:ext uri="{BB962C8B-B14F-4D97-AF65-F5344CB8AC3E}">
        <p14:creationId xmlns:p14="http://schemas.microsoft.com/office/powerpoint/2010/main" val="27025762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
                                        <p:tgtEl>
                                          <p:spTgt spid="4"/>
                                        </p:tgtEl>
                                      </p:cBhvr>
                                    </p:animEffect>
                                    <p:anim calcmode="lin" valueType="num">
                                      <p:cBhvr>
                                        <p:cTn id="8" dur="400" fill="hold"/>
                                        <p:tgtEl>
                                          <p:spTgt spid="4"/>
                                        </p:tgtEl>
                                        <p:attrNameLst>
                                          <p:attrName>ppt_x</p:attrName>
                                        </p:attrNameLst>
                                      </p:cBhvr>
                                      <p:tavLst>
                                        <p:tav tm="0">
                                          <p:val>
                                            <p:strVal val="#ppt_x"/>
                                          </p:val>
                                        </p:tav>
                                        <p:tav tm="100000">
                                          <p:val>
                                            <p:strVal val="#ppt_x"/>
                                          </p:val>
                                        </p:tav>
                                      </p:tavLst>
                                    </p:anim>
                                    <p:anim calcmode="lin" valueType="num">
                                      <p:cBhvr>
                                        <p:cTn id="9" dur="400" fill="hold"/>
                                        <p:tgtEl>
                                          <p:spTgt spid="4"/>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 </a:t>
            </a:r>
            <a:endParaRPr lang="en-US" dirty="0"/>
          </a:p>
        </p:txBody>
      </p:sp>
      <p:sp>
        <p:nvSpPr>
          <p:cNvPr id="3" name="Content Placeholder 2"/>
          <p:cNvSpPr>
            <a:spLocks noGrp="1"/>
          </p:cNvSpPr>
          <p:nvPr>
            <p:ph idx="1"/>
          </p:nvPr>
        </p:nvSpPr>
        <p:spPr/>
        <p:txBody>
          <a:bodyPr/>
          <a:lstStyle/>
          <a:p>
            <a:r>
              <a:rPr lang="en-US" sz="4000" dirty="0" smtClean="0"/>
              <a:t>What type of hypertension the patient may have, most likely?</a:t>
            </a:r>
          </a:p>
          <a:p>
            <a:pPr marL="0" indent="0">
              <a:buNone/>
            </a:pPr>
            <a:endParaRPr lang="en-US" dirty="0"/>
          </a:p>
        </p:txBody>
      </p:sp>
      <p:pic>
        <p:nvPicPr>
          <p:cNvPr id="4" name="Picture 3" descr="Screen shot 2019-04-17 at 12.50.2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8900" y="304800"/>
            <a:ext cx="6426200" cy="6248400"/>
          </a:xfrm>
          <a:prstGeom prst="rect">
            <a:avLst/>
          </a:prstGeom>
        </p:spPr>
      </p:pic>
    </p:spTree>
    <p:extLst>
      <p:ext uri="{BB962C8B-B14F-4D97-AF65-F5344CB8AC3E}">
        <p14:creationId xmlns:p14="http://schemas.microsoft.com/office/powerpoint/2010/main" val="18042381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Case 1</a:t>
            </a:r>
            <a:endParaRPr lang="en-US" dirty="0"/>
          </a:p>
        </p:txBody>
      </p:sp>
      <p:sp>
        <p:nvSpPr>
          <p:cNvPr id="5" name="Text Placeholder 4"/>
          <p:cNvSpPr>
            <a:spLocks noGrp="1"/>
          </p:cNvSpPr>
          <p:nvPr>
            <p:ph type="body" idx="1"/>
          </p:nvPr>
        </p:nvSpPr>
        <p:spPr/>
        <p:txBody>
          <a:bodyPr>
            <a:normAutofit/>
          </a:bodyPr>
          <a:lstStyle/>
          <a:p>
            <a:r>
              <a:rPr lang="en-US" sz="2000" b="1" dirty="0" smtClean="0"/>
              <a:t>Mrs. </a:t>
            </a:r>
            <a:r>
              <a:rPr lang="en-US" sz="2000" b="1" dirty="0" err="1" smtClean="0"/>
              <a:t>Esraa</a:t>
            </a:r>
            <a:r>
              <a:rPr lang="en-US" sz="2000" b="1" dirty="0" smtClean="0"/>
              <a:t> </a:t>
            </a:r>
            <a:endParaRPr lang="en-US" sz="2000" b="1" dirty="0"/>
          </a:p>
        </p:txBody>
      </p:sp>
      <p:pic>
        <p:nvPicPr>
          <p:cNvPr id="2" name="Picture 1"/>
          <p:cNvPicPr>
            <a:picLocks noChangeAspect="1"/>
          </p:cNvPicPr>
          <p:nvPr/>
        </p:nvPicPr>
        <p:blipFill>
          <a:blip r:embed="rId2"/>
          <a:stretch>
            <a:fillRect/>
          </a:stretch>
        </p:blipFill>
        <p:spPr>
          <a:xfrm>
            <a:off x="1865458" y="293947"/>
            <a:ext cx="5461251" cy="2880854"/>
          </a:xfrm>
          <a:prstGeom prst="rect">
            <a:avLst/>
          </a:prstGeom>
        </p:spPr>
      </p:pic>
    </p:spTree>
    <p:extLst>
      <p:ext uri="{BB962C8B-B14F-4D97-AF65-F5344CB8AC3E}">
        <p14:creationId xmlns:p14="http://schemas.microsoft.com/office/powerpoint/2010/main" val="201016112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BE8889-AA3D-434F-BD98-F9BB179A8753}"/>
              </a:ext>
            </a:extLst>
          </p:cNvPr>
          <p:cNvSpPr>
            <a:spLocks noGrp="1"/>
          </p:cNvSpPr>
          <p:nvPr>
            <p:ph type="title"/>
          </p:nvPr>
        </p:nvSpPr>
        <p:spPr/>
        <p:txBody>
          <a:bodyPr/>
          <a:lstStyle/>
          <a:p>
            <a:r>
              <a:rPr lang="en-US" dirty="0"/>
              <a:t>Secondary causes of hypertension?</a:t>
            </a:r>
          </a:p>
        </p:txBody>
      </p:sp>
      <p:sp>
        <p:nvSpPr>
          <p:cNvPr id="3" name="Content Placeholder 2">
            <a:extLst>
              <a:ext uri="{FF2B5EF4-FFF2-40B4-BE49-F238E27FC236}">
                <a16:creationId xmlns="" xmlns:a16="http://schemas.microsoft.com/office/drawing/2014/main" id="{EA241112-79B2-D746-9C9A-28DF47C8EF98}"/>
              </a:ext>
            </a:extLst>
          </p:cNvPr>
          <p:cNvSpPr>
            <a:spLocks noGrp="1"/>
          </p:cNvSpPr>
          <p:nvPr>
            <p:ph idx="1"/>
          </p:nvPr>
        </p:nvSpPr>
        <p:spPr/>
        <p:txBody>
          <a:bodyPr>
            <a:noAutofit/>
          </a:bodyPr>
          <a:lstStyle/>
          <a:p>
            <a:r>
              <a:rPr lang="en-US" sz="2400" dirty="0"/>
              <a:t>For patients &lt;40 years with stage 1 hypertension and no evidence of target organ damage, cardiovascular disease, renal disease or diabetes, consider specialist referral to exclude secondary causes. </a:t>
            </a:r>
          </a:p>
          <a:p>
            <a:r>
              <a:rPr lang="en-US" sz="2400" dirty="0"/>
              <a:t>Specific investigations for a suspected secondary cause:</a:t>
            </a:r>
          </a:p>
          <a:p>
            <a:pPr lvl="1">
              <a:buFont typeface="Wingdings" pitchFamily="2" charset="2"/>
              <a:buChar char="Ø"/>
            </a:pPr>
            <a:r>
              <a:rPr lang="en-US" sz="2200" dirty="0"/>
              <a:t>24-hour urinary </a:t>
            </a:r>
            <a:r>
              <a:rPr lang="en-US" sz="2200" dirty="0" err="1"/>
              <a:t>metanephrines</a:t>
            </a:r>
            <a:r>
              <a:rPr lang="en-US" sz="2200" dirty="0"/>
              <a:t>.</a:t>
            </a:r>
          </a:p>
          <a:p>
            <a:pPr lvl="1">
              <a:buFont typeface="Wingdings" pitchFamily="2" charset="2"/>
              <a:buChar char="Ø"/>
            </a:pPr>
            <a:r>
              <a:rPr lang="en-US" sz="2200" dirty="0"/>
              <a:t>Urinary free cortisol and/or dexamethasone suppression test.</a:t>
            </a:r>
          </a:p>
          <a:p>
            <a:pPr lvl="1">
              <a:buFont typeface="Wingdings" pitchFamily="2" charset="2"/>
              <a:buChar char="Ø"/>
            </a:pPr>
            <a:r>
              <a:rPr lang="en-US" sz="2200" dirty="0"/>
              <a:t>Renin/aldosterone levels.</a:t>
            </a:r>
          </a:p>
          <a:p>
            <a:pPr lvl="1">
              <a:buFont typeface="Wingdings" pitchFamily="2" charset="2"/>
              <a:buChar char="Ø"/>
            </a:pPr>
            <a:r>
              <a:rPr lang="en-US" sz="2200" dirty="0"/>
              <a:t>Plasma calcium.</a:t>
            </a:r>
          </a:p>
          <a:p>
            <a:pPr lvl="1">
              <a:buFont typeface="Wingdings" pitchFamily="2" charset="2"/>
              <a:buChar char="Ø"/>
            </a:pPr>
            <a:r>
              <a:rPr lang="en-US" sz="2200" dirty="0"/>
              <a:t>Magnetic resonance imaging of the renal arteries.</a:t>
            </a:r>
          </a:p>
        </p:txBody>
      </p:sp>
    </p:spTree>
    <p:extLst>
      <p:ext uri="{BB962C8B-B14F-4D97-AF65-F5344CB8AC3E}">
        <p14:creationId xmlns:p14="http://schemas.microsoft.com/office/powerpoint/2010/main" val="110136288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visit</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endParaRPr lang="en-US" dirty="0" smtClean="0"/>
          </a:p>
          <a:p>
            <a:r>
              <a:rPr lang="en-US" dirty="0" smtClean="0"/>
              <a:t>Confirm the diagnosis of HTN</a:t>
            </a:r>
          </a:p>
          <a:p>
            <a:r>
              <a:rPr lang="en-US" dirty="0" smtClean="0"/>
              <a:t>Stage the hypertension</a:t>
            </a:r>
          </a:p>
          <a:p>
            <a:r>
              <a:rPr lang="en-US" dirty="0" smtClean="0"/>
              <a:t>Role </a:t>
            </a:r>
            <a:r>
              <a:rPr lang="en-US" dirty="0" smtClean="0"/>
              <a:t>out 2ry causes</a:t>
            </a:r>
          </a:p>
          <a:p>
            <a:r>
              <a:rPr lang="en-US" dirty="0" smtClean="0"/>
              <a:t>Assess end organ damage</a:t>
            </a:r>
          </a:p>
          <a:p>
            <a:r>
              <a:rPr lang="en-US" dirty="0" smtClean="0"/>
              <a:t>Assess other CV risk factors </a:t>
            </a:r>
          </a:p>
          <a:p>
            <a:r>
              <a:rPr lang="en-US" dirty="0" smtClean="0"/>
              <a:t>Assess CVD 10-year risk</a:t>
            </a:r>
          </a:p>
          <a:p>
            <a:r>
              <a:rPr lang="en-US" dirty="0" smtClean="0"/>
              <a:t>Management plan</a:t>
            </a:r>
            <a:endParaRPr lang="en-US" dirty="0"/>
          </a:p>
        </p:txBody>
      </p:sp>
    </p:spTree>
    <p:extLst>
      <p:ext uri="{BB962C8B-B14F-4D97-AF65-F5344CB8AC3E}">
        <p14:creationId xmlns:p14="http://schemas.microsoft.com/office/powerpoint/2010/main" val="40706232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organ damage</a:t>
            </a:r>
            <a:endParaRPr lang="en-US" dirty="0"/>
          </a:p>
        </p:txBody>
      </p:sp>
      <p:sp>
        <p:nvSpPr>
          <p:cNvPr id="3" name="Content Placeholder 2"/>
          <p:cNvSpPr>
            <a:spLocks noGrp="1"/>
          </p:cNvSpPr>
          <p:nvPr>
            <p:ph idx="1"/>
          </p:nvPr>
        </p:nvSpPr>
        <p:spPr/>
        <p:txBody>
          <a:bodyPr/>
          <a:lstStyle/>
          <a:p>
            <a:r>
              <a:rPr lang="en-US" sz="2000" u="sng" dirty="0" smtClean="0"/>
              <a:t>Brain :</a:t>
            </a:r>
            <a:r>
              <a:rPr lang="en-US" sz="2000" dirty="0" smtClean="0"/>
              <a:t> TIA, stroke, </a:t>
            </a:r>
            <a:r>
              <a:rPr lang="en-US" sz="2000" dirty="0" smtClean="0"/>
              <a:t>vascular </a:t>
            </a:r>
            <a:r>
              <a:rPr lang="en-US" sz="2000" dirty="0" err="1" smtClean="0"/>
              <a:t>demntia</a:t>
            </a:r>
            <a:endParaRPr lang="en-US" sz="2000" dirty="0" smtClean="0"/>
          </a:p>
          <a:p>
            <a:r>
              <a:rPr lang="en-US" sz="2000" u="sng" dirty="0" smtClean="0"/>
              <a:t>Heart :</a:t>
            </a:r>
            <a:r>
              <a:rPr lang="en-US" sz="2000" dirty="0" smtClean="0"/>
              <a:t> </a:t>
            </a:r>
          </a:p>
          <a:p>
            <a:pPr>
              <a:buNone/>
            </a:pPr>
            <a:r>
              <a:rPr lang="en-US" sz="2000" dirty="0" smtClean="0"/>
              <a:t>      1- symptoms of failure or ECG strain</a:t>
            </a:r>
          </a:p>
          <a:p>
            <a:pPr>
              <a:buNone/>
            </a:pPr>
            <a:r>
              <a:rPr lang="en-US" sz="2000" dirty="0" smtClean="0"/>
              <a:t>      2-  angina, MI or other coronary disease</a:t>
            </a:r>
          </a:p>
          <a:p>
            <a:r>
              <a:rPr lang="en-US" sz="2000" u="sng" dirty="0" smtClean="0"/>
              <a:t>Eye </a:t>
            </a:r>
            <a:r>
              <a:rPr lang="en-US" sz="2000" dirty="0" smtClean="0"/>
              <a:t>: </a:t>
            </a:r>
            <a:r>
              <a:rPr lang="en-US" sz="2000" dirty="0" err="1" smtClean="0"/>
              <a:t>fundal</a:t>
            </a:r>
            <a:r>
              <a:rPr lang="en-US" sz="2000" dirty="0" smtClean="0"/>
              <a:t> </a:t>
            </a:r>
            <a:r>
              <a:rPr lang="en-US" sz="2000" dirty="0" err="1" smtClean="0"/>
              <a:t>hemorrahge</a:t>
            </a:r>
            <a:r>
              <a:rPr lang="en-US" sz="2000" dirty="0" smtClean="0"/>
              <a:t> or </a:t>
            </a:r>
            <a:r>
              <a:rPr lang="en-US" sz="2000" dirty="0" err="1" smtClean="0"/>
              <a:t>papilloedema</a:t>
            </a:r>
            <a:endParaRPr lang="en-US" sz="2000" dirty="0" smtClean="0"/>
          </a:p>
          <a:p>
            <a:r>
              <a:rPr lang="en-US" sz="2000" u="sng" dirty="0" smtClean="0"/>
              <a:t>Kidney </a:t>
            </a:r>
            <a:r>
              <a:rPr lang="en-US" sz="2000" dirty="0" smtClean="0"/>
              <a:t>: </a:t>
            </a:r>
            <a:r>
              <a:rPr lang="en-US" sz="2000" dirty="0" err="1" smtClean="0"/>
              <a:t>protienuria</a:t>
            </a:r>
            <a:r>
              <a:rPr lang="en-US" sz="2000" dirty="0" smtClean="0"/>
              <a:t>, renal failure</a:t>
            </a:r>
          </a:p>
          <a:p>
            <a:r>
              <a:rPr lang="en-US" sz="2000" u="sng" dirty="0" smtClean="0"/>
              <a:t>Peripheral vascular disease </a:t>
            </a:r>
            <a:r>
              <a:rPr lang="en-US" sz="2000" dirty="0" smtClean="0"/>
              <a:t>: </a:t>
            </a:r>
            <a:r>
              <a:rPr lang="en-US" sz="2000" dirty="0" err="1" smtClean="0"/>
              <a:t>claudication</a:t>
            </a:r>
            <a:endParaRPr lang="en-US" sz="2000" dirty="0" smtClean="0"/>
          </a:p>
          <a:p>
            <a:endParaRPr lang="en-US" dirty="0" smtClean="0"/>
          </a:p>
          <a:p>
            <a:pPr>
              <a:buNone/>
            </a:pPr>
            <a:endParaRPr lang="en-US" dirty="0" smtClean="0"/>
          </a:p>
          <a:p>
            <a:endParaRPr lang="en-US" dirty="0" smtClean="0"/>
          </a:p>
        </p:txBody>
      </p:sp>
    </p:spTree>
    <p:extLst>
      <p:ext uri="{BB962C8B-B14F-4D97-AF65-F5344CB8AC3E}">
        <p14:creationId xmlns:p14="http://schemas.microsoft.com/office/powerpoint/2010/main" val="227159668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
            </a:r>
            <a:br>
              <a:rPr lang="en-US" sz="3200" dirty="0" smtClean="0"/>
            </a:br>
            <a:r>
              <a:rPr lang="en-US" sz="4900" dirty="0" smtClean="0"/>
              <a:t>Assess </a:t>
            </a:r>
            <a:r>
              <a:rPr lang="en-US" sz="4900" dirty="0" smtClean="0"/>
              <a:t>CVD risk</a:t>
            </a:r>
            <a:r>
              <a:rPr lang="en-US" dirty="0" smtClean="0"/>
              <a:t/>
            </a:r>
            <a:br>
              <a:rPr lang="en-US" dirty="0" smtClean="0"/>
            </a:br>
            <a:r>
              <a:rPr lang="en-US" dirty="0" smtClean="0"/>
              <a:t> </a:t>
            </a:r>
            <a:endParaRPr lang="en-US" dirty="0"/>
          </a:p>
        </p:txBody>
      </p:sp>
      <p:sp>
        <p:nvSpPr>
          <p:cNvPr id="3" name="Content Placeholder 2"/>
          <p:cNvSpPr>
            <a:spLocks noGrp="1"/>
          </p:cNvSpPr>
          <p:nvPr>
            <p:ph idx="1"/>
          </p:nvPr>
        </p:nvSpPr>
        <p:spPr/>
        <p:txBody>
          <a:bodyPr>
            <a:normAutofit/>
          </a:bodyPr>
          <a:lstStyle/>
          <a:p>
            <a:pPr>
              <a:buNone/>
            </a:pPr>
            <a:endParaRPr lang="en-US" dirty="0" smtClean="0"/>
          </a:p>
          <a:p>
            <a:pPr>
              <a:buNone/>
            </a:pPr>
            <a:endParaRPr lang="en-US" dirty="0" smtClean="0"/>
          </a:p>
          <a:p>
            <a:pPr>
              <a:buNone/>
            </a:pPr>
            <a:endParaRPr lang="en-US" dirty="0"/>
          </a:p>
        </p:txBody>
      </p:sp>
      <p:pic>
        <p:nvPicPr>
          <p:cNvPr id="4" name="Picture 3"/>
          <p:cNvPicPr>
            <a:picLocks noChangeAspect="1"/>
          </p:cNvPicPr>
          <p:nvPr/>
        </p:nvPicPr>
        <p:blipFill>
          <a:blip r:embed="rId2"/>
          <a:stretch>
            <a:fillRect/>
          </a:stretch>
        </p:blipFill>
        <p:spPr>
          <a:xfrm>
            <a:off x="1397000" y="1600200"/>
            <a:ext cx="6350000" cy="5257800"/>
          </a:xfrm>
          <a:prstGeom prst="rect">
            <a:avLst/>
          </a:prstGeom>
        </p:spPr>
      </p:pic>
    </p:spTree>
    <p:extLst>
      <p:ext uri="{BB962C8B-B14F-4D97-AF65-F5344CB8AC3E}">
        <p14:creationId xmlns:p14="http://schemas.microsoft.com/office/powerpoint/2010/main" val="305947365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 10-yr cv risk</a:t>
            </a:r>
            <a:endParaRPr lang="en-US" dirty="0"/>
          </a:p>
        </p:txBody>
      </p:sp>
      <p:sp>
        <p:nvSpPr>
          <p:cNvPr id="3" name="Content Placeholder 2"/>
          <p:cNvSpPr>
            <a:spLocks noGrp="1"/>
          </p:cNvSpPr>
          <p:nvPr>
            <p:ph idx="1"/>
          </p:nvPr>
        </p:nvSpPr>
        <p:spPr/>
        <p:txBody>
          <a:bodyPr/>
          <a:lstStyle/>
          <a:p>
            <a:r>
              <a:rPr lang="en-US" dirty="0" smtClean="0"/>
              <a:t>Use any validated CV risk assessment tool:</a:t>
            </a:r>
          </a:p>
          <a:p>
            <a:pPr marL="0" indent="0">
              <a:buNone/>
            </a:pPr>
            <a:r>
              <a:rPr lang="en-US" dirty="0" smtClean="0"/>
              <a:t>ASCVD, Framingham risk assessment, Q risk, UKPDS,  …. Etc..</a:t>
            </a:r>
          </a:p>
          <a:p>
            <a:pPr marL="0" indent="0">
              <a:buNone/>
            </a:pPr>
            <a:endParaRPr lang="en-US" dirty="0"/>
          </a:p>
        </p:txBody>
      </p:sp>
      <p:pic>
        <p:nvPicPr>
          <p:cNvPr id="4" name="Picture 3"/>
          <p:cNvPicPr>
            <a:picLocks noChangeAspect="1"/>
          </p:cNvPicPr>
          <p:nvPr/>
        </p:nvPicPr>
        <p:blipFill>
          <a:blip r:embed="rId2"/>
          <a:stretch>
            <a:fillRect/>
          </a:stretch>
        </p:blipFill>
        <p:spPr>
          <a:xfrm>
            <a:off x="317500" y="3864459"/>
            <a:ext cx="2832100" cy="2870200"/>
          </a:xfrm>
          <a:prstGeom prst="rect">
            <a:avLst/>
          </a:prstGeom>
        </p:spPr>
      </p:pic>
      <p:pic>
        <p:nvPicPr>
          <p:cNvPr id="5" name="Picture 4"/>
          <p:cNvPicPr>
            <a:picLocks noChangeAspect="1"/>
          </p:cNvPicPr>
          <p:nvPr/>
        </p:nvPicPr>
        <p:blipFill>
          <a:blip r:embed="rId3"/>
          <a:stretch>
            <a:fillRect/>
          </a:stretch>
        </p:blipFill>
        <p:spPr>
          <a:xfrm>
            <a:off x="3149600" y="3686659"/>
            <a:ext cx="2667000" cy="3048000"/>
          </a:xfrm>
          <a:prstGeom prst="rect">
            <a:avLst/>
          </a:prstGeom>
        </p:spPr>
      </p:pic>
      <p:pic>
        <p:nvPicPr>
          <p:cNvPr id="6" name="Picture 5"/>
          <p:cNvPicPr>
            <a:picLocks noChangeAspect="1"/>
          </p:cNvPicPr>
          <p:nvPr/>
        </p:nvPicPr>
        <p:blipFill>
          <a:blip r:embed="rId4"/>
          <a:stretch>
            <a:fillRect/>
          </a:stretch>
        </p:blipFill>
        <p:spPr>
          <a:xfrm>
            <a:off x="5816600" y="4270859"/>
            <a:ext cx="3289300" cy="2463800"/>
          </a:xfrm>
          <a:prstGeom prst="rect">
            <a:avLst/>
          </a:prstGeom>
        </p:spPr>
      </p:pic>
      <p:pic>
        <p:nvPicPr>
          <p:cNvPr id="7" name="Picture 6"/>
          <p:cNvPicPr>
            <a:picLocks noChangeAspect="1"/>
          </p:cNvPicPr>
          <p:nvPr/>
        </p:nvPicPr>
        <p:blipFill>
          <a:blip r:embed="rId5"/>
          <a:stretch>
            <a:fillRect/>
          </a:stretch>
        </p:blipFill>
        <p:spPr>
          <a:xfrm rot="19106608">
            <a:off x="1376260" y="3469797"/>
            <a:ext cx="3289300" cy="2463800"/>
          </a:xfrm>
          <a:prstGeom prst="rect">
            <a:avLst/>
          </a:prstGeom>
        </p:spPr>
      </p:pic>
      <p:pic>
        <p:nvPicPr>
          <p:cNvPr id="8" name="Picture 7"/>
          <p:cNvPicPr>
            <a:picLocks noChangeAspect="1"/>
          </p:cNvPicPr>
          <p:nvPr/>
        </p:nvPicPr>
        <p:blipFill>
          <a:blip r:embed="rId6"/>
          <a:stretch>
            <a:fillRect/>
          </a:stretch>
        </p:blipFill>
        <p:spPr>
          <a:xfrm rot="2244085">
            <a:off x="5388751" y="3571347"/>
            <a:ext cx="2095500" cy="2794000"/>
          </a:xfrm>
          <a:prstGeom prst="rect">
            <a:avLst/>
          </a:prstGeom>
        </p:spPr>
      </p:pic>
      <p:pic>
        <p:nvPicPr>
          <p:cNvPr id="9" name="Picture 8"/>
          <p:cNvPicPr>
            <a:picLocks noChangeAspect="1"/>
          </p:cNvPicPr>
          <p:nvPr/>
        </p:nvPicPr>
        <p:blipFill>
          <a:blip r:embed="rId7"/>
          <a:stretch>
            <a:fillRect/>
          </a:stretch>
        </p:blipFill>
        <p:spPr>
          <a:xfrm>
            <a:off x="1699214" y="1794977"/>
            <a:ext cx="5835682" cy="4485173"/>
          </a:xfrm>
          <a:prstGeom prst="rect">
            <a:avLst/>
          </a:prstGeom>
        </p:spPr>
      </p:pic>
    </p:spTree>
    <p:extLst>
      <p:ext uri="{BB962C8B-B14F-4D97-AF65-F5344CB8AC3E}">
        <p14:creationId xmlns:p14="http://schemas.microsoft.com/office/powerpoint/2010/main" val="21194285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p:tgtEl>
                                          <p:spTgt spid="7"/>
                                        </p:tgtEl>
                                        <p:attrNameLst>
                                          <p:attrName>ppt_y</p:attrName>
                                        </p:attrNameLst>
                                      </p:cBhvr>
                                      <p:tavLst>
                                        <p:tav tm="0">
                                          <p:val>
                                            <p:strVal val="#ppt_y+#ppt_h*1.125000"/>
                                          </p:val>
                                        </p:tav>
                                        <p:tav tm="100000">
                                          <p:val>
                                            <p:strVal val="#ppt_y"/>
                                          </p:val>
                                        </p:tav>
                                      </p:tavLst>
                                    </p:anim>
                                    <p:animEffect transition="in" filter="wipe(up)">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p:tgtEl>
                                          <p:spTgt spid="8"/>
                                        </p:tgtEl>
                                        <p:attrNameLst>
                                          <p:attrName>ppt_y</p:attrName>
                                        </p:attrNameLst>
                                      </p:cBhvr>
                                      <p:tavLst>
                                        <p:tav tm="0">
                                          <p:val>
                                            <p:strVal val="#ppt_y+#ppt_h*1.125000"/>
                                          </p:val>
                                        </p:tav>
                                        <p:tav tm="100000">
                                          <p:val>
                                            <p:strVal val="#ppt_y"/>
                                          </p:val>
                                        </p:tav>
                                      </p:tavLst>
                                    </p:anim>
                                    <p:animEffect transition="in" filter="wipe(up)">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circle(in)">
                                      <p:cBhvr>
                                        <p:cTn id="3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10-yr </a:t>
            </a:r>
            <a:r>
              <a:rPr lang="en-US" dirty="0" err="1" smtClean="0"/>
              <a:t>cvd</a:t>
            </a:r>
            <a:r>
              <a:rPr lang="en-US" dirty="0" smtClean="0"/>
              <a:t> risk</a:t>
            </a:r>
            <a:endParaRPr lang="en-US" dirty="0"/>
          </a:p>
        </p:txBody>
      </p:sp>
      <p:pic>
        <p:nvPicPr>
          <p:cNvPr id="4" name="Content Placeholder 3" descr="Screen shot 2016-11-25 at 6.56.47 PM.png"/>
          <p:cNvPicPr>
            <a:picLocks noGrp="1" noChangeAspect="1"/>
          </p:cNvPicPr>
          <p:nvPr>
            <p:ph idx="1"/>
          </p:nvPr>
        </p:nvPicPr>
        <p:blipFill>
          <a:blip r:embed="rId3">
            <a:extLst>
              <a:ext uri="{28A0092B-C50C-407E-A947-70E740481C1C}">
                <a14:useLocalDpi xmlns:a14="http://schemas.microsoft.com/office/drawing/2010/main" val="0"/>
              </a:ext>
            </a:extLst>
          </a:blip>
          <a:srcRect t="-69706" b="-69706"/>
          <a:stretch>
            <a:fillRect/>
          </a:stretch>
        </p:blipFill>
        <p:spPr>
          <a:xfrm>
            <a:off x="779463" y="1828800"/>
            <a:ext cx="7583487" cy="4297363"/>
          </a:xfrm>
        </p:spPr>
      </p:pic>
      <p:sp>
        <p:nvSpPr>
          <p:cNvPr id="5" name="Left Arrow 4"/>
          <p:cNvSpPr/>
          <p:nvPr/>
        </p:nvSpPr>
        <p:spPr>
          <a:xfrm rot="18409054">
            <a:off x="6834375" y="2796870"/>
            <a:ext cx="1693473" cy="665201"/>
          </a:xfrm>
          <a:prstGeom prst="leftArrow">
            <a:avLst/>
          </a:prstGeom>
          <a:solidFill>
            <a:srgbClr val="9C501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0902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 risk</a:t>
            </a:r>
            <a:endParaRPr lang="en-US" dirty="0"/>
          </a:p>
        </p:txBody>
      </p:sp>
      <p:pic>
        <p:nvPicPr>
          <p:cNvPr id="4" name="Content Placeholder 3" descr="Screen shot 2016-11-25 at 6.32.09 PM.png"/>
          <p:cNvPicPr>
            <a:picLocks noGrp="1" noChangeAspect="1"/>
          </p:cNvPicPr>
          <p:nvPr>
            <p:ph idx="1"/>
          </p:nvPr>
        </p:nvPicPr>
        <p:blipFill>
          <a:blip r:embed="rId3">
            <a:extLst>
              <a:ext uri="{28A0092B-C50C-407E-A947-70E740481C1C}">
                <a14:useLocalDpi xmlns:a14="http://schemas.microsoft.com/office/drawing/2010/main" val="0"/>
              </a:ext>
            </a:extLst>
          </a:blip>
          <a:srcRect t="-15167" b="-15167"/>
          <a:stretch>
            <a:fillRect/>
          </a:stretch>
        </p:blipFill>
        <p:spPr>
          <a:xfrm>
            <a:off x="779463" y="982180"/>
            <a:ext cx="7583487" cy="4297363"/>
          </a:xfrm>
        </p:spPr>
      </p:pic>
      <p:pic>
        <p:nvPicPr>
          <p:cNvPr id="5" name="Picture 4" descr="Screen shot 2016-11-25 at 6.34.2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990" y="4923830"/>
            <a:ext cx="7211212" cy="1934170"/>
          </a:xfrm>
          <a:prstGeom prst="rect">
            <a:avLst/>
          </a:prstGeom>
        </p:spPr>
      </p:pic>
      <p:sp>
        <p:nvSpPr>
          <p:cNvPr id="6" name="Left Arrow 5"/>
          <p:cNvSpPr/>
          <p:nvPr/>
        </p:nvSpPr>
        <p:spPr>
          <a:xfrm rot="19732770">
            <a:off x="4802257" y="1582325"/>
            <a:ext cx="1007920" cy="334405"/>
          </a:xfrm>
          <a:prstGeom prst="leftArrow">
            <a:avLst/>
          </a:prstGeom>
          <a:solidFill>
            <a:schemeClr val="accent5">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69259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11-25 at 6.33.2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7100" y="0"/>
            <a:ext cx="4727121" cy="6858000"/>
          </a:xfrm>
          <a:prstGeom prst="rect">
            <a:avLst/>
          </a:prstGeom>
        </p:spPr>
      </p:pic>
      <p:pic>
        <p:nvPicPr>
          <p:cNvPr id="3" name="Picture 2"/>
          <p:cNvPicPr>
            <a:picLocks noChangeAspect="1"/>
          </p:cNvPicPr>
          <p:nvPr/>
        </p:nvPicPr>
        <p:blipFill>
          <a:blip r:embed="rId4"/>
          <a:stretch>
            <a:fillRect/>
          </a:stretch>
        </p:blipFill>
        <p:spPr>
          <a:xfrm>
            <a:off x="0" y="4064000"/>
            <a:ext cx="2095500" cy="2794000"/>
          </a:xfrm>
          <a:prstGeom prst="rect">
            <a:avLst/>
          </a:prstGeom>
        </p:spPr>
      </p:pic>
      <p:pic>
        <p:nvPicPr>
          <p:cNvPr id="2" name="Picture 1" descr="Image-1.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5536" y="0"/>
            <a:ext cx="3428464" cy="6858000"/>
          </a:xfrm>
          <a:prstGeom prst="rect">
            <a:avLst/>
          </a:prstGeom>
        </p:spPr>
      </p:pic>
      <p:sp>
        <p:nvSpPr>
          <p:cNvPr id="6" name="Left Arrow 5"/>
          <p:cNvSpPr/>
          <p:nvPr/>
        </p:nvSpPr>
        <p:spPr>
          <a:xfrm rot="12689265">
            <a:off x="5405386" y="599741"/>
            <a:ext cx="1270044" cy="582714"/>
          </a:xfrm>
          <a:prstGeom prst="leftArrow">
            <a:avLst/>
          </a:prstGeom>
          <a:solidFill>
            <a:srgbClr val="9C5018"/>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23524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a:t>
            </a:r>
            <a:endParaRPr lang="en-US" dirty="0"/>
          </a:p>
        </p:txBody>
      </p:sp>
      <p:sp>
        <p:nvSpPr>
          <p:cNvPr id="3" name="Content Placeholder 2"/>
          <p:cNvSpPr>
            <a:spLocks noGrp="1"/>
          </p:cNvSpPr>
          <p:nvPr>
            <p:ph idx="1"/>
          </p:nvPr>
        </p:nvSpPr>
        <p:spPr/>
        <p:txBody>
          <a:bodyPr/>
          <a:lstStyle/>
          <a:p>
            <a:pPr marL="0" indent="0">
              <a:buNone/>
            </a:pPr>
            <a:r>
              <a:rPr lang="en-US" b="1" u="sng" dirty="0" smtClean="0"/>
              <a:t>Question 1:</a:t>
            </a:r>
          </a:p>
          <a:p>
            <a:pPr marL="0" indent="0">
              <a:buNone/>
            </a:pPr>
            <a:r>
              <a:rPr lang="en-US" b="1" dirty="0">
                <a:solidFill>
                  <a:srgbClr val="9C5018"/>
                </a:solidFill>
              </a:rPr>
              <a:t>How would you </a:t>
            </a:r>
            <a:r>
              <a:rPr lang="en-US" b="1" dirty="0" smtClean="0">
                <a:solidFill>
                  <a:srgbClr val="9C5018"/>
                </a:solidFill>
              </a:rPr>
              <a:t>grade her </a:t>
            </a:r>
            <a:r>
              <a:rPr lang="en-US" b="1" dirty="0">
                <a:solidFill>
                  <a:srgbClr val="9C5018"/>
                </a:solidFill>
              </a:rPr>
              <a:t>cardiovascular risk level</a:t>
            </a:r>
            <a:r>
              <a:rPr lang="en-US" b="1" dirty="0" smtClean="0">
                <a:solidFill>
                  <a:srgbClr val="9C5018"/>
                </a:solidFill>
              </a:rPr>
              <a:t>?</a:t>
            </a:r>
          </a:p>
          <a:p>
            <a:pPr marL="457200" indent="-457200">
              <a:buFont typeface="+mj-lt"/>
              <a:buAutoNum type="alphaUcPeriod"/>
            </a:pPr>
            <a:r>
              <a:rPr lang="en-US" dirty="0" smtClean="0"/>
              <a:t>Low risk (&lt;10%)</a:t>
            </a:r>
          </a:p>
          <a:p>
            <a:pPr marL="457200" indent="-457200">
              <a:buFont typeface="+mj-lt"/>
              <a:buAutoNum type="alphaUcPeriod"/>
            </a:pPr>
            <a:r>
              <a:rPr lang="en-US" dirty="0" smtClean="0"/>
              <a:t>Moderate risk (10-20 %)</a:t>
            </a:r>
          </a:p>
          <a:p>
            <a:pPr marL="457200" indent="-457200">
              <a:buFont typeface="+mj-lt"/>
              <a:buAutoNum type="alphaUcPeriod"/>
            </a:pPr>
            <a:r>
              <a:rPr lang="en-US" dirty="0" smtClean="0"/>
              <a:t>High risk (&gt;20%)</a:t>
            </a:r>
          </a:p>
          <a:p>
            <a:pPr marL="457200" indent="-457200">
              <a:buFont typeface="+mj-lt"/>
              <a:buAutoNum type="alphaUcPeriod"/>
            </a:pPr>
            <a:r>
              <a:rPr lang="en-US" dirty="0" smtClean="0"/>
              <a:t>Very high risk </a:t>
            </a:r>
          </a:p>
          <a:p>
            <a:pPr marL="457200" indent="-457200">
              <a:buFont typeface="+mj-lt"/>
              <a:buAutoNum type="alphaUcPeriod"/>
            </a:pPr>
            <a:r>
              <a:rPr lang="en-US" dirty="0" smtClean="0"/>
              <a:t>Not enough given data to calculate it</a:t>
            </a:r>
          </a:p>
          <a:p>
            <a:pPr marL="457200" indent="-457200">
              <a:buFont typeface="+mj-lt"/>
              <a:buAutoNum type="arabicPeriod"/>
            </a:pPr>
            <a:endParaRPr lang="en-US" b="1" u="sng" dirty="0" smtClean="0"/>
          </a:p>
          <a:p>
            <a:endParaRPr lang="en-US" dirty="0"/>
          </a:p>
        </p:txBody>
      </p:sp>
    </p:spTree>
    <p:extLst>
      <p:ext uri="{BB962C8B-B14F-4D97-AF65-F5344CB8AC3E}">
        <p14:creationId xmlns:p14="http://schemas.microsoft.com/office/powerpoint/2010/main" val="40736783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a:t>
            </a:r>
            <a:endParaRPr lang="en-US" dirty="0"/>
          </a:p>
        </p:txBody>
      </p:sp>
      <p:sp>
        <p:nvSpPr>
          <p:cNvPr id="3" name="Content Placeholder 2"/>
          <p:cNvSpPr>
            <a:spLocks noGrp="1"/>
          </p:cNvSpPr>
          <p:nvPr>
            <p:ph idx="1"/>
          </p:nvPr>
        </p:nvSpPr>
        <p:spPr/>
        <p:txBody>
          <a:bodyPr/>
          <a:lstStyle/>
          <a:p>
            <a:r>
              <a:rPr lang="en-US" dirty="0" smtClean="0"/>
              <a:t>Mrs. </a:t>
            </a:r>
            <a:r>
              <a:rPr lang="en-US" dirty="0" err="1" smtClean="0"/>
              <a:t>Esraa</a:t>
            </a:r>
            <a:r>
              <a:rPr lang="en-US" dirty="0" smtClean="0"/>
              <a:t> came back in 2 </a:t>
            </a:r>
            <a:r>
              <a:rPr lang="en-US" dirty="0" smtClean="0"/>
              <a:t>weeks follow</a:t>
            </a:r>
            <a:r>
              <a:rPr lang="en-US" dirty="0" smtClean="0"/>
              <a:t>-up </a:t>
            </a:r>
            <a:r>
              <a:rPr lang="en-US" dirty="0" smtClean="0"/>
              <a:t>visit</a:t>
            </a:r>
            <a:r>
              <a:rPr lang="en-US" dirty="0" smtClean="0"/>
              <a:t>.   </a:t>
            </a:r>
          </a:p>
          <a:p>
            <a:r>
              <a:rPr lang="en-US" dirty="0" smtClean="0"/>
              <a:t>Her </a:t>
            </a:r>
            <a:r>
              <a:rPr lang="en-US" dirty="0" smtClean="0"/>
              <a:t>BP today is 148</a:t>
            </a:r>
            <a:r>
              <a:rPr lang="en-US" dirty="0" smtClean="0"/>
              <a:t>/</a:t>
            </a:r>
            <a:r>
              <a:rPr lang="en-US" dirty="0" smtClean="0"/>
              <a:t>90</a:t>
            </a:r>
            <a:r>
              <a:rPr lang="en-US" dirty="0" smtClean="0"/>
              <a:t>, </a:t>
            </a:r>
            <a:r>
              <a:rPr lang="en-US" dirty="0" smtClean="0"/>
              <a:t>pulse 80.</a:t>
            </a:r>
          </a:p>
          <a:p>
            <a:r>
              <a:rPr lang="en-US" dirty="0"/>
              <a:t>H</a:t>
            </a:r>
            <a:r>
              <a:rPr lang="en-US" dirty="0" smtClean="0"/>
              <a:t>er recent lab tests: </a:t>
            </a:r>
            <a:r>
              <a:rPr lang="en-US" dirty="0"/>
              <a:t>Electrolytes, FBC, lipids, glucose </a:t>
            </a:r>
            <a:r>
              <a:rPr lang="en-US" dirty="0" smtClean="0"/>
              <a:t>and uric </a:t>
            </a:r>
            <a:r>
              <a:rPr lang="en-US" dirty="0"/>
              <a:t>acid tests are normal</a:t>
            </a:r>
            <a:r>
              <a:rPr lang="en-US" dirty="0" smtClean="0"/>
              <a:t>.</a:t>
            </a:r>
          </a:p>
          <a:p>
            <a:r>
              <a:rPr lang="en-US" dirty="0" smtClean="0"/>
              <a:t>Recent ECG was normal too</a:t>
            </a:r>
            <a:r>
              <a:rPr lang="en-US" dirty="0" smtClean="0"/>
              <a:t>.</a:t>
            </a:r>
          </a:p>
          <a:p>
            <a:r>
              <a:rPr lang="en-US" dirty="0" smtClean="0"/>
              <a:t>What do you want to ask for?</a:t>
            </a:r>
          </a:p>
          <a:p>
            <a:pPr marL="0" indent="0" algn="ctr">
              <a:buNone/>
            </a:pPr>
            <a:r>
              <a:rPr lang="en-US" dirty="0" smtClean="0">
                <a:solidFill>
                  <a:srgbClr val="683510"/>
                </a:solidFill>
              </a:rPr>
              <a:t>Average HBPM 144/88</a:t>
            </a:r>
            <a:endParaRPr lang="en-US" dirty="0" smtClean="0">
              <a:solidFill>
                <a:srgbClr val="683510"/>
              </a:solidFill>
            </a:endParaRPr>
          </a:p>
          <a:p>
            <a:pPr marL="0" indent="0">
              <a:buNone/>
            </a:pPr>
            <a:endParaRPr lang="en-US" dirty="0"/>
          </a:p>
        </p:txBody>
      </p:sp>
    </p:spTree>
    <p:extLst>
      <p:ext uri="{BB962C8B-B14F-4D97-AF65-F5344CB8AC3E}">
        <p14:creationId xmlns:p14="http://schemas.microsoft.com/office/powerpoint/2010/main" val="1074534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a:t>
            </a:r>
            <a:endParaRPr lang="en-US" dirty="0"/>
          </a:p>
        </p:txBody>
      </p:sp>
      <p:sp>
        <p:nvSpPr>
          <p:cNvPr id="3" name="Content Placeholder 2"/>
          <p:cNvSpPr>
            <a:spLocks noGrp="1"/>
          </p:cNvSpPr>
          <p:nvPr>
            <p:ph idx="1"/>
          </p:nvPr>
        </p:nvSpPr>
        <p:spPr/>
        <p:txBody>
          <a:bodyPr>
            <a:normAutofit/>
          </a:bodyPr>
          <a:lstStyle/>
          <a:p>
            <a:pPr marL="0" indent="0">
              <a:buNone/>
            </a:pPr>
            <a:r>
              <a:rPr lang="en-US" b="1" u="sng" dirty="0"/>
              <a:t>Presentation</a:t>
            </a:r>
          </a:p>
          <a:p>
            <a:r>
              <a:rPr lang="en-US" dirty="0" smtClean="0"/>
              <a:t>Mrs. </a:t>
            </a:r>
            <a:r>
              <a:rPr lang="en-US" dirty="0" err="1" smtClean="0"/>
              <a:t>Esraa</a:t>
            </a:r>
            <a:r>
              <a:rPr lang="en-US" dirty="0" smtClean="0"/>
              <a:t> is </a:t>
            </a:r>
            <a:r>
              <a:rPr lang="en-US" dirty="0"/>
              <a:t>a fit </a:t>
            </a:r>
            <a:r>
              <a:rPr lang="en-US" dirty="0" smtClean="0"/>
              <a:t>41</a:t>
            </a:r>
            <a:r>
              <a:rPr lang="en-US" dirty="0"/>
              <a:t>-year-</a:t>
            </a:r>
            <a:r>
              <a:rPr lang="en-US" dirty="0" smtClean="0"/>
              <a:t>old Kuwaiti, architect in private office</a:t>
            </a:r>
            <a:r>
              <a:rPr lang="en-US" dirty="0" smtClean="0"/>
              <a:t>.</a:t>
            </a:r>
          </a:p>
          <a:p>
            <a:r>
              <a:rPr lang="en-US" dirty="0"/>
              <a:t>Today came to the clinic for follow-</a:t>
            </a:r>
            <a:r>
              <a:rPr lang="en-US" dirty="0" smtClean="0"/>
              <a:t>up in CD clinic for hypothyroid.  </a:t>
            </a:r>
          </a:p>
          <a:p>
            <a:r>
              <a:rPr lang="en-US" dirty="0" smtClean="0"/>
              <a:t>Clinically she is </a:t>
            </a:r>
            <a:r>
              <a:rPr lang="en-US" dirty="0" err="1" smtClean="0"/>
              <a:t>euthyroid</a:t>
            </a:r>
            <a:r>
              <a:rPr lang="en-US" dirty="0" smtClean="0"/>
              <a:t>, Last TFT normal 3/2019.</a:t>
            </a:r>
            <a:endParaRPr lang="en-US" dirty="0" smtClean="0"/>
          </a:p>
          <a:p>
            <a:r>
              <a:rPr lang="en-US" dirty="0" smtClean="0"/>
              <a:t>There </a:t>
            </a:r>
            <a:r>
              <a:rPr lang="en-US" dirty="0"/>
              <a:t>are no </a:t>
            </a:r>
            <a:r>
              <a:rPr lang="en-US" dirty="0" smtClean="0"/>
              <a:t>other medical illnesses. </a:t>
            </a:r>
            <a:endParaRPr lang="en-US" dirty="0" smtClean="0"/>
          </a:p>
          <a:p>
            <a:r>
              <a:rPr lang="en-US" dirty="0" smtClean="0"/>
              <a:t>She </a:t>
            </a:r>
            <a:r>
              <a:rPr lang="en-US" dirty="0" smtClean="0"/>
              <a:t>never smoke</a:t>
            </a:r>
            <a:r>
              <a:rPr lang="en-US" dirty="0" smtClean="0"/>
              <a:t>.</a:t>
            </a:r>
            <a:endParaRPr lang="en-US" dirty="0" smtClean="0"/>
          </a:p>
        </p:txBody>
      </p:sp>
    </p:spTree>
    <p:extLst>
      <p:ext uri="{BB962C8B-B14F-4D97-AF65-F5344CB8AC3E}">
        <p14:creationId xmlns:p14="http://schemas.microsoft.com/office/powerpoint/2010/main" val="277522913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a:t>
            </a:r>
            <a:endParaRPr lang="en-US" dirty="0"/>
          </a:p>
        </p:txBody>
      </p:sp>
      <p:sp>
        <p:nvSpPr>
          <p:cNvPr id="3" name="Content Placeholder 2"/>
          <p:cNvSpPr>
            <a:spLocks noGrp="1"/>
          </p:cNvSpPr>
          <p:nvPr>
            <p:ph idx="1"/>
          </p:nvPr>
        </p:nvSpPr>
        <p:spPr/>
        <p:txBody>
          <a:bodyPr/>
          <a:lstStyle/>
          <a:p>
            <a:pPr marL="0" indent="0">
              <a:buNone/>
            </a:pPr>
            <a:r>
              <a:rPr lang="en-US" b="1" u="sng" dirty="0" smtClean="0"/>
              <a:t>Laboratory:</a:t>
            </a:r>
          </a:p>
          <a:p>
            <a:pPr marL="0" indent="0">
              <a:buNone/>
            </a:pPr>
            <a:endParaRPr lang="en-US" dirty="0" smtClean="0"/>
          </a:p>
          <a:p>
            <a:pPr marL="0" indent="0">
              <a:buNone/>
            </a:pPr>
            <a:endParaRPr lang="en-US" dirty="0"/>
          </a:p>
        </p:txBody>
      </p:sp>
      <p:pic>
        <p:nvPicPr>
          <p:cNvPr id="4" name="Picture 3" descr="IMG_4263.jpg"/>
          <p:cNvPicPr>
            <a:picLocks noChangeAspect="1"/>
          </p:cNvPicPr>
          <p:nvPr/>
        </p:nvPicPr>
        <p:blipFill rotWithShape="1">
          <a:blip r:embed="rId2" cstate="print">
            <a:extLst>
              <a:ext uri="{28A0092B-C50C-407E-A947-70E740481C1C}">
                <a14:useLocalDpi xmlns:a14="http://schemas.microsoft.com/office/drawing/2010/main" val="0"/>
              </a:ext>
            </a:extLst>
          </a:blip>
          <a:srcRect b="40700"/>
          <a:stretch/>
        </p:blipFill>
        <p:spPr>
          <a:xfrm>
            <a:off x="1888058" y="2403796"/>
            <a:ext cx="5143500" cy="4066800"/>
          </a:xfrm>
          <a:prstGeom prst="rect">
            <a:avLst/>
          </a:prstGeom>
        </p:spPr>
      </p:pic>
      <p:sp>
        <p:nvSpPr>
          <p:cNvPr id="5" name="Rectangle 4"/>
          <p:cNvSpPr/>
          <p:nvPr/>
        </p:nvSpPr>
        <p:spPr>
          <a:xfrm>
            <a:off x="3432308" y="4051681"/>
            <a:ext cx="1254984" cy="377956"/>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329205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a:t>
            </a:r>
            <a:endParaRPr lang="en-US" dirty="0"/>
          </a:p>
        </p:txBody>
      </p:sp>
      <p:sp>
        <p:nvSpPr>
          <p:cNvPr id="3" name="Content Placeholder 2"/>
          <p:cNvSpPr>
            <a:spLocks noGrp="1"/>
          </p:cNvSpPr>
          <p:nvPr>
            <p:ph idx="1"/>
          </p:nvPr>
        </p:nvSpPr>
        <p:spPr/>
        <p:txBody>
          <a:bodyPr/>
          <a:lstStyle/>
          <a:p>
            <a:r>
              <a:rPr lang="en-US" b="1" dirty="0" smtClean="0"/>
              <a:t>What is the best next action?</a:t>
            </a:r>
          </a:p>
          <a:p>
            <a:pPr marL="457200" indent="-457200">
              <a:buFont typeface="+mj-lt"/>
              <a:buAutoNum type="arabicPeriod"/>
            </a:pPr>
            <a:r>
              <a:rPr lang="en-US" dirty="0" smtClean="0"/>
              <a:t>Start anti-HTN therapy</a:t>
            </a:r>
          </a:p>
          <a:p>
            <a:pPr marL="457200" indent="-457200">
              <a:buFont typeface="+mj-lt"/>
              <a:buAutoNum type="arabicPeriod"/>
            </a:pPr>
            <a:r>
              <a:rPr lang="en-US" dirty="0" smtClean="0"/>
              <a:t>Repeat HBPM for 1 week</a:t>
            </a:r>
          </a:p>
          <a:p>
            <a:pPr marL="457200" indent="-457200">
              <a:buFont typeface="+mj-lt"/>
              <a:buAutoNum type="arabicPeriod"/>
            </a:pPr>
            <a:r>
              <a:rPr lang="en-US" dirty="0" smtClean="0"/>
              <a:t>Start lifestyle measures</a:t>
            </a:r>
          </a:p>
          <a:p>
            <a:pPr marL="457200" indent="-457200">
              <a:buFont typeface="+mj-lt"/>
              <a:buAutoNum type="arabicPeriod"/>
            </a:pPr>
            <a:r>
              <a:rPr lang="en-US" dirty="0" smtClean="0"/>
              <a:t>Refer to hospital </a:t>
            </a:r>
          </a:p>
          <a:p>
            <a:pPr marL="457200" indent="-457200">
              <a:buFont typeface="+mj-lt"/>
              <a:buAutoNum type="arabicPeriod"/>
            </a:pPr>
            <a:r>
              <a:rPr lang="en-US" dirty="0"/>
              <a:t>Annual follow-up</a:t>
            </a:r>
          </a:p>
          <a:p>
            <a:pPr marL="0" indent="0">
              <a:buNone/>
            </a:pPr>
            <a:endParaRPr lang="en-US" dirty="0" smtClean="0"/>
          </a:p>
          <a:p>
            <a:pPr marL="457200" indent="-457200">
              <a:buFont typeface="+mj-lt"/>
              <a:buAutoNum type="arabicPeriod"/>
            </a:pPr>
            <a:endParaRPr lang="en-US" dirty="0" smtClean="0"/>
          </a:p>
          <a:p>
            <a:pPr marL="457200" indent="-457200">
              <a:buFont typeface="+mj-lt"/>
              <a:buAutoNum type="arabicPeriod"/>
            </a:pPr>
            <a:endParaRPr lang="en-US" dirty="0"/>
          </a:p>
        </p:txBody>
      </p:sp>
    </p:spTree>
    <p:extLst>
      <p:ext uri="{BB962C8B-B14F-4D97-AF65-F5344CB8AC3E}">
        <p14:creationId xmlns:p14="http://schemas.microsoft.com/office/powerpoint/2010/main" val="343961771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9-04-17 at 11.47.2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27100"/>
            <a:ext cx="9144000" cy="4984575"/>
          </a:xfrm>
          <a:prstGeom prst="rect">
            <a:avLst/>
          </a:prstGeom>
        </p:spPr>
      </p:pic>
      <p:cxnSp>
        <p:nvCxnSpPr>
          <p:cNvPr id="6" name="Straight Arrow Connector 5"/>
          <p:cNvCxnSpPr/>
          <p:nvPr/>
        </p:nvCxnSpPr>
        <p:spPr>
          <a:xfrm flipH="1">
            <a:off x="5080477" y="617799"/>
            <a:ext cx="1304447" cy="1355726"/>
          </a:xfrm>
          <a:prstGeom prst="straightConnector1">
            <a:avLst/>
          </a:prstGeom>
          <a:ln w="57150" cap="flat" cmpd="sng">
            <a:solidFill>
              <a:srgbClr val="FF0000"/>
            </a:solidFill>
            <a:round/>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5080477" y="3842034"/>
            <a:ext cx="1304447" cy="1355726"/>
          </a:xfrm>
          <a:prstGeom prst="straightConnector1">
            <a:avLst/>
          </a:prstGeom>
          <a:ln w="57150" cap="flat" cmpd="sng">
            <a:solidFill>
              <a:srgbClr val="FF0000"/>
            </a:solidFill>
            <a:round/>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95159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9-04-17 at 11.51.4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8800"/>
            <a:ext cx="9144000" cy="5732060"/>
          </a:xfrm>
          <a:prstGeom prst="rect">
            <a:avLst/>
          </a:prstGeom>
        </p:spPr>
      </p:pic>
      <p:cxnSp>
        <p:nvCxnSpPr>
          <p:cNvPr id="3" name="Straight Arrow Connector 2"/>
          <p:cNvCxnSpPr/>
          <p:nvPr/>
        </p:nvCxnSpPr>
        <p:spPr>
          <a:xfrm flipH="1">
            <a:off x="6264778" y="806571"/>
            <a:ext cx="1304447" cy="1355726"/>
          </a:xfrm>
          <a:prstGeom prst="straightConnector1">
            <a:avLst/>
          </a:prstGeom>
          <a:ln w="57150" cap="flat" cmpd="sng">
            <a:solidFill>
              <a:srgbClr val="FF0000"/>
            </a:solidFill>
            <a:round/>
            <a:tailEnd type="arrow"/>
          </a:ln>
        </p:spPr>
        <p:style>
          <a:lnRef idx="2">
            <a:schemeClr val="accent1"/>
          </a:lnRef>
          <a:fillRef idx="0">
            <a:schemeClr val="accent1"/>
          </a:fillRef>
          <a:effectRef idx="1">
            <a:schemeClr val="accent1"/>
          </a:effectRef>
          <a:fontRef idx="minor">
            <a:schemeClr val="tx1"/>
          </a:fontRef>
        </p:style>
      </p:cxnSp>
      <p:sp>
        <p:nvSpPr>
          <p:cNvPr id="4" name="Oval 3"/>
          <p:cNvSpPr/>
          <p:nvPr/>
        </p:nvSpPr>
        <p:spPr>
          <a:xfrm>
            <a:off x="3415591" y="2780097"/>
            <a:ext cx="1836524" cy="875216"/>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4016323" y="5766126"/>
            <a:ext cx="5127677" cy="524734"/>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Multiply 5"/>
          <p:cNvSpPr/>
          <p:nvPr/>
        </p:nvSpPr>
        <p:spPr>
          <a:xfrm>
            <a:off x="4953538" y="4393239"/>
            <a:ext cx="1154691" cy="1372887"/>
          </a:xfrm>
          <a:prstGeom prst="mathMultiply">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Multiply 7"/>
          <p:cNvSpPr/>
          <p:nvPr/>
        </p:nvSpPr>
        <p:spPr>
          <a:xfrm>
            <a:off x="4953538" y="3464490"/>
            <a:ext cx="1154691" cy="1372887"/>
          </a:xfrm>
          <a:prstGeom prst="mathMultiply">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Screen shot 2019-04-18 at 8.57.2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625734"/>
            <a:ext cx="1639146" cy="1232266"/>
          </a:xfrm>
          <a:prstGeom prst="rect">
            <a:avLst/>
          </a:prstGeom>
        </p:spPr>
      </p:pic>
    </p:spTree>
    <p:extLst>
      <p:ext uri="{BB962C8B-B14F-4D97-AF65-F5344CB8AC3E}">
        <p14:creationId xmlns:p14="http://schemas.microsoft.com/office/powerpoint/2010/main" val="16262829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3"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
                                        <p:tgtEl>
                                          <p:spTgt spid="8"/>
                                        </p:tgtEl>
                                      </p:cBhvr>
                                    </p:animEffect>
                                    <p:anim calcmode="lin" valueType="num">
                                      <p:cBhvr>
                                        <p:cTn id="22" dur="400" fill="hold"/>
                                        <p:tgtEl>
                                          <p:spTgt spid="8"/>
                                        </p:tgtEl>
                                        <p:attrNameLst>
                                          <p:attrName>ppt_x</p:attrName>
                                        </p:attrNameLst>
                                      </p:cBhvr>
                                      <p:tavLst>
                                        <p:tav tm="0">
                                          <p:val>
                                            <p:strVal val="#ppt_x"/>
                                          </p:val>
                                        </p:tav>
                                        <p:tav tm="100000">
                                          <p:val>
                                            <p:strVal val="#ppt_x"/>
                                          </p:val>
                                        </p:tav>
                                      </p:tavLst>
                                    </p:anim>
                                    <p:anim calcmode="lin" valueType="num">
                                      <p:cBhvr>
                                        <p:cTn id="23" dur="400" fill="hold"/>
                                        <p:tgtEl>
                                          <p:spTgt spid="8"/>
                                        </p:tgtEl>
                                        <p:attrNameLst>
                                          <p:attrName>ppt_y</p:attrName>
                                        </p:attrNameLst>
                                      </p:cBhvr>
                                      <p:tavLst>
                                        <p:tav tm="0">
                                          <p:val>
                                            <p:strVal val="#ppt_y+0.31"/>
                                          </p:val>
                                        </p:tav>
                                        <p:tav tm="100000">
                                          <p:val>
                                            <p:strVal val="#ppt_y+0.31"/>
                                          </p:val>
                                        </p:tav>
                                      </p:tavLst>
                                    </p:anim>
                                    <p:anim calcmode="lin" valueType="num">
                                      <p:cBhvr>
                                        <p:cTn id="24"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5"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3" presetClass="entr" presetSubtype="16"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500" fill="hold"/>
                                        <p:tgtEl>
                                          <p:spTgt spid="6"/>
                                        </p:tgtEl>
                                        <p:attrNameLst>
                                          <p:attrName>ppt_w</p:attrName>
                                        </p:attrNameLst>
                                      </p:cBhvr>
                                      <p:tavLst>
                                        <p:tav tm="0">
                                          <p:val>
                                            <p:fltVal val="0"/>
                                          </p:val>
                                        </p:tav>
                                        <p:tav tm="100000">
                                          <p:val>
                                            <p:strVal val="#ppt_w"/>
                                          </p:val>
                                        </p:tav>
                                      </p:tavLst>
                                    </p:anim>
                                    <p:anim calcmode="lin" valueType="num">
                                      <p:cBhvr>
                                        <p:cTn id="31"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25"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9" dur="1000" fill="hold"/>
                                        <p:tgtEl>
                                          <p:spTgt spid="5"/>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9-04-17 at 11.56.5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876300"/>
            <a:ext cx="7620000" cy="5092700"/>
          </a:xfrm>
          <a:prstGeom prst="rect">
            <a:avLst/>
          </a:prstGeom>
        </p:spPr>
      </p:pic>
      <p:cxnSp>
        <p:nvCxnSpPr>
          <p:cNvPr id="6" name="Straight Arrow Connector 5"/>
          <p:cNvCxnSpPr/>
          <p:nvPr/>
        </p:nvCxnSpPr>
        <p:spPr>
          <a:xfrm flipH="1">
            <a:off x="3690212" y="4187305"/>
            <a:ext cx="1304447" cy="1355726"/>
          </a:xfrm>
          <a:prstGeom prst="straightConnector1">
            <a:avLst/>
          </a:prstGeom>
          <a:ln w="57150" cap="flat" cmpd="sng">
            <a:solidFill>
              <a:srgbClr val="FF0000"/>
            </a:solidFill>
            <a:round/>
            <a:tailEnd type="arrow"/>
          </a:ln>
        </p:spPr>
        <p:style>
          <a:lnRef idx="2">
            <a:schemeClr val="accent1"/>
          </a:lnRef>
          <a:fillRef idx="0">
            <a:schemeClr val="accent1"/>
          </a:fillRef>
          <a:effectRef idx="1">
            <a:schemeClr val="accent1"/>
          </a:effectRef>
          <a:fontRef idx="minor">
            <a:schemeClr val="tx1"/>
          </a:fontRef>
        </p:style>
      </p:cxnSp>
      <p:pic>
        <p:nvPicPr>
          <p:cNvPr id="7" name="Picture 6" descr="Screen shot 2019-04-18 at 8.57.2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854" y="5625734"/>
            <a:ext cx="1639146" cy="1232266"/>
          </a:xfrm>
          <a:prstGeom prst="rect">
            <a:avLst/>
          </a:prstGeom>
        </p:spPr>
      </p:pic>
    </p:spTree>
    <p:extLst>
      <p:ext uri="{BB962C8B-B14F-4D97-AF65-F5344CB8AC3E}">
        <p14:creationId xmlns:p14="http://schemas.microsoft.com/office/powerpoint/2010/main" val="6719671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11-25 at 8.30.5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0" y="0"/>
            <a:ext cx="7505700" cy="6858000"/>
          </a:xfrm>
          <a:prstGeom prst="rect">
            <a:avLst/>
          </a:prstGeom>
          <a:ln>
            <a:noFill/>
          </a:ln>
          <a:effectLst>
            <a:outerShdw blurRad="292100" dist="139700" dir="2700000" algn="tl" rotWithShape="0">
              <a:srgbClr val="333333">
                <a:alpha val="65000"/>
              </a:srgbClr>
            </a:outerShdw>
          </a:effectLst>
        </p:spPr>
      </p:pic>
      <p:sp>
        <p:nvSpPr>
          <p:cNvPr id="5" name="Oval 4"/>
          <p:cNvSpPr/>
          <p:nvPr/>
        </p:nvSpPr>
        <p:spPr>
          <a:xfrm>
            <a:off x="1542270" y="4989011"/>
            <a:ext cx="1920278" cy="801265"/>
          </a:xfrm>
          <a:prstGeom prst="ellipse">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2298285" y="5639094"/>
            <a:ext cx="4611691" cy="1218906"/>
          </a:xfrm>
          <a:prstGeom prst="ellipse">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Screen shot 2019-04-18 at 9.11.1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16837"/>
            <a:ext cx="3657600" cy="368300"/>
          </a:xfrm>
          <a:prstGeom prst="rect">
            <a:avLst/>
          </a:prstGeom>
        </p:spPr>
      </p:pic>
    </p:spTree>
    <p:extLst>
      <p:ext uri="{BB962C8B-B14F-4D97-AF65-F5344CB8AC3E}">
        <p14:creationId xmlns:p14="http://schemas.microsoft.com/office/powerpoint/2010/main" val="81864095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a:t>
            </a:r>
            <a:endParaRPr lang="en-US" dirty="0"/>
          </a:p>
        </p:txBody>
      </p:sp>
      <p:sp>
        <p:nvSpPr>
          <p:cNvPr id="3" name="Content Placeholder 2"/>
          <p:cNvSpPr>
            <a:spLocks noGrp="1"/>
          </p:cNvSpPr>
          <p:nvPr>
            <p:ph idx="1"/>
          </p:nvPr>
        </p:nvSpPr>
        <p:spPr/>
        <p:txBody>
          <a:bodyPr/>
          <a:lstStyle/>
          <a:p>
            <a:r>
              <a:rPr lang="en-US" b="1" dirty="0" smtClean="0"/>
              <a:t>What is the best next action?</a:t>
            </a:r>
          </a:p>
          <a:p>
            <a:pPr marL="457200" indent="-457200">
              <a:buFont typeface="+mj-lt"/>
              <a:buAutoNum type="arabicPeriod"/>
            </a:pPr>
            <a:r>
              <a:rPr lang="en-US" dirty="0" smtClean="0"/>
              <a:t>Start anti-HTN therapy</a:t>
            </a:r>
          </a:p>
          <a:p>
            <a:pPr marL="457200" indent="-457200">
              <a:buFont typeface="+mj-lt"/>
              <a:buAutoNum type="arabicPeriod"/>
            </a:pPr>
            <a:r>
              <a:rPr lang="en-US" dirty="0" smtClean="0"/>
              <a:t>Repeat HBPM for 1 week</a:t>
            </a:r>
          </a:p>
          <a:p>
            <a:pPr marL="457200" indent="-457200">
              <a:buFont typeface="+mj-lt"/>
              <a:buAutoNum type="arabicPeriod"/>
            </a:pPr>
            <a:r>
              <a:rPr lang="en-US" dirty="0" smtClean="0"/>
              <a:t>Start lifestyle measures</a:t>
            </a:r>
          </a:p>
          <a:p>
            <a:pPr marL="457200" indent="-457200">
              <a:buFont typeface="+mj-lt"/>
              <a:buAutoNum type="arabicPeriod"/>
            </a:pPr>
            <a:r>
              <a:rPr lang="en-US" dirty="0" smtClean="0"/>
              <a:t>Refer to hospital </a:t>
            </a:r>
          </a:p>
          <a:p>
            <a:pPr marL="457200" indent="-457200">
              <a:buFont typeface="+mj-lt"/>
              <a:buAutoNum type="arabicPeriod"/>
            </a:pPr>
            <a:r>
              <a:rPr lang="en-US" dirty="0" smtClean="0"/>
              <a:t>Annual follow-up</a:t>
            </a:r>
          </a:p>
          <a:p>
            <a:pPr marL="457200" indent="-457200">
              <a:buFont typeface="+mj-lt"/>
              <a:buAutoNum type="arabicPeriod"/>
            </a:pPr>
            <a:endParaRPr lang="en-US" dirty="0" smtClean="0"/>
          </a:p>
          <a:p>
            <a:pPr marL="457200" indent="-457200">
              <a:buFont typeface="+mj-lt"/>
              <a:buAutoNum type="arabicPeriod"/>
            </a:pPr>
            <a:endParaRPr lang="en-US" dirty="0"/>
          </a:p>
        </p:txBody>
      </p:sp>
    </p:spTree>
    <p:extLst>
      <p:ext uri="{BB962C8B-B14F-4D97-AF65-F5344CB8AC3E}">
        <p14:creationId xmlns:p14="http://schemas.microsoft.com/office/powerpoint/2010/main" val="11206680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9-04-17 at 1.42.3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3300"/>
            <a:ext cx="9144000" cy="4840941"/>
          </a:xfrm>
          <a:prstGeom prst="rect">
            <a:avLst/>
          </a:prstGeom>
        </p:spPr>
      </p:pic>
      <p:pic>
        <p:nvPicPr>
          <p:cNvPr id="5" name="Picture 4" descr="Screen shot 2019-04-18 at 8.57.2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3844" y="5880578"/>
            <a:ext cx="1300156" cy="977422"/>
          </a:xfrm>
          <a:prstGeom prst="rect">
            <a:avLst/>
          </a:prstGeom>
        </p:spPr>
      </p:pic>
    </p:spTree>
    <p:extLst>
      <p:ext uri="{BB962C8B-B14F-4D97-AF65-F5344CB8AC3E}">
        <p14:creationId xmlns:p14="http://schemas.microsoft.com/office/powerpoint/2010/main" val="203031080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E3133A-8FD6-48CC-990A-911E94723AA8}"/>
              </a:ext>
            </a:extLst>
          </p:cNvPr>
          <p:cNvSpPr>
            <a:spLocks noGrp="1"/>
          </p:cNvSpPr>
          <p:nvPr>
            <p:ph type="title"/>
          </p:nvPr>
        </p:nvSpPr>
        <p:spPr>
          <a:xfrm>
            <a:off x="768096" y="330573"/>
            <a:ext cx="7092912" cy="887864"/>
          </a:xfrm>
        </p:spPr>
        <p:txBody>
          <a:bodyPr/>
          <a:lstStyle/>
          <a:p>
            <a:r>
              <a:rPr lang="en-US" dirty="0"/>
              <a:t>Life style</a:t>
            </a:r>
            <a:r>
              <a:rPr lang="en-US" dirty="0">
                <a:solidFill>
                  <a:schemeClr val="accent2">
                    <a:lumMod val="75000"/>
                  </a:schemeClr>
                </a:solidFill>
              </a:rPr>
              <a:t>:</a:t>
            </a:r>
          </a:p>
        </p:txBody>
      </p:sp>
      <p:sp>
        <p:nvSpPr>
          <p:cNvPr id="4" name="Rectangle 3">
            <a:extLst>
              <a:ext uri="{FF2B5EF4-FFF2-40B4-BE49-F238E27FC236}">
                <a16:creationId xmlns="" xmlns:a16="http://schemas.microsoft.com/office/drawing/2014/main" id="{9079F61D-1CF0-48D1-8E62-0E246A2AF69A}"/>
              </a:ext>
            </a:extLst>
          </p:cNvPr>
          <p:cNvSpPr>
            <a:spLocks noGrp="1" noChangeArrowheads="1"/>
          </p:cNvSpPr>
          <p:nvPr>
            <p:ph idx="1"/>
          </p:nvPr>
        </p:nvSpPr>
        <p:spPr>
          <a:xfrm>
            <a:off x="4848763" y="1570486"/>
            <a:ext cx="3803114" cy="4573285"/>
          </a:xfrm>
        </p:spPr>
        <p:txBody>
          <a:bodyPr>
            <a:noAutofit/>
          </a:bodyPr>
          <a:lstStyle/>
          <a:p>
            <a:pPr marL="544513" lvl="1" indent="-282575" algn="ctr" eaLnBrk="1" hangingPunct="1">
              <a:buFontTx/>
              <a:buNone/>
            </a:pPr>
            <a:endParaRPr lang="en-GB" sz="2800" dirty="0" smtClean="0">
              <a:solidFill>
                <a:schemeClr val="accent4">
                  <a:lumMod val="60000"/>
                  <a:lumOff val="40000"/>
                </a:schemeClr>
              </a:solidFill>
              <a:cs typeface="Calibri" charset="0"/>
            </a:endParaRPr>
          </a:p>
          <a:p>
            <a:pPr marL="544513" lvl="1" indent="-282575" algn="ctr" eaLnBrk="1" hangingPunct="1">
              <a:buFontTx/>
              <a:buNone/>
            </a:pPr>
            <a:r>
              <a:rPr lang="en-GB" sz="2400" b="1" dirty="0" smtClean="0">
                <a:solidFill>
                  <a:schemeClr val="bg1"/>
                </a:solidFill>
                <a:cs typeface="Calibri" charset="0"/>
              </a:rPr>
              <a:t>Patient education and adherence</a:t>
            </a:r>
            <a:endParaRPr lang="en-GB" sz="2800" dirty="0" smtClean="0">
              <a:solidFill>
                <a:schemeClr val="bg1"/>
              </a:solidFill>
              <a:cs typeface="Calibri" charset="0"/>
            </a:endParaRPr>
          </a:p>
          <a:p>
            <a:pPr marL="544513" lvl="1" indent="-282575" algn="ctr" eaLnBrk="1" hangingPunct="1">
              <a:spcAft>
                <a:spcPts val="600"/>
              </a:spcAft>
            </a:pPr>
            <a:r>
              <a:rPr lang="en-GB" sz="2800" dirty="0" smtClean="0">
                <a:solidFill>
                  <a:schemeClr val="bg1"/>
                </a:solidFill>
                <a:cs typeface="Calibri" charset="0"/>
              </a:rPr>
              <a:t>information </a:t>
            </a:r>
            <a:r>
              <a:rPr lang="en-GB" sz="2800" dirty="0">
                <a:solidFill>
                  <a:schemeClr val="bg1"/>
                </a:solidFill>
                <a:cs typeface="Calibri" charset="0"/>
              </a:rPr>
              <a:t>about benefits of drugs and side effects</a:t>
            </a:r>
          </a:p>
          <a:p>
            <a:pPr marL="544513" lvl="1" indent="-282575" algn="ctr" eaLnBrk="1" hangingPunct="1">
              <a:spcAft>
                <a:spcPts val="600"/>
              </a:spcAft>
            </a:pPr>
            <a:r>
              <a:rPr lang="en-GB" sz="2800" dirty="0">
                <a:solidFill>
                  <a:schemeClr val="bg1"/>
                </a:solidFill>
                <a:cs typeface="Calibri" charset="0"/>
              </a:rPr>
              <a:t>an annual review of care.</a:t>
            </a:r>
          </a:p>
        </p:txBody>
      </p:sp>
      <p:pic>
        <p:nvPicPr>
          <p:cNvPr id="3" name="Picture 2">
            <a:extLst>
              <a:ext uri="{FF2B5EF4-FFF2-40B4-BE49-F238E27FC236}">
                <a16:creationId xmlns="" xmlns:a16="http://schemas.microsoft.com/office/drawing/2014/main" id="{3B4B6C93-99B6-4610-9960-11BFF881D523}"/>
              </a:ext>
            </a:extLst>
          </p:cNvPr>
          <p:cNvPicPr>
            <a:picLocks noChangeAspect="1"/>
          </p:cNvPicPr>
          <p:nvPr/>
        </p:nvPicPr>
        <p:blipFill>
          <a:blip r:embed="rId2"/>
          <a:stretch>
            <a:fillRect/>
          </a:stretch>
        </p:blipFill>
        <p:spPr>
          <a:xfrm>
            <a:off x="692680" y="1570486"/>
            <a:ext cx="3846850" cy="4956103"/>
          </a:xfrm>
          <a:prstGeom prst="rect">
            <a:avLst/>
          </a:prstGeom>
        </p:spPr>
      </p:pic>
      <p:pic>
        <p:nvPicPr>
          <p:cNvPr id="5" name="Picture 4" descr="Screen shot 2019-04-18 at 9.11.1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6489700"/>
            <a:ext cx="3657600" cy="368300"/>
          </a:xfrm>
          <a:prstGeom prst="rect">
            <a:avLst/>
          </a:prstGeom>
        </p:spPr>
      </p:pic>
    </p:spTree>
    <p:extLst>
      <p:ext uri="{BB962C8B-B14F-4D97-AF65-F5344CB8AC3E}">
        <p14:creationId xmlns:p14="http://schemas.microsoft.com/office/powerpoint/2010/main" val="151803873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888016" y="531994"/>
            <a:ext cx="5486638" cy="6025046"/>
          </a:xfrm>
          <a:prstGeom prst="rect">
            <a:avLst/>
          </a:prstGeom>
        </p:spPr>
      </p:pic>
    </p:spTree>
    <p:extLst>
      <p:ext uri="{BB962C8B-B14F-4D97-AF65-F5344CB8AC3E}">
        <p14:creationId xmlns:p14="http://schemas.microsoft.com/office/powerpoint/2010/main" val="30505344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a:t>
            </a:r>
            <a:endParaRPr lang="en-US" dirty="0"/>
          </a:p>
        </p:txBody>
      </p:sp>
      <p:sp>
        <p:nvSpPr>
          <p:cNvPr id="3" name="Content Placeholder 2"/>
          <p:cNvSpPr>
            <a:spLocks noGrp="1"/>
          </p:cNvSpPr>
          <p:nvPr>
            <p:ph idx="1"/>
          </p:nvPr>
        </p:nvSpPr>
        <p:spPr/>
        <p:txBody>
          <a:bodyPr/>
          <a:lstStyle/>
          <a:p>
            <a:pPr marL="0" indent="0">
              <a:buNone/>
            </a:pPr>
            <a:r>
              <a:rPr lang="en-US" b="1" u="sng" dirty="0"/>
              <a:t>Physical exam:</a:t>
            </a:r>
          </a:p>
          <a:p>
            <a:pPr marL="0" indent="0">
              <a:buNone/>
            </a:pPr>
            <a:r>
              <a:rPr lang="en-US" dirty="0"/>
              <a:t>Height </a:t>
            </a:r>
            <a:r>
              <a:rPr lang="en-US" dirty="0" smtClean="0"/>
              <a:t>of 154 </a:t>
            </a:r>
            <a:r>
              <a:rPr lang="en-US" dirty="0"/>
              <a:t>cm, weight of </a:t>
            </a:r>
            <a:r>
              <a:rPr lang="en-US" dirty="0" smtClean="0"/>
              <a:t>67 Kg</a:t>
            </a:r>
            <a:r>
              <a:rPr lang="en-US" dirty="0"/>
              <a:t>, </a:t>
            </a:r>
            <a:r>
              <a:rPr lang="en-US" dirty="0" smtClean="0"/>
              <a:t>BMI 28.3 </a:t>
            </a:r>
            <a:endParaRPr lang="en-US" dirty="0"/>
          </a:p>
          <a:p>
            <a:pPr marL="0" indent="0">
              <a:buNone/>
            </a:pPr>
            <a:r>
              <a:rPr lang="en-US" dirty="0" smtClean="0"/>
              <a:t>Blood </a:t>
            </a:r>
            <a:r>
              <a:rPr lang="en-US" dirty="0"/>
              <a:t>pressure of </a:t>
            </a:r>
            <a:r>
              <a:rPr lang="en-US" dirty="0" smtClean="0"/>
              <a:t>146/</a:t>
            </a:r>
            <a:r>
              <a:rPr lang="en-US" dirty="0" smtClean="0"/>
              <a:t>88</a:t>
            </a:r>
            <a:r>
              <a:rPr lang="en-US" dirty="0" smtClean="0"/>
              <a:t> </a:t>
            </a:r>
            <a:r>
              <a:rPr lang="en-US" dirty="0"/>
              <a:t>mmHg, and a regular pulse of </a:t>
            </a:r>
            <a:r>
              <a:rPr lang="en-US" dirty="0" smtClean="0"/>
              <a:t>76 </a:t>
            </a:r>
            <a:r>
              <a:rPr lang="en-US" dirty="0"/>
              <a:t>beats/min</a:t>
            </a:r>
            <a:r>
              <a:rPr lang="en-US" dirty="0" smtClean="0"/>
              <a:t>.</a:t>
            </a:r>
          </a:p>
          <a:p>
            <a:pPr marL="0" indent="0">
              <a:buNone/>
            </a:pPr>
            <a:r>
              <a:rPr lang="en-US" dirty="0" smtClean="0"/>
              <a:t> </a:t>
            </a:r>
            <a:endParaRPr lang="en-US" dirty="0"/>
          </a:p>
        </p:txBody>
      </p:sp>
    </p:spTree>
    <p:extLst>
      <p:ext uri="{BB962C8B-B14F-4D97-AF65-F5344CB8AC3E}">
        <p14:creationId xmlns:p14="http://schemas.microsoft.com/office/powerpoint/2010/main" val="272991385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C38B6C-522A-42BF-A4DA-E00C10724397}"/>
              </a:ext>
            </a:extLst>
          </p:cNvPr>
          <p:cNvSpPr>
            <a:spLocks noGrp="1"/>
          </p:cNvSpPr>
          <p:nvPr>
            <p:ph type="title"/>
          </p:nvPr>
        </p:nvSpPr>
        <p:spPr/>
        <p:txBody>
          <a:bodyPr/>
          <a:lstStyle/>
          <a:p>
            <a:r>
              <a:rPr lang="en-US" dirty="0"/>
              <a:t>Life style:</a:t>
            </a:r>
          </a:p>
        </p:txBody>
      </p:sp>
      <p:pic>
        <p:nvPicPr>
          <p:cNvPr id="5" name="Content Placeholder 4">
            <a:extLst>
              <a:ext uri="{FF2B5EF4-FFF2-40B4-BE49-F238E27FC236}">
                <a16:creationId xmlns="" xmlns:a16="http://schemas.microsoft.com/office/drawing/2014/main" id="{B7B8C1AB-215B-4EE8-BB58-41B92B022628}"/>
              </a:ext>
            </a:extLst>
          </p:cNvPr>
          <p:cNvPicPr>
            <a:picLocks noGrp="1" noChangeAspect="1"/>
          </p:cNvPicPr>
          <p:nvPr>
            <p:ph idx="1"/>
          </p:nvPr>
        </p:nvPicPr>
        <p:blipFill>
          <a:blip r:embed="rId2"/>
          <a:stretch>
            <a:fillRect/>
          </a:stretch>
        </p:blipFill>
        <p:spPr>
          <a:xfrm>
            <a:off x="1085850" y="1710086"/>
            <a:ext cx="7510136" cy="5099614"/>
          </a:xfrm>
        </p:spPr>
      </p:pic>
    </p:spTree>
    <p:extLst>
      <p:ext uri="{BB962C8B-B14F-4D97-AF65-F5344CB8AC3E}">
        <p14:creationId xmlns:p14="http://schemas.microsoft.com/office/powerpoint/2010/main" val="207105963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 </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smtClean="0">
                <a:solidFill>
                  <a:schemeClr val="accent5">
                    <a:lumMod val="75000"/>
                  </a:schemeClr>
                </a:solidFill>
              </a:rPr>
              <a:t>After 1 year, the patient came for a visit and she was compliant to lifestyle. Her average HBPM 160/92. </a:t>
            </a:r>
            <a:r>
              <a:rPr lang="en-US" b="1" dirty="0" smtClean="0">
                <a:solidFill>
                  <a:schemeClr val="accent5">
                    <a:lumMod val="75000"/>
                  </a:schemeClr>
                </a:solidFill>
              </a:rPr>
              <a:t>BP in clinic is 165/92. </a:t>
            </a:r>
            <a:r>
              <a:rPr lang="en-US" b="1" dirty="0" smtClean="0">
                <a:solidFill>
                  <a:schemeClr val="accent5">
                    <a:lumMod val="75000"/>
                  </a:schemeClr>
                </a:solidFill>
              </a:rPr>
              <a:t> </a:t>
            </a:r>
            <a:r>
              <a:rPr lang="en-US" b="1" dirty="0">
                <a:solidFill>
                  <a:schemeClr val="accent5">
                    <a:lumMod val="75000"/>
                  </a:schemeClr>
                </a:solidFill>
              </a:rPr>
              <a:t>Y</a:t>
            </a:r>
            <a:r>
              <a:rPr lang="en-US" b="1" dirty="0" smtClean="0">
                <a:solidFill>
                  <a:schemeClr val="accent5">
                    <a:lumMod val="75000"/>
                  </a:schemeClr>
                </a:solidFill>
              </a:rPr>
              <a:t>ou </a:t>
            </a:r>
            <a:r>
              <a:rPr lang="en-US" b="1" dirty="0">
                <a:solidFill>
                  <a:schemeClr val="accent5">
                    <a:lumMod val="75000"/>
                  </a:schemeClr>
                </a:solidFill>
              </a:rPr>
              <a:t>choose to write a prescription, which agent </a:t>
            </a:r>
            <a:r>
              <a:rPr lang="en-US" b="1" dirty="0" smtClean="0">
                <a:solidFill>
                  <a:schemeClr val="accent5">
                    <a:lumMod val="75000"/>
                  </a:schemeClr>
                </a:solidFill>
              </a:rPr>
              <a:t>would be your add on choice?</a:t>
            </a:r>
          </a:p>
          <a:p>
            <a:pPr marL="457200" indent="-457200">
              <a:buFont typeface="+mj-lt"/>
              <a:buAutoNum type="alphaUcPeriod"/>
            </a:pPr>
            <a:r>
              <a:rPr lang="en-US" dirty="0">
                <a:solidFill>
                  <a:schemeClr val="bg1"/>
                </a:solidFill>
              </a:rPr>
              <a:t>ACE inhibitor</a:t>
            </a:r>
          </a:p>
          <a:p>
            <a:pPr marL="457200" indent="-457200">
              <a:buFont typeface="+mj-lt"/>
              <a:buAutoNum type="alphaUcPeriod"/>
            </a:pPr>
            <a:r>
              <a:rPr lang="en-US" dirty="0">
                <a:solidFill>
                  <a:schemeClr val="bg1"/>
                </a:solidFill>
              </a:rPr>
              <a:t>Beta blocker</a:t>
            </a:r>
          </a:p>
          <a:p>
            <a:pPr marL="457200" indent="-457200">
              <a:buFont typeface="+mj-lt"/>
              <a:buAutoNum type="alphaUcPeriod"/>
            </a:pPr>
            <a:r>
              <a:rPr lang="en-US" dirty="0">
                <a:solidFill>
                  <a:schemeClr val="bg1"/>
                </a:solidFill>
              </a:rPr>
              <a:t>Calcium channel blocker</a:t>
            </a:r>
          </a:p>
          <a:p>
            <a:pPr marL="457200" indent="-457200">
              <a:buFont typeface="+mj-lt"/>
              <a:buAutoNum type="alphaUcPeriod"/>
            </a:pPr>
            <a:r>
              <a:rPr lang="en-US" dirty="0">
                <a:solidFill>
                  <a:schemeClr val="bg1"/>
                </a:solidFill>
              </a:rPr>
              <a:t>Thiazide diuretic</a:t>
            </a:r>
          </a:p>
          <a:p>
            <a:pPr marL="457200" indent="-457200">
              <a:buFont typeface="+mj-lt"/>
              <a:buAutoNum type="alphaUcPeriod"/>
            </a:pPr>
            <a:r>
              <a:rPr lang="en-US" dirty="0"/>
              <a:t>Angiotensin II receptor antagonist</a:t>
            </a:r>
            <a:endParaRPr lang="en-US" dirty="0">
              <a:solidFill>
                <a:schemeClr val="bg1"/>
              </a:solidFill>
            </a:endParaRPr>
          </a:p>
          <a:p>
            <a:pPr marL="0" indent="0">
              <a:buNone/>
            </a:pPr>
            <a:endParaRPr lang="en-US" dirty="0" smtClean="0">
              <a:solidFill>
                <a:schemeClr val="bg1"/>
              </a:solidFill>
            </a:endParaRPr>
          </a:p>
          <a:p>
            <a:pPr marL="0" indent="0">
              <a:buNone/>
            </a:pPr>
            <a:endParaRPr lang="en-US" b="1" dirty="0">
              <a:solidFill>
                <a:schemeClr val="accent5">
                  <a:lumMod val="75000"/>
                </a:schemeClr>
              </a:solidFill>
            </a:endParaRPr>
          </a:p>
        </p:txBody>
      </p:sp>
    </p:spTree>
    <p:extLst>
      <p:ext uri="{BB962C8B-B14F-4D97-AF65-F5344CB8AC3E}">
        <p14:creationId xmlns:p14="http://schemas.microsoft.com/office/powerpoint/2010/main" val="103671488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9-04-17 at 12.53.4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900" y="0"/>
            <a:ext cx="7430537" cy="6858000"/>
          </a:xfrm>
          <a:prstGeom prst="rect">
            <a:avLst/>
          </a:prstGeom>
        </p:spPr>
      </p:pic>
      <p:sp>
        <p:nvSpPr>
          <p:cNvPr id="5" name="Oval 4"/>
          <p:cNvSpPr/>
          <p:nvPr/>
        </p:nvSpPr>
        <p:spPr>
          <a:xfrm>
            <a:off x="4805855" y="274577"/>
            <a:ext cx="2849187" cy="1493015"/>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flipH="1">
            <a:off x="7483405" y="411866"/>
            <a:ext cx="1304447" cy="1355726"/>
          </a:xfrm>
          <a:prstGeom prst="straightConnector1">
            <a:avLst/>
          </a:prstGeom>
          <a:ln w="57150" cap="flat" cmpd="sng">
            <a:solidFill>
              <a:srgbClr val="FF0000"/>
            </a:solidFill>
            <a:round/>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98576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9-04-17 at 1.44.3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84300"/>
            <a:ext cx="9144000" cy="4080338"/>
          </a:xfrm>
          <a:prstGeom prst="rect">
            <a:avLst/>
          </a:prstGeom>
        </p:spPr>
      </p:pic>
      <p:cxnSp>
        <p:nvCxnSpPr>
          <p:cNvPr id="3" name="Straight Arrow Connector 2"/>
          <p:cNvCxnSpPr/>
          <p:nvPr/>
        </p:nvCxnSpPr>
        <p:spPr>
          <a:xfrm flipH="1">
            <a:off x="3209625" y="2900224"/>
            <a:ext cx="1304447" cy="1355726"/>
          </a:xfrm>
          <a:prstGeom prst="straightConnector1">
            <a:avLst/>
          </a:prstGeom>
          <a:ln w="57150" cap="flat" cmpd="sng">
            <a:solidFill>
              <a:srgbClr val="FF0000"/>
            </a:solidFill>
            <a:round/>
            <a:tailEnd type="arrow"/>
          </a:ln>
        </p:spPr>
        <p:style>
          <a:lnRef idx="2">
            <a:schemeClr val="accent1"/>
          </a:lnRef>
          <a:fillRef idx="0">
            <a:schemeClr val="accent1"/>
          </a:fillRef>
          <a:effectRef idx="1">
            <a:schemeClr val="accent1"/>
          </a:effectRef>
          <a:fontRef idx="minor">
            <a:schemeClr val="tx1"/>
          </a:fontRef>
        </p:style>
      </p:cxnSp>
      <p:pic>
        <p:nvPicPr>
          <p:cNvPr id="4" name="Picture 3" descr="Screen shot 2019-04-18 at 8.57.2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854" y="5608573"/>
            <a:ext cx="1639146" cy="1232266"/>
          </a:xfrm>
          <a:prstGeom prst="rect">
            <a:avLst/>
          </a:prstGeom>
        </p:spPr>
      </p:pic>
    </p:spTree>
    <p:extLst>
      <p:ext uri="{BB962C8B-B14F-4D97-AF65-F5344CB8AC3E}">
        <p14:creationId xmlns:p14="http://schemas.microsoft.com/office/powerpoint/2010/main" val="31939684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11-25 at 8.30.5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0" y="0"/>
            <a:ext cx="7505700" cy="6858000"/>
          </a:xfrm>
          <a:prstGeom prst="rect">
            <a:avLst/>
          </a:prstGeom>
          <a:ln>
            <a:noFill/>
          </a:ln>
          <a:effectLst>
            <a:outerShdw blurRad="292100" dist="139700" dir="2700000" algn="tl" rotWithShape="0">
              <a:srgbClr val="333333">
                <a:alpha val="65000"/>
              </a:srgbClr>
            </a:outerShdw>
          </a:effectLst>
        </p:spPr>
      </p:pic>
      <p:sp>
        <p:nvSpPr>
          <p:cNvPr id="5" name="Oval 4"/>
          <p:cNvSpPr/>
          <p:nvPr/>
        </p:nvSpPr>
        <p:spPr>
          <a:xfrm>
            <a:off x="1542270" y="4989011"/>
            <a:ext cx="1920278" cy="801265"/>
          </a:xfrm>
          <a:prstGeom prst="ellipse">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2298285" y="5639094"/>
            <a:ext cx="4611691" cy="1218906"/>
          </a:xfrm>
          <a:prstGeom prst="ellipse">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Screen shot 2019-04-18 at 9.11.1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16837"/>
            <a:ext cx="3657600" cy="368300"/>
          </a:xfrm>
          <a:prstGeom prst="rect">
            <a:avLst/>
          </a:prstGeom>
        </p:spPr>
      </p:pic>
    </p:spTree>
    <p:extLst>
      <p:ext uri="{BB962C8B-B14F-4D97-AF65-F5344CB8AC3E}">
        <p14:creationId xmlns:p14="http://schemas.microsoft.com/office/powerpoint/2010/main" val="372625200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9-04-17 at 12.49.4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70000"/>
            <a:ext cx="9144000" cy="4312876"/>
          </a:xfrm>
          <a:prstGeom prst="rect">
            <a:avLst/>
          </a:prstGeom>
        </p:spPr>
      </p:pic>
      <p:pic>
        <p:nvPicPr>
          <p:cNvPr id="5" name="Picture 4" descr="Screen shot 2019-04-18 at 8.57.2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854" y="5625734"/>
            <a:ext cx="1639146" cy="1232266"/>
          </a:xfrm>
          <a:prstGeom prst="rect">
            <a:avLst/>
          </a:prstGeom>
        </p:spPr>
      </p:pic>
    </p:spTree>
    <p:extLst>
      <p:ext uri="{BB962C8B-B14F-4D97-AF65-F5344CB8AC3E}">
        <p14:creationId xmlns:p14="http://schemas.microsoft.com/office/powerpoint/2010/main" val="109110057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9-04-17 at 12.51.2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8800"/>
            <a:ext cx="9144000" cy="3181278"/>
          </a:xfrm>
          <a:prstGeom prst="rect">
            <a:avLst/>
          </a:prstGeom>
        </p:spPr>
      </p:pic>
      <p:pic>
        <p:nvPicPr>
          <p:cNvPr id="3" name="Picture 2" descr="Screen shot 2019-04-18 at 8.57.2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854" y="5625734"/>
            <a:ext cx="1639146" cy="1232266"/>
          </a:xfrm>
          <a:prstGeom prst="rect">
            <a:avLst/>
          </a:prstGeom>
        </p:spPr>
      </p:pic>
    </p:spTree>
    <p:extLst>
      <p:ext uri="{BB962C8B-B14F-4D97-AF65-F5344CB8AC3E}">
        <p14:creationId xmlns:p14="http://schemas.microsoft.com/office/powerpoint/2010/main" val="360992379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9-04-17 at 12.52.3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0"/>
            <a:ext cx="9144000" cy="2281662"/>
          </a:xfrm>
          <a:prstGeom prst="rect">
            <a:avLst/>
          </a:prstGeom>
        </p:spPr>
      </p:pic>
      <p:pic>
        <p:nvPicPr>
          <p:cNvPr id="3" name="Picture 2" descr="Screen shot 2019-04-18 at 8.57.2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854" y="5625734"/>
            <a:ext cx="1639146" cy="1232266"/>
          </a:xfrm>
          <a:prstGeom prst="rect">
            <a:avLst/>
          </a:prstGeom>
        </p:spPr>
      </p:pic>
    </p:spTree>
    <p:extLst>
      <p:ext uri="{BB962C8B-B14F-4D97-AF65-F5344CB8AC3E}">
        <p14:creationId xmlns:p14="http://schemas.microsoft.com/office/powerpoint/2010/main" val="396471533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solidFill>
                  <a:schemeClr val="accent5">
                    <a:lumMod val="75000"/>
                  </a:schemeClr>
                </a:solidFill>
              </a:rPr>
              <a:t>What </a:t>
            </a:r>
            <a:r>
              <a:rPr lang="en-US" b="1" dirty="0">
                <a:solidFill>
                  <a:schemeClr val="accent5">
                    <a:lumMod val="75000"/>
                  </a:schemeClr>
                </a:solidFill>
              </a:rPr>
              <a:t>would you regard as an appropriate blood pressure </a:t>
            </a:r>
            <a:r>
              <a:rPr lang="en-US" b="1" dirty="0" smtClean="0">
                <a:solidFill>
                  <a:schemeClr val="accent5">
                    <a:lumMod val="75000"/>
                  </a:schemeClr>
                </a:solidFill>
              </a:rPr>
              <a:t>response for clinic BP measures?</a:t>
            </a:r>
            <a:endParaRPr lang="en-US" b="1" dirty="0" smtClean="0">
              <a:solidFill>
                <a:schemeClr val="accent5">
                  <a:lumMod val="75000"/>
                </a:schemeClr>
              </a:solidFill>
            </a:endParaRPr>
          </a:p>
          <a:p>
            <a:pPr marL="457200" indent="-457200">
              <a:buFont typeface="+mj-lt"/>
              <a:buAutoNum type="alphaUcPeriod"/>
            </a:pPr>
            <a:r>
              <a:rPr lang="en-US" dirty="0"/>
              <a:t>&lt; 130/</a:t>
            </a:r>
            <a:r>
              <a:rPr lang="en-US" dirty="0" smtClean="0"/>
              <a:t>80 </a:t>
            </a:r>
            <a:r>
              <a:rPr lang="en-US" dirty="0"/>
              <a:t>mmHg </a:t>
            </a:r>
            <a:endParaRPr lang="en-US" dirty="0" smtClean="0"/>
          </a:p>
          <a:p>
            <a:pPr marL="457200" indent="-457200">
              <a:buFont typeface="+mj-lt"/>
              <a:buAutoNum type="alphaUcPeriod"/>
            </a:pPr>
            <a:r>
              <a:rPr lang="en-US" dirty="0" smtClean="0"/>
              <a:t>&lt; 140/90 mmHg</a:t>
            </a:r>
            <a:endParaRPr lang="en-US" dirty="0"/>
          </a:p>
          <a:p>
            <a:pPr marL="457200" indent="-457200">
              <a:buFont typeface="+mj-lt"/>
              <a:buAutoNum type="alphaUcPeriod"/>
            </a:pPr>
            <a:r>
              <a:rPr lang="en-US" dirty="0"/>
              <a:t>130</a:t>
            </a:r>
            <a:r>
              <a:rPr lang="en-US" dirty="0" smtClean="0"/>
              <a:t>/80 </a:t>
            </a:r>
            <a:r>
              <a:rPr lang="en-US" dirty="0"/>
              <a:t>mmHg to 140</a:t>
            </a:r>
            <a:r>
              <a:rPr lang="en-US" dirty="0" smtClean="0"/>
              <a:t>/90 </a:t>
            </a:r>
            <a:r>
              <a:rPr lang="en-US" dirty="0"/>
              <a:t>mmHg </a:t>
            </a:r>
          </a:p>
          <a:p>
            <a:pPr marL="457200" indent="-457200">
              <a:buFont typeface="+mj-lt"/>
              <a:buAutoNum type="alphaUcPeriod"/>
            </a:pPr>
            <a:r>
              <a:rPr lang="en-US" dirty="0"/>
              <a:t>140/</a:t>
            </a:r>
            <a:r>
              <a:rPr lang="en-US" dirty="0" smtClean="0"/>
              <a:t>80 </a:t>
            </a:r>
            <a:r>
              <a:rPr lang="en-US" dirty="0"/>
              <a:t>mmHg to 140/90 mmHg </a:t>
            </a:r>
          </a:p>
          <a:p>
            <a:pPr marL="457200" indent="-457200">
              <a:buFont typeface="+mj-lt"/>
              <a:buAutoNum type="alphaUcPeriod"/>
            </a:pPr>
            <a:r>
              <a:rPr lang="en-US" dirty="0"/>
              <a:t>&gt; </a:t>
            </a:r>
            <a:r>
              <a:rPr lang="en-US" dirty="0" smtClean="0"/>
              <a:t>140</a:t>
            </a:r>
            <a:r>
              <a:rPr lang="en-US" dirty="0"/>
              <a:t>/85 mmHg</a:t>
            </a:r>
            <a:endParaRPr lang="en-US" dirty="0">
              <a:solidFill>
                <a:schemeClr val="bg1"/>
              </a:solidFill>
            </a:endParaRPr>
          </a:p>
        </p:txBody>
      </p:sp>
    </p:spTree>
    <p:extLst>
      <p:ext uri="{BB962C8B-B14F-4D97-AF65-F5344CB8AC3E}">
        <p14:creationId xmlns:p14="http://schemas.microsoft.com/office/powerpoint/2010/main" val="210201022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9-04-17 at 1.47.3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06500"/>
            <a:ext cx="9144000" cy="4425734"/>
          </a:xfrm>
          <a:prstGeom prst="rect">
            <a:avLst/>
          </a:prstGeom>
        </p:spPr>
      </p:pic>
      <p:pic>
        <p:nvPicPr>
          <p:cNvPr id="5" name="Picture 4" descr="Screen shot 2019-04-18 at 8.57.2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854" y="5608573"/>
            <a:ext cx="1639146" cy="1232266"/>
          </a:xfrm>
          <a:prstGeom prst="rect">
            <a:avLst/>
          </a:prstGeom>
        </p:spPr>
      </p:pic>
    </p:spTree>
    <p:extLst>
      <p:ext uri="{BB962C8B-B14F-4D97-AF65-F5344CB8AC3E}">
        <p14:creationId xmlns:p14="http://schemas.microsoft.com/office/powerpoint/2010/main" val="55688631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a:t>
            </a:r>
            <a:endParaRPr lang="en-US" dirty="0"/>
          </a:p>
        </p:txBody>
      </p:sp>
      <p:sp>
        <p:nvSpPr>
          <p:cNvPr id="3" name="Content Placeholder 2"/>
          <p:cNvSpPr>
            <a:spLocks noGrp="1"/>
          </p:cNvSpPr>
          <p:nvPr>
            <p:ph idx="1"/>
          </p:nvPr>
        </p:nvSpPr>
        <p:spPr/>
        <p:txBody>
          <a:bodyPr/>
          <a:lstStyle/>
          <a:p>
            <a:pPr marL="0" indent="0" algn="ctr">
              <a:buNone/>
            </a:pPr>
            <a:endParaRPr lang="en-US" dirty="0"/>
          </a:p>
          <a:p>
            <a:pPr marL="0" indent="0">
              <a:buNone/>
            </a:pPr>
            <a:r>
              <a:rPr lang="en-US" b="1" dirty="0" smtClean="0"/>
              <a:t>What is next?</a:t>
            </a:r>
          </a:p>
          <a:p>
            <a:pPr marL="457200" indent="-457200">
              <a:buFont typeface="+mj-lt"/>
              <a:buAutoNum type="arabicPeriod"/>
            </a:pPr>
            <a:r>
              <a:rPr lang="en-US" dirty="0" smtClean="0"/>
              <a:t>Not known to have hypertension.</a:t>
            </a:r>
          </a:p>
          <a:p>
            <a:pPr marL="457200" indent="-457200">
              <a:buFont typeface="+mj-lt"/>
              <a:buAutoNum type="arabicPeriod"/>
            </a:pPr>
            <a:r>
              <a:rPr lang="en-US" dirty="0"/>
              <a:t>Last BP recorded in the file 120/70 mmHg (12/2017)</a:t>
            </a:r>
          </a:p>
          <a:p>
            <a:pPr marL="0" indent="0">
              <a:buNone/>
            </a:pPr>
            <a:r>
              <a:rPr lang="en-US" dirty="0"/>
              <a:t>What is next?</a:t>
            </a:r>
          </a:p>
          <a:p>
            <a:pPr marL="0" indent="0">
              <a:buNone/>
            </a:pPr>
            <a:r>
              <a:rPr lang="en-US" dirty="0" smtClean="0"/>
              <a:t>Proper checking, how?</a:t>
            </a:r>
            <a:endParaRPr lang="en-US" dirty="0"/>
          </a:p>
        </p:txBody>
      </p:sp>
    </p:spTree>
    <p:extLst>
      <p:ext uri="{BB962C8B-B14F-4D97-AF65-F5344CB8AC3E}">
        <p14:creationId xmlns:p14="http://schemas.microsoft.com/office/powerpoint/2010/main" val="7793950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3">
                                            <p:txEl>
                                              <p:pRg st="1" end="1"/>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1" dur="500"/>
                                        <p:tgtEl>
                                          <p:spTgt spid="3">
                                            <p:txEl>
                                              <p:pRg st="2" end="2"/>
                                            </p:txEl>
                                          </p:spTgt>
                                        </p:tgtEl>
                                      </p:cBhvr>
                                    </p:animEffect>
                                  </p:childTnLst>
                                </p:cTn>
                              </p:par>
                              <p:par>
                                <p:cTn id="12" presetID="14" presetClass="entr" presetSubtype="10" fill="hold" nodeType="with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4" dur="500"/>
                                        <p:tgtEl>
                                          <p:spTgt spid="3">
                                            <p:txEl>
                                              <p:pRg st="3" end="3"/>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heel(1)">
                                      <p:cBhvr>
                                        <p:cTn id="19" dur="20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wheel(1)">
                                      <p:cBhvr>
                                        <p:cTn id="24" dur="20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barn(inVertical)">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11-25 at 8.30.5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0" y="0"/>
            <a:ext cx="7505700" cy="6858000"/>
          </a:xfrm>
          <a:prstGeom prst="rect">
            <a:avLst/>
          </a:prstGeom>
          <a:ln>
            <a:noFill/>
          </a:ln>
          <a:effectLst>
            <a:outerShdw blurRad="292100" dist="139700" dir="2700000" algn="tl" rotWithShape="0">
              <a:srgbClr val="333333">
                <a:alpha val="65000"/>
              </a:srgbClr>
            </a:outerShdw>
          </a:effectLst>
        </p:spPr>
      </p:pic>
      <p:sp>
        <p:nvSpPr>
          <p:cNvPr id="5" name="Oval 4"/>
          <p:cNvSpPr/>
          <p:nvPr/>
        </p:nvSpPr>
        <p:spPr>
          <a:xfrm>
            <a:off x="2795226" y="3719091"/>
            <a:ext cx="1920278" cy="801265"/>
          </a:xfrm>
          <a:prstGeom prst="ellipse">
            <a:avLst/>
          </a:prstGeom>
          <a:no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Screen shot 2019-04-18 at 9.11.1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16837"/>
            <a:ext cx="3657600" cy="368300"/>
          </a:xfrm>
          <a:prstGeom prst="rect">
            <a:avLst/>
          </a:prstGeom>
        </p:spPr>
      </p:pic>
    </p:spTree>
    <p:extLst>
      <p:ext uri="{BB962C8B-B14F-4D97-AF65-F5344CB8AC3E}">
        <p14:creationId xmlns:p14="http://schemas.microsoft.com/office/powerpoint/2010/main" val="163111291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a:t>
            </a:r>
            <a:endParaRPr lang="en-US" dirty="0"/>
          </a:p>
        </p:txBody>
      </p:sp>
      <p:sp>
        <p:nvSpPr>
          <p:cNvPr id="3" name="Content Placeholder 2"/>
          <p:cNvSpPr>
            <a:spLocks noGrp="1"/>
          </p:cNvSpPr>
          <p:nvPr>
            <p:ph idx="1"/>
          </p:nvPr>
        </p:nvSpPr>
        <p:spPr/>
        <p:txBody>
          <a:bodyPr/>
          <a:lstStyle/>
          <a:p>
            <a:r>
              <a:rPr lang="en-US" dirty="0" smtClean="0"/>
              <a:t>Mrs. </a:t>
            </a:r>
            <a:r>
              <a:rPr lang="en-US" dirty="0" err="1" smtClean="0"/>
              <a:t>Esraa</a:t>
            </a:r>
            <a:r>
              <a:rPr lang="en-US" dirty="0" smtClean="0"/>
              <a:t> agreed to start </a:t>
            </a:r>
            <a:r>
              <a:rPr lang="en-US" dirty="0" err="1" smtClean="0"/>
              <a:t>Lisinopril</a:t>
            </a:r>
            <a:r>
              <a:rPr lang="en-US" dirty="0" smtClean="0"/>
              <a:t> (</a:t>
            </a:r>
            <a:r>
              <a:rPr lang="en-US" dirty="0" err="1" smtClean="0"/>
              <a:t>zestril</a:t>
            </a:r>
            <a:r>
              <a:rPr lang="en-US" dirty="0" smtClean="0"/>
              <a:t>) 10mg OD in the morning, along side with lifestyle modifications.  </a:t>
            </a:r>
          </a:p>
          <a:p>
            <a:r>
              <a:rPr lang="en-US" b="1" u="sng" dirty="0" smtClean="0"/>
              <a:t>Follow-up visit (2 weeks):</a:t>
            </a:r>
          </a:p>
          <a:p>
            <a:pPr marL="0" indent="0">
              <a:buNone/>
            </a:pPr>
            <a:r>
              <a:rPr lang="en-US" dirty="0" smtClean="0"/>
              <a:t>HBPM average 158/90 mmHg</a:t>
            </a:r>
          </a:p>
          <a:p>
            <a:pPr marL="0" indent="0">
              <a:buNone/>
            </a:pPr>
            <a:r>
              <a:rPr lang="en-US" dirty="0" smtClean="0"/>
              <a:t>Clinic BP 162/90 mmHg</a:t>
            </a:r>
          </a:p>
          <a:p>
            <a:pPr marL="0" indent="0" algn="ctr">
              <a:buNone/>
            </a:pPr>
            <a:r>
              <a:rPr lang="en-US" b="1" dirty="0" smtClean="0"/>
              <a:t>What to do next?</a:t>
            </a:r>
          </a:p>
          <a:p>
            <a:endParaRPr lang="en-US" dirty="0"/>
          </a:p>
        </p:txBody>
      </p:sp>
    </p:spTree>
    <p:extLst>
      <p:ext uri="{BB962C8B-B14F-4D97-AF65-F5344CB8AC3E}">
        <p14:creationId xmlns:p14="http://schemas.microsoft.com/office/powerpoint/2010/main" val="9642078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9-04-17 at 1.56.5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6400"/>
            <a:ext cx="9144000" cy="6043266"/>
          </a:xfrm>
          <a:prstGeom prst="rect">
            <a:avLst/>
          </a:prstGeom>
        </p:spPr>
      </p:pic>
      <p:cxnSp>
        <p:nvCxnSpPr>
          <p:cNvPr id="6" name="Straight Arrow Connector 5"/>
          <p:cNvCxnSpPr/>
          <p:nvPr/>
        </p:nvCxnSpPr>
        <p:spPr>
          <a:xfrm flipH="1">
            <a:off x="4977494" y="840893"/>
            <a:ext cx="1304447" cy="1355726"/>
          </a:xfrm>
          <a:prstGeom prst="straightConnector1">
            <a:avLst/>
          </a:prstGeom>
          <a:ln w="57150" cap="flat" cmpd="sng">
            <a:solidFill>
              <a:srgbClr val="FF0000"/>
            </a:solidFill>
            <a:round/>
            <a:tailEnd type="arrow"/>
          </a:ln>
        </p:spPr>
        <p:style>
          <a:lnRef idx="2">
            <a:schemeClr val="accent1"/>
          </a:lnRef>
          <a:fillRef idx="0">
            <a:schemeClr val="accent1"/>
          </a:fillRef>
          <a:effectRef idx="1">
            <a:schemeClr val="accent1"/>
          </a:effectRef>
          <a:fontRef idx="minor">
            <a:schemeClr val="tx1"/>
          </a:fontRef>
        </p:style>
      </p:cxnSp>
      <p:pic>
        <p:nvPicPr>
          <p:cNvPr id="7" name="Picture 6" descr="Screen shot 2019-04-18 at 8.57.2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854" y="5625734"/>
            <a:ext cx="1639146" cy="1232266"/>
          </a:xfrm>
          <a:prstGeom prst="rect">
            <a:avLst/>
          </a:prstGeom>
        </p:spPr>
      </p:pic>
    </p:spTree>
    <p:extLst>
      <p:ext uri="{BB962C8B-B14F-4D97-AF65-F5344CB8AC3E}">
        <p14:creationId xmlns:p14="http://schemas.microsoft.com/office/powerpoint/2010/main" val="17820006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9-04-17 at 1.56.0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1000"/>
            <a:ext cx="9144000" cy="3542355"/>
          </a:xfrm>
          <a:prstGeom prst="rect">
            <a:avLst/>
          </a:prstGeom>
        </p:spPr>
      </p:pic>
      <p:pic>
        <p:nvPicPr>
          <p:cNvPr id="5" name="Picture 4" descr="Screen shot 2019-04-18 at 8.57.2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854" y="5625734"/>
            <a:ext cx="1639146" cy="1232266"/>
          </a:xfrm>
          <a:prstGeom prst="rect">
            <a:avLst/>
          </a:prstGeom>
        </p:spPr>
      </p:pic>
    </p:spTree>
    <p:extLst>
      <p:ext uri="{BB962C8B-B14F-4D97-AF65-F5344CB8AC3E}">
        <p14:creationId xmlns:p14="http://schemas.microsoft.com/office/powerpoint/2010/main" val="2540437551"/>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11-25 at 8.30.53 PM.png"/>
          <p:cNvPicPr>
            <a:picLocks noChangeAspect="1"/>
          </p:cNvPicPr>
          <p:nvPr/>
        </p:nvPicPr>
        <p:blipFill rotWithShape="1">
          <a:blip r:embed="rId2">
            <a:extLst>
              <a:ext uri="{28A0092B-C50C-407E-A947-70E740481C1C}">
                <a14:useLocalDpi xmlns:a14="http://schemas.microsoft.com/office/drawing/2010/main" val="0"/>
              </a:ext>
            </a:extLst>
          </a:blip>
          <a:srcRect t="68064"/>
          <a:stretch/>
        </p:blipFill>
        <p:spPr>
          <a:xfrm>
            <a:off x="514913" y="1990685"/>
            <a:ext cx="8358757" cy="2951707"/>
          </a:xfrm>
          <a:prstGeom prst="rect">
            <a:avLst/>
          </a:prstGeom>
          <a:ln>
            <a:noFill/>
          </a:ln>
          <a:effectLst>
            <a:outerShdw blurRad="292100" dist="139700" dir="2700000" algn="tl" rotWithShape="0">
              <a:srgbClr val="333333">
                <a:alpha val="65000"/>
              </a:srgbClr>
            </a:outerShdw>
          </a:effectLst>
        </p:spPr>
      </p:pic>
      <p:cxnSp>
        <p:nvCxnSpPr>
          <p:cNvPr id="6" name="Straight Arrow Connector 5"/>
          <p:cNvCxnSpPr/>
          <p:nvPr/>
        </p:nvCxnSpPr>
        <p:spPr>
          <a:xfrm>
            <a:off x="2454419" y="1990685"/>
            <a:ext cx="2351438" cy="1698947"/>
          </a:xfrm>
          <a:prstGeom prst="straightConnector1">
            <a:avLst/>
          </a:prstGeom>
          <a:ln w="57150" cap="flat" cmpd="sng">
            <a:solidFill>
              <a:srgbClr val="FF0000"/>
            </a:solidFill>
            <a:round/>
            <a:tailEnd type="arrow"/>
          </a:ln>
        </p:spPr>
        <p:style>
          <a:lnRef idx="2">
            <a:schemeClr val="accent1"/>
          </a:lnRef>
          <a:fillRef idx="0">
            <a:schemeClr val="accent1"/>
          </a:fillRef>
          <a:effectRef idx="1">
            <a:schemeClr val="accent1"/>
          </a:effectRef>
          <a:fontRef idx="minor">
            <a:schemeClr val="tx1"/>
          </a:fontRef>
        </p:style>
      </p:cxnSp>
      <p:pic>
        <p:nvPicPr>
          <p:cNvPr id="7" name="Picture 6" descr="Screen shot 2019-04-18 at 9.11.1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16837"/>
            <a:ext cx="3657600" cy="368300"/>
          </a:xfrm>
          <a:prstGeom prst="rect">
            <a:avLst/>
          </a:prstGeom>
        </p:spPr>
      </p:pic>
    </p:spTree>
    <p:extLst>
      <p:ext uri="{BB962C8B-B14F-4D97-AF65-F5344CB8AC3E}">
        <p14:creationId xmlns:p14="http://schemas.microsoft.com/office/powerpoint/2010/main" val="35388803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solidFill>
                  <a:srgbClr val="9C5018"/>
                </a:solidFill>
              </a:rPr>
              <a:t>If </a:t>
            </a:r>
            <a:r>
              <a:rPr lang="en-US" b="1" dirty="0">
                <a:solidFill>
                  <a:srgbClr val="9C5018"/>
                </a:solidFill>
              </a:rPr>
              <a:t>you choose to write a prescription, which agent would you </a:t>
            </a:r>
            <a:r>
              <a:rPr lang="en-US" b="1" dirty="0" smtClean="0">
                <a:solidFill>
                  <a:srgbClr val="9C5018"/>
                </a:solidFill>
              </a:rPr>
              <a:t>choose as add-on therapy?</a:t>
            </a:r>
            <a:endParaRPr lang="en-US" b="1" dirty="0" smtClean="0">
              <a:solidFill>
                <a:srgbClr val="9C5018"/>
              </a:solidFill>
            </a:endParaRPr>
          </a:p>
          <a:p>
            <a:pPr marL="457200" indent="-457200">
              <a:buFont typeface="+mj-lt"/>
              <a:buAutoNum type="alphaUcPeriod"/>
            </a:pPr>
            <a:r>
              <a:rPr lang="en-US" dirty="0" smtClean="0">
                <a:solidFill>
                  <a:schemeClr val="bg1"/>
                </a:solidFill>
              </a:rPr>
              <a:t>ACE inhibitor</a:t>
            </a:r>
          </a:p>
          <a:p>
            <a:pPr marL="457200" indent="-457200">
              <a:buFont typeface="+mj-lt"/>
              <a:buAutoNum type="alphaUcPeriod"/>
            </a:pPr>
            <a:r>
              <a:rPr lang="en-US" dirty="0" smtClean="0">
                <a:solidFill>
                  <a:schemeClr val="bg1"/>
                </a:solidFill>
              </a:rPr>
              <a:t>Beta blocker</a:t>
            </a:r>
          </a:p>
          <a:p>
            <a:pPr marL="457200" indent="-457200">
              <a:buFont typeface="+mj-lt"/>
              <a:buAutoNum type="alphaUcPeriod"/>
            </a:pPr>
            <a:r>
              <a:rPr lang="en-US" dirty="0" smtClean="0">
                <a:solidFill>
                  <a:schemeClr val="bg1"/>
                </a:solidFill>
              </a:rPr>
              <a:t>Calcium channel blocker</a:t>
            </a:r>
          </a:p>
          <a:p>
            <a:pPr marL="457200" indent="-457200">
              <a:buFont typeface="+mj-lt"/>
              <a:buAutoNum type="alphaUcPeriod"/>
            </a:pPr>
            <a:r>
              <a:rPr lang="en-US" dirty="0" smtClean="0">
                <a:solidFill>
                  <a:schemeClr val="bg1"/>
                </a:solidFill>
              </a:rPr>
              <a:t>Thiazide diuretic</a:t>
            </a:r>
          </a:p>
          <a:p>
            <a:pPr marL="457200" indent="-457200">
              <a:buFont typeface="+mj-lt"/>
              <a:buAutoNum type="alphaUcPeriod"/>
            </a:pPr>
            <a:r>
              <a:rPr lang="en-US" dirty="0"/>
              <a:t>Angiotensin II receptor antagonist</a:t>
            </a:r>
            <a:endParaRPr lang="en-US" dirty="0" smtClean="0">
              <a:solidFill>
                <a:schemeClr val="bg1"/>
              </a:solidFill>
            </a:endParaRPr>
          </a:p>
        </p:txBody>
      </p:sp>
    </p:spTree>
    <p:extLst>
      <p:ext uri="{BB962C8B-B14F-4D97-AF65-F5344CB8AC3E}">
        <p14:creationId xmlns:p14="http://schemas.microsoft.com/office/powerpoint/2010/main" val="177868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a:t>
            </a:r>
            <a:endParaRPr lang="en-US" dirty="0"/>
          </a:p>
        </p:txBody>
      </p:sp>
      <p:sp>
        <p:nvSpPr>
          <p:cNvPr id="3" name="Content Placeholder 2"/>
          <p:cNvSpPr>
            <a:spLocks noGrp="1"/>
          </p:cNvSpPr>
          <p:nvPr>
            <p:ph idx="1"/>
          </p:nvPr>
        </p:nvSpPr>
        <p:spPr/>
        <p:txBody>
          <a:bodyPr/>
          <a:lstStyle/>
          <a:p>
            <a:r>
              <a:rPr lang="en-US" dirty="0" smtClean="0"/>
              <a:t>The patient agreed to add amlodipine (</a:t>
            </a:r>
            <a:r>
              <a:rPr lang="en-US" dirty="0" err="1" smtClean="0"/>
              <a:t>norvasc</a:t>
            </a:r>
            <a:r>
              <a:rPr lang="en-US" dirty="0" smtClean="0"/>
              <a:t>) 5mg OD night time to her current medication.</a:t>
            </a:r>
          </a:p>
          <a:p>
            <a:r>
              <a:rPr lang="en-US" dirty="0" smtClean="0"/>
              <a:t>Mrs</a:t>
            </a:r>
            <a:r>
              <a:rPr lang="en-US" dirty="0"/>
              <a:t>. </a:t>
            </a:r>
            <a:r>
              <a:rPr lang="en-US" dirty="0" err="1"/>
              <a:t>Esraa</a:t>
            </a:r>
            <a:r>
              <a:rPr lang="en-US" dirty="0"/>
              <a:t> came back in 2 months follow-up visit, </a:t>
            </a:r>
            <a:r>
              <a:rPr lang="en-US" dirty="0" smtClean="0"/>
              <a:t>she HBPM average is about 150/88.  </a:t>
            </a:r>
            <a:r>
              <a:rPr lang="en-US" dirty="0" smtClean="0"/>
              <a:t>Her </a:t>
            </a:r>
            <a:r>
              <a:rPr lang="en-US" dirty="0"/>
              <a:t>BP today is </a:t>
            </a:r>
            <a:r>
              <a:rPr lang="en-US" dirty="0" smtClean="0"/>
              <a:t>154</a:t>
            </a:r>
            <a:r>
              <a:rPr lang="en-US" dirty="0" smtClean="0"/>
              <a:t>/</a:t>
            </a:r>
            <a:r>
              <a:rPr lang="en-US" dirty="0" smtClean="0"/>
              <a:t>90, </a:t>
            </a:r>
            <a:r>
              <a:rPr lang="en-US" dirty="0"/>
              <a:t>pulse </a:t>
            </a:r>
            <a:r>
              <a:rPr lang="en-US" dirty="0" smtClean="0"/>
              <a:t>76.</a:t>
            </a:r>
            <a:endParaRPr lang="en-US" dirty="0"/>
          </a:p>
          <a:p>
            <a:r>
              <a:rPr lang="en-US" dirty="0"/>
              <a:t>Her recent lab tests: Electrolytes, FBC, lipids, glucose and uric acid tests are normal</a:t>
            </a:r>
            <a:r>
              <a:rPr lang="en-US" dirty="0" smtClean="0"/>
              <a:t>.</a:t>
            </a:r>
          </a:p>
          <a:p>
            <a:pPr marL="0" indent="0" algn="ctr">
              <a:buNone/>
            </a:pPr>
            <a:r>
              <a:rPr lang="en-US" b="1" dirty="0"/>
              <a:t>What to do next?</a:t>
            </a:r>
          </a:p>
          <a:p>
            <a:pPr algn="ctr"/>
            <a:endParaRPr lang="en-US" dirty="0"/>
          </a:p>
          <a:p>
            <a:pPr marL="0" indent="0">
              <a:buNone/>
            </a:pPr>
            <a:endParaRPr lang="en-US" dirty="0"/>
          </a:p>
        </p:txBody>
      </p:sp>
    </p:spTree>
    <p:extLst>
      <p:ext uri="{BB962C8B-B14F-4D97-AF65-F5344CB8AC3E}">
        <p14:creationId xmlns:p14="http://schemas.microsoft.com/office/powerpoint/2010/main" val="289615782"/>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solidFill>
                  <a:schemeClr val="accent5">
                    <a:lumMod val="75000"/>
                  </a:schemeClr>
                </a:solidFill>
              </a:rPr>
              <a:t>What </a:t>
            </a:r>
            <a:r>
              <a:rPr lang="en-US" b="1" dirty="0" smtClean="0">
                <a:solidFill>
                  <a:schemeClr val="accent5">
                    <a:lumMod val="75000"/>
                  </a:schemeClr>
                </a:solidFill>
              </a:rPr>
              <a:t>is the main cause of her uncontrolled hypertension?</a:t>
            </a:r>
          </a:p>
          <a:p>
            <a:pPr marL="457200" indent="-457200">
              <a:buFont typeface="+mj-lt"/>
              <a:buAutoNum type="alphaUcPeriod"/>
            </a:pPr>
            <a:r>
              <a:rPr lang="en-US" dirty="0" smtClean="0">
                <a:solidFill>
                  <a:srgbClr val="000000"/>
                </a:solidFill>
              </a:rPr>
              <a:t>Non compliance to medication</a:t>
            </a:r>
          </a:p>
          <a:p>
            <a:pPr marL="457200" indent="-457200">
              <a:buFont typeface="+mj-lt"/>
              <a:buAutoNum type="alphaUcPeriod"/>
            </a:pPr>
            <a:r>
              <a:rPr lang="en-US" dirty="0" smtClean="0">
                <a:solidFill>
                  <a:srgbClr val="000000"/>
                </a:solidFill>
              </a:rPr>
              <a:t>Non compliance to lifestyle measures</a:t>
            </a:r>
          </a:p>
          <a:p>
            <a:pPr marL="457200" indent="-457200">
              <a:buFont typeface="+mj-lt"/>
              <a:buAutoNum type="alphaUcPeriod"/>
            </a:pPr>
            <a:r>
              <a:rPr lang="en-US" dirty="0" smtClean="0">
                <a:solidFill>
                  <a:srgbClr val="000000"/>
                </a:solidFill>
              </a:rPr>
              <a:t>Denial of the disease</a:t>
            </a:r>
          </a:p>
          <a:p>
            <a:pPr marL="457200" indent="-457200">
              <a:buFont typeface="+mj-lt"/>
              <a:buAutoNum type="alphaUcPeriod"/>
            </a:pPr>
            <a:r>
              <a:rPr lang="en-US" dirty="0" smtClean="0">
                <a:solidFill>
                  <a:srgbClr val="000000"/>
                </a:solidFill>
              </a:rPr>
              <a:t>Depression</a:t>
            </a:r>
          </a:p>
          <a:p>
            <a:pPr marL="457200" indent="-457200">
              <a:buFont typeface="+mj-lt"/>
              <a:buAutoNum type="alphaUcPeriod"/>
            </a:pPr>
            <a:r>
              <a:rPr lang="en-US" dirty="0" smtClean="0">
                <a:solidFill>
                  <a:srgbClr val="000000"/>
                </a:solidFill>
              </a:rPr>
              <a:t>White-coat hypertension</a:t>
            </a:r>
          </a:p>
          <a:p>
            <a:pPr marL="457200" indent="-457200">
              <a:buFont typeface="+mj-lt"/>
              <a:buAutoNum type="alphaUcPeriod"/>
            </a:pPr>
            <a:endParaRPr lang="en-US" dirty="0" smtClean="0">
              <a:solidFill>
                <a:srgbClr val="000000"/>
              </a:solidFill>
            </a:endParaRPr>
          </a:p>
          <a:p>
            <a:pPr marL="457200" indent="-457200">
              <a:buFont typeface="+mj-lt"/>
              <a:buAutoNum type="alphaUcPeriod"/>
            </a:pPr>
            <a:endParaRPr lang="en-US" dirty="0">
              <a:solidFill>
                <a:schemeClr val="bg1"/>
              </a:solidFill>
            </a:endParaRPr>
          </a:p>
        </p:txBody>
      </p:sp>
    </p:spTree>
    <p:extLst>
      <p:ext uri="{BB962C8B-B14F-4D97-AF65-F5344CB8AC3E}">
        <p14:creationId xmlns:p14="http://schemas.microsoft.com/office/powerpoint/2010/main" val="2707638655"/>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a:t>
            </a:r>
            <a:endParaRPr lang="en-US" dirty="0"/>
          </a:p>
        </p:txBody>
      </p:sp>
      <p:sp>
        <p:nvSpPr>
          <p:cNvPr id="3" name="Content Placeholder 2"/>
          <p:cNvSpPr>
            <a:spLocks noGrp="1"/>
          </p:cNvSpPr>
          <p:nvPr>
            <p:ph idx="1"/>
          </p:nvPr>
        </p:nvSpPr>
        <p:spPr/>
        <p:txBody>
          <a:bodyPr/>
          <a:lstStyle/>
          <a:p>
            <a:r>
              <a:rPr lang="en-US" dirty="0"/>
              <a:t>T</a:t>
            </a:r>
            <a:r>
              <a:rPr lang="en-US" dirty="0" smtClean="0"/>
              <a:t>he screening of depression showed mild score in PHQ-9 testing.</a:t>
            </a:r>
          </a:p>
          <a:p>
            <a:r>
              <a:rPr lang="en-US" dirty="0" smtClean="0"/>
              <a:t>The white coat hypertension is ruled out by comparing the home readings to clinic measures.</a:t>
            </a:r>
          </a:p>
          <a:p>
            <a:r>
              <a:rPr lang="en-US" dirty="0" smtClean="0"/>
              <a:t>Mrs. </a:t>
            </a:r>
            <a:r>
              <a:rPr lang="en-US" dirty="0" err="1" smtClean="0"/>
              <a:t>Esraa</a:t>
            </a:r>
            <a:r>
              <a:rPr lang="en-US" dirty="0" smtClean="0"/>
              <a:t> admitted poor compliant to night dose Rx.</a:t>
            </a:r>
          </a:p>
          <a:p>
            <a:pPr marL="0" indent="0">
              <a:buNone/>
            </a:pPr>
            <a:endParaRPr lang="en-US" dirty="0" smtClean="0"/>
          </a:p>
          <a:p>
            <a:endParaRPr lang="en-US" dirty="0" smtClean="0"/>
          </a:p>
          <a:p>
            <a:endParaRPr lang="en-US" dirty="0"/>
          </a:p>
        </p:txBody>
      </p:sp>
    </p:spTree>
    <p:extLst>
      <p:ext uri="{BB962C8B-B14F-4D97-AF65-F5344CB8AC3E}">
        <p14:creationId xmlns:p14="http://schemas.microsoft.com/office/powerpoint/2010/main" val="1634988379"/>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9-04-17 at 2.06.3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63700"/>
            <a:ext cx="9144000" cy="3521352"/>
          </a:xfrm>
          <a:prstGeom prst="rect">
            <a:avLst/>
          </a:prstGeom>
        </p:spPr>
      </p:pic>
      <p:pic>
        <p:nvPicPr>
          <p:cNvPr id="5" name="Picture 4" descr="Screen shot 2019-04-18 at 8.57.2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854" y="5625734"/>
            <a:ext cx="1639146" cy="1232266"/>
          </a:xfrm>
          <a:prstGeom prst="rect">
            <a:avLst/>
          </a:prstGeom>
        </p:spPr>
      </p:pic>
    </p:spTree>
    <p:extLst>
      <p:ext uri="{BB962C8B-B14F-4D97-AF65-F5344CB8AC3E}">
        <p14:creationId xmlns:p14="http://schemas.microsoft.com/office/powerpoint/2010/main" val="317734856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9-04-16 at 11.28.4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17600"/>
            <a:ext cx="9144000" cy="4621745"/>
          </a:xfrm>
          <a:prstGeom prst="rect">
            <a:avLst/>
          </a:prstGeom>
        </p:spPr>
      </p:pic>
      <p:pic>
        <p:nvPicPr>
          <p:cNvPr id="5" name="Picture 4" descr="Screen shot 2019-04-18 at 8.57.22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4854" y="5625734"/>
            <a:ext cx="1639146" cy="1232266"/>
          </a:xfrm>
          <a:prstGeom prst="rect">
            <a:avLst/>
          </a:prstGeom>
        </p:spPr>
      </p:pic>
    </p:spTree>
    <p:extLst>
      <p:ext uri="{BB962C8B-B14F-4D97-AF65-F5344CB8AC3E}">
        <p14:creationId xmlns:p14="http://schemas.microsoft.com/office/powerpoint/2010/main" val="1830747362"/>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a:t>
            </a:r>
            <a:endParaRPr lang="en-US" dirty="0"/>
          </a:p>
        </p:txBody>
      </p:sp>
      <p:sp>
        <p:nvSpPr>
          <p:cNvPr id="3" name="Content Placeholder 2"/>
          <p:cNvSpPr>
            <a:spLocks noGrp="1"/>
          </p:cNvSpPr>
          <p:nvPr>
            <p:ph idx="1"/>
          </p:nvPr>
        </p:nvSpPr>
        <p:spPr/>
        <p:txBody>
          <a:bodyPr/>
          <a:lstStyle/>
          <a:p>
            <a:pPr marL="0" indent="0">
              <a:buNone/>
            </a:pPr>
            <a:endParaRPr lang="en-US" b="1" u="sng" dirty="0" smtClean="0"/>
          </a:p>
          <a:p>
            <a:pPr marL="0" indent="0">
              <a:buNone/>
            </a:pPr>
            <a:r>
              <a:rPr lang="en-US" b="1" dirty="0" smtClean="0">
                <a:solidFill>
                  <a:schemeClr val="accent5">
                    <a:lumMod val="75000"/>
                  </a:schemeClr>
                </a:solidFill>
              </a:rPr>
              <a:t>What is your </a:t>
            </a:r>
            <a:r>
              <a:rPr lang="en-US" b="1" dirty="0" smtClean="0">
                <a:solidFill>
                  <a:schemeClr val="accent5">
                    <a:lumMod val="75000"/>
                  </a:schemeClr>
                </a:solidFill>
              </a:rPr>
              <a:t>next</a:t>
            </a:r>
          </a:p>
          <a:p>
            <a:pPr marL="0" indent="0">
              <a:buNone/>
            </a:pPr>
            <a:r>
              <a:rPr lang="en-US" b="1" dirty="0" smtClean="0">
                <a:solidFill>
                  <a:schemeClr val="accent5">
                    <a:lumMod val="75000"/>
                  </a:schemeClr>
                </a:solidFill>
              </a:rPr>
              <a:t> </a:t>
            </a:r>
            <a:r>
              <a:rPr lang="en-US" b="1" dirty="0" smtClean="0">
                <a:solidFill>
                  <a:schemeClr val="accent5">
                    <a:lumMod val="75000"/>
                  </a:schemeClr>
                </a:solidFill>
              </a:rPr>
              <a:t>measure to overcome </a:t>
            </a:r>
            <a:endParaRPr lang="en-US" b="1" dirty="0" smtClean="0">
              <a:solidFill>
                <a:schemeClr val="accent5">
                  <a:lumMod val="75000"/>
                </a:schemeClr>
              </a:solidFill>
            </a:endParaRPr>
          </a:p>
          <a:p>
            <a:pPr marL="0" indent="0">
              <a:buNone/>
            </a:pPr>
            <a:r>
              <a:rPr lang="en-US" b="1" dirty="0" smtClean="0">
                <a:solidFill>
                  <a:schemeClr val="accent5">
                    <a:lumMod val="75000"/>
                  </a:schemeClr>
                </a:solidFill>
              </a:rPr>
              <a:t>this </a:t>
            </a:r>
            <a:r>
              <a:rPr lang="en-US" b="1" dirty="0" smtClean="0">
                <a:solidFill>
                  <a:schemeClr val="accent5">
                    <a:lumMod val="75000"/>
                  </a:schemeClr>
                </a:solidFill>
              </a:rPr>
              <a:t>obstacle?</a:t>
            </a:r>
          </a:p>
          <a:p>
            <a:pPr marL="0" indent="0">
              <a:buNone/>
            </a:pPr>
            <a:endParaRPr lang="en-US" dirty="0"/>
          </a:p>
        </p:txBody>
      </p:sp>
      <p:pic>
        <p:nvPicPr>
          <p:cNvPr id="4" name="Picture 3"/>
          <p:cNvPicPr>
            <a:picLocks noChangeAspect="1"/>
          </p:cNvPicPr>
          <p:nvPr/>
        </p:nvPicPr>
        <p:blipFill rotWithShape="1">
          <a:blip r:embed="rId2"/>
          <a:srcRect r="11950"/>
          <a:stretch/>
        </p:blipFill>
        <p:spPr>
          <a:xfrm>
            <a:off x="4137965" y="2074629"/>
            <a:ext cx="5006035" cy="4268538"/>
          </a:xfrm>
          <a:prstGeom prst="rect">
            <a:avLst/>
          </a:prstGeom>
        </p:spPr>
      </p:pic>
    </p:spTree>
    <p:extLst>
      <p:ext uri="{BB962C8B-B14F-4D97-AF65-F5344CB8AC3E}">
        <p14:creationId xmlns:p14="http://schemas.microsoft.com/office/powerpoint/2010/main" val="2132163470"/>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a:t>
            </a:r>
            <a:endParaRPr lang="en-US" dirty="0"/>
          </a:p>
        </p:txBody>
      </p:sp>
      <p:sp>
        <p:nvSpPr>
          <p:cNvPr id="3" name="Content Placeholder 2"/>
          <p:cNvSpPr>
            <a:spLocks noGrp="1"/>
          </p:cNvSpPr>
          <p:nvPr>
            <p:ph idx="1"/>
          </p:nvPr>
        </p:nvSpPr>
        <p:spPr/>
        <p:txBody>
          <a:bodyPr/>
          <a:lstStyle/>
          <a:p>
            <a:r>
              <a:rPr lang="en-US" dirty="0" smtClean="0"/>
              <a:t>The patient was asked to take both tablets together in the morning.</a:t>
            </a:r>
          </a:p>
          <a:p>
            <a:r>
              <a:rPr lang="en-US" dirty="0" smtClean="0"/>
              <a:t>Mrs</a:t>
            </a:r>
            <a:r>
              <a:rPr lang="en-US" dirty="0"/>
              <a:t>. </a:t>
            </a:r>
            <a:r>
              <a:rPr lang="en-US" dirty="0" err="1"/>
              <a:t>Esraa</a:t>
            </a:r>
            <a:r>
              <a:rPr lang="en-US" dirty="0"/>
              <a:t> came back in 2 months follow-up visit, </a:t>
            </a:r>
            <a:r>
              <a:rPr lang="en-US" dirty="0" smtClean="0"/>
              <a:t>she looked unhappy with her hypertension.  Her </a:t>
            </a:r>
            <a:r>
              <a:rPr lang="en-US" dirty="0"/>
              <a:t>BP today is </a:t>
            </a:r>
            <a:r>
              <a:rPr lang="en-US" dirty="0" smtClean="0"/>
              <a:t>144</a:t>
            </a:r>
            <a:r>
              <a:rPr lang="en-US" dirty="0" smtClean="0"/>
              <a:t>/</a:t>
            </a:r>
            <a:r>
              <a:rPr lang="en-US" dirty="0" smtClean="0"/>
              <a:t>90, </a:t>
            </a:r>
            <a:r>
              <a:rPr lang="en-US" dirty="0"/>
              <a:t>pulse </a:t>
            </a:r>
            <a:r>
              <a:rPr lang="en-US" dirty="0" smtClean="0"/>
              <a:t>78.</a:t>
            </a:r>
          </a:p>
          <a:p>
            <a:pPr marL="0" indent="0">
              <a:buNone/>
            </a:pPr>
            <a:endParaRPr lang="en-US" dirty="0"/>
          </a:p>
          <a:p>
            <a:pPr marL="0" indent="0" algn="ctr">
              <a:buNone/>
            </a:pPr>
            <a:r>
              <a:rPr lang="en-US" b="1" dirty="0" smtClean="0"/>
              <a:t>What </a:t>
            </a:r>
            <a:r>
              <a:rPr lang="en-US" b="1" dirty="0"/>
              <a:t>to do next?</a:t>
            </a:r>
          </a:p>
          <a:p>
            <a:pPr algn="ctr"/>
            <a:endParaRPr lang="en-US" dirty="0"/>
          </a:p>
          <a:p>
            <a:pPr marL="0" indent="0">
              <a:buNone/>
            </a:pPr>
            <a:endParaRPr lang="en-US" dirty="0"/>
          </a:p>
        </p:txBody>
      </p:sp>
    </p:spTree>
    <p:extLst>
      <p:ext uri="{BB962C8B-B14F-4D97-AF65-F5344CB8AC3E}">
        <p14:creationId xmlns:p14="http://schemas.microsoft.com/office/powerpoint/2010/main" val="1446955804"/>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9-04-17 at 2.29.0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420"/>
            <a:ext cx="9144000" cy="1437968"/>
          </a:xfrm>
          <a:prstGeom prst="rect">
            <a:avLst/>
          </a:prstGeom>
        </p:spPr>
      </p:pic>
      <p:pic>
        <p:nvPicPr>
          <p:cNvPr id="5" name="Picture 4" descr="Screen shot 2019-04-17 at 1.56.5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96620"/>
            <a:ext cx="9144000" cy="4253046"/>
          </a:xfrm>
          <a:prstGeom prst="rect">
            <a:avLst/>
          </a:prstGeom>
        </p:spPr>
      </p:pic>
      <p:cxnSp>
        <p:nvCxnSpPr>
          <p:cNvPr id="6" name="Straight Arrow Connector 5"/>
          <p:cNvCxnSpPr/>
          <p:nvPr/>
        </p:nvCxnSpPr>
        <p:spPr>
          <a:xfrm>
            <a:off x="1733541" y="3209124"/>
            <a:ext cx="1424594" cy="1235596"/>
          </a:xfrm>
          <a:prstGeom prst="straightConnector1">
            <a:avLst/>
          </a:prstGeom>
          <a:ln w="57150" cap="flat" cmpd="sng">
            <a:solidFill>
              <a:srgbClr val="FF0000"/>
            </a:solidFill>
            <a:round/>
            <a:tailEnd type="arrow"/>
          </a:ln>
        </p:spPr>
        <p:style>
          <a:lnRef idx="2">
            <a:schemeClr val="accent1"/>
          </a:lnRef>
          <a:fillRef idx="0">
            <a:schemeClr val="accent1"/>
          </a:fillRef>
          <a:effectRef idx="1">
            <a:schemeClr val="accent1"/>
          </a:effectRef>
          <a:fontRef idx="minor">
            <a:schemeClr val="tx1"/>
          </a:fontRef>
        </p:style>
      </p:cxnSp>
      <p:pic>
        <p:nvPicPr>
          <p:cNvPr id="8" name="Picture 7" descr="Screen shot 2019-04-18 at 8.57.22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04854" y="5625734"/>
            <a:ext cx="1639146" cy="1232266"/>
          </a:xfrm>
          <a:prstGeom prst="rect">
            <a:avLst/>
          </a:prstGeom>
        </p:spPr>
      </p:pic>
    </p:spTree>
    <p:extLst>
      <p:ext uri="{BB962C8B-B14F-4D97-AF65-F5344CB8AC3E}">
        <p14:creationId xmlns:p14="http://schemas.microsoft.com/office/powerpoint/2010/main" val="13973802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9-04-17 at 2.32.1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100"/>
            <a:ext cx="9144000" cy="6517786"/>
          </a:xfrm>
          <a:prstGeom prst="rect">
            <a:avLst/>
          </a:prstGeom>
        </p:spPr>
      </p:pic>
      <p:cxnSp>
        <p:nvCxnSpPr>
          <p:cNvPr id="3" name="Straight Arrow Connector 2"/>
          <p:cNvCxnSpPr/>
          <p:nvPr/>
        </p:nvCxnSpPr>
        <p:spPr>
          <a:xfrm>
            <a:off x="600732" y="2282425"/>
            <a:ext cx="1424594" cy="1235596"/>
          </a:xfrm>
          <a:prstGeom prst="straightConnector1">
            <a:avLst/>
          </a:prstGeom>
          <a:ln w="57150" cap="flat" cmpd="sng">
            <a:solidFill>
              <a:srgbClr val="FF0000"/>
            </a:solidFill>
            <a:round/>
            <a:tailEnd type="arrow"/>
          </a:ln>
        </p:spPr>
        <p:style>
          <a:lnRef idx="2">
            <a:schemeClr val="accent1"/>
          </a:lnRef>
          <a:fillRef idx="0">
            <a:schemeClr val="accent1"/>
          </a:fillRef>
          <a:effectRef idx="1">
            <a:schemeClr val="accent1"/>
          </a:effectRef>
          <a:fontRef idx="minor">
            <a:schemeClr val="tx1"/>
          </a:fontRef>
        </p:style>
      </p:cxnSp>
      <p:cxnSp>
        <p:nvCxnSpPr>
          <p:cNvPr id="4" name="Straight Arrow Connector 3"/>
          <p:cNvCxnSpPr/>
          <p:nvPr/>
        </p:nvCxnSpPr>
        <p:spPr>
          <a:xfrm>
            <a:off x="600732" y="4290272"/>
            <a:ext cx="1424594" cy="1235596"/>
          </a:xfrm>
          <a:prstGeom prst="straightConnector1">
            <a:avLst/>
          </a:prstGeom>
          <a:ln w="57150" cap="flat" cmpd="sng">
            <a:solidFill>
              <a:srgbClr val="FF0000"/>
            </a:solidFill>
            <a:round/>
            <a:tailEnd type="arrow"/>
          </a:ln>
        </p:spPr>
        <p:style>
          <a:lnRef idx="2">
            <a:schemeClr val="accent1"/>
          </a:lnRef>
          <a:fillRef idx="0">
            <a:schemeClr val="accent1"/>
          </a:fillRef>
          <a:effectRef idx="1">
            <a:schemeClr val="accent1"/>
          </a:effectRef>
          <a:fontRef idx="minor">
            <a:schemeClr val="tx1"/>
          </a:fontRef>
        </p:style>
      </p:cxnSp>
      <p:pic>
        <p:nvPicPr>
          <p:cNvPr id="5" name="Picture 4" descr="Screen shot 2019-04-18 at 9.11.1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16837"/>
            <a:ext cx="3657600" cy="368300"/>
          </a:xfrm>
          <a:prstGeom prst="rect">
            <a:avLst/>
          </a:prstGeom>
        </p:spPr>
      </p:pic>
    </p:spTree>
    <p:extLst>
      <p:ext uri="{BB962C8B-B14F-4D97-AF65-F5344CB8AC3E}">
        <p14:creationId xmlns:p14="http://schemas.microsoft.com/office/powerpoint/2010/main" val="2596972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a:t>
            </a:r>
            <a:endParaRPr lang="en-US" dirty="0"/>
          </a:p>
        </p:txBody>
      </p:sp>
      <p:sp>
        <p:nvSpPr>
          <p:cNvPr id="3" name="Content Placeholder 2"/>
          <p:cNvSpPr>
            <a:spLocks noGrp="1"/>
          </p:cNvSpPr>
          <p:nvPr>
            <p:ph idx="1"/>
          </p:nvPr>
        </p:nvSpPr>
        <p:spPr/>
        <p:txBody>
          <a:bodyPr/>
          <a:lstStyle/>
          <a:p>
            <a:r>
              <a:rPr lang="en-US" dirty="0" err="1" smtClean="0"/>
              <a:t>Ms</a:t>
            </a:r>
            <a:r>
              <a:rPr lang="en-US" dirty="0" smtClean="0"/>
              <a:t> </a:t>
            </a:r>
            <a:r>
              <a:rPr lang="en-US" dirty="0" err="1" smtClean="0"/>
              <a:t>Esraa</a:t>
            </a:r>
            <a:r>
              <a:rPr lang="en-US" dirty="0" smtClean="0"/>
              <a:t> was very happy of reaching average HBPM of 132/76 and clinic BP of 134/76 after adding </a:t>
            </a:r>
            <a:r>
              <a:rPr lang="en-US" dirty="0" err="1" smtClean="0"/>
              <a:t>natrilix</a:t>
            </a:r>
            <a:r>
              <a:rPr lang="en-US" dirty="0" smtClean="0"/>
              <a:t> SR (</a:t>
            </a:r>
            <a:r>
              <a:rPr lang="en-US" dirty="0" err="1" smtClean="0"/>
              <a:t>indapamide</a:t>
            </a:r>
            <a:r>
              <a:rPr lang="en-US" dirty="0" smtClean="0"/>
              <a:t>) for 2 months.</a:t>
            </a:r>
          </a:p>
          <a:p>
            <a:pPr marL="0" indent="0">
              <a:buNone/>
            </a:pPr>
            <a:endParaRPr lang="en-US" dirty="0" smtClean="0"/>
          </a:p>
          <a:p>
            <a:pPr marL="0" indent="0" algn="ctr">
              <a:buNone/>
            </a:pPr>
            <a:r>
              <a:rPr lang="en-US" b="1" dirty="0" smtClean="0">
                <a:solidFill>
                  <a:schemeClr val="accent5">
                    <a:lumMod val="75000"/>
                  </a:schemeClr>
                </a:solidFill>
              </a:rPr>
              <a:t>What is her F/U plan?</a:t>
            </a:r>
            <a:endParaRPr lang="en-US" b="1" dirty="0">
              <a:solidFill>
                <a:schemeClr val="accent5">
                  <a:lumMod val="75000"/>
                </a:schemeClr>
              </a:solidFill>
            </a:endParaRPr>
          </a:p>
        </p:txBody>
      </p:sp>
    </p:spTree>
    <p:extLst>
      <p:ext uri="{BB962C8B-B14F-4D97-AF65-F5344CB8AC3E}">
        <p14:creationId xmlns:p14="http://schemas.microsoft.com/office/powerpoint/2010/main" val="2890357"/>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Case 2</a:t>
            </a:r>
            <a:endParaRPr lang="en-US" dirty="0"/>
          </a:p>
        </p:txBody>
      </p:sp>
      <p:sp>
        <p:nvSpPr>
          <p:cNvPr id="5" name="Text Placeholder 4"/>
          <p:cNvSpPr>
            <a:spLocks noGrp="1"/>
          </p:cNvSpPr>
          <p:nvPr>
            <p:ph type="body" idx="1"/>
          </p:nvPr>
        </p:nvSpPr>
        <p:spPr/>
        <p:txBody>
          <a:bodyPr/>
          <a:lstStyle/>
          <a:p>
            <a:r>
              <a:rPr lang="en-US" b="1" dirty="0" smtClean="0"/>
              <a:t>Mr. Mahmoud</a:t>
            </a:r>
            <a:endParaRPr lang="en-US" b="1" dirty="0"/>
          </a:p>
        </p:txBody>
      </p:sp>
      <p:pic>
        <p:nvPicPr>
          <p:cNvPr id="2" name="Picture 1"/>
          <p:cNvPicPr>
            <a:picLocks noChangeAspect="1"/>
          </p:cNvPicPr>
          <p:nvPr/>
        </p:nvPicPr>
        <p:blipFill rotWithShape="1">
          <a:blip r:embed="rId2"/>
          <a:srcRect b="10254"/>
          <a:stretch/>
        </p:blipFill>
        <p:spPr>
          <a:xfrm>
            <a:off x="6353379" y="167952"/>
            <a:ext cx="2603500" cy="2803848"/>
          </a:xfrm>
          <a:prstGeom prst="rect">
            <a:avLst/>
          </a:prstGeom>
        </p:spPr>
      </p:pic>
    </p:spTree>
    <p:extLst>
      <p:ext uri="{BB962C8B-B14F-4D97-AF65-F5344CB8AC3E}">
        <p14:creationId xmlns:p14="http://schemas.microsoft.com/office/powerpoint/2010/main" val="861588548"/>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a:t>
            </a:r>
            <a:endParaRPr lang="en-US" dirty="0"/>
          </a:p>
        </p:txBody>
      </p:sp>
      <p:sp>
        <p:nvSpPr>
          <p:cNvPr id="3" name="Content Placeholder 2"/>
          <p:cNvSpPr>
            <a:spLocks noGrp="1"/>
          </p:cNvSpPr>
          <p:nvPr>
            <p:ph idx="1"/>
          </p:nvPr>
        </p:nvSpPr>
        <p:spPr/>
        <p:txBody>
          <a:bodyPr>
            <a:normAutofit/>
          </a:bodyPr>
          <a:lstStyle/>
          <a:p>
            <a:r>
              <a:rPr lang="en-US" dirty="0" smtClean="0"/>
              <a:t>Mr. Mahmoud is </a:t>
            </a:r>
            <a:r>
              <a:rPr lang="en-US" dirty="0"/>
              <a:t>a 53-year-old </a:t>
            </a:r>
            <a:r>
              <a:rPr lang="en-US" dirty="0" smtClean="0"/>
              <a:t>Kuwaiti retired teacher, who </a:t>
            </a:r>
            <a:r>
              <a:rPr lang="en-US" dirty="0"/>
              <a:t>has been diagnosed with stage </a:t>
            </a:r>
            <a:r>
              <a:rPr lang="en-US" dirty="0" smtClean="0"/>
              <a:t>2 hypertension</a:t>
            </a:r>
            <a:r>
              <a:rPr lang="en-US" dirty="0"/>
              <a:t>. You confirmed diagnosis one month ago</a:t>
            </a:r>
            <a:r>
              <a:rPr lang="en-US" dirty="0" smtClean="0"/>
              <a:t>.</a:t>
            </a:r>
          </a:p>
          <a:p>
            <a:r>
              <a:rPr lang="en-US" dirty="0" smtClean="0"/>
              <a:t>At diagnosis </a:t>
            </a:r>
            <a:r>
              <a:rPr lang="en-US" dirty="0"/>
              <a:t>and assessment his </a:t>
            </a:r>
            <a:r>
              <a:rPr lang="en-US" u="sng" dirty="0"/>
              <a:t>clinic blood pressures </a:t>
            </a:r>
            <a:r>
              <a:rPr lang="en-US" dirty="0" smtClean="0"/>
              <a:t>was 176</a:t>
            </a:r>
            <a:r>
              <a:rPr lang="en-US" dirty="0"/>
              <a:t>/108 mmHg</a:t>
            </a:r>
            <a:r>
              <a:rPr lang="en-US" dirty="0" smtClean="0"/>
              <a:t>.</a:t>
            </a:r>
          </a:p>
          <a:p>
            <a:r>
              <a:rPr lang="en-US" dirty="0" smtClean="0"/>
              <a:t>No other CV risks or medical H of significant.</a:t>
            </a:r>
            <a:endParaRPr lang="en-US" dirty="0" smtClean="0"/>
          </a:p>
          <a:p>
            <a:r>
              <a:rPr lang="en-US" dirty="0" smtClean="0"/>
              <a:t> </a:t>
            </a:r>
            <a:r>
              <a:rPr lang="en-US" dirty="0"/>
              <a:t>Additionally, you </a:t>
            </a:r>
            <a:r>
              <a:rPr lang="en-US" dirty="0" smtClean="0"/>
              <a:t>identified the following changes in the ECG.</a:t>
            </a:r>
            <a:endParaRPr lang="en-US" dirty="0"/>
          </a:p>
        </p:txBody>
      </p:sp>
    </p:spTree>
    <p:extLst>
      <p:ext uri="{BB962C8B-B14F-4D97-AF65-F5344CB8AC3E}">
        <p14:creationId xmlns:p14="http://schemas.microsoft.com/office/powerpoint/2010/main" val="3027168112"/>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274619" y="2454862"/>
            <a:ext cx="8581887" cy="4144812"/>
          </a:xfrm>
          <a:prstGeom prst="rect">
            <a:avLst/>
          </a:prstGeom>
        </p:spPr>
      </p:pic>
      <p:sp>
        <p:nvSpPr>
          <p:cNvPr id="7" name="Title 6"/>
          <p:cNvSpPr>
            <a:spLocks noGrp="1"/>
          </p:cNvSpPr>
          <p:nvPr>
            <p:ph type="title"/>
          </p:nvPr>
        </p:nvSpPr>
        <p:spPr/>
        <p:txBody>
          <a:bodyPr/>
          <a:lstStyle/>
          <a:p>
            <a:r>
              <a:rPr lang="en-US" dirty="0" smtClean="0"/>
              <a:t>The diagnosis is?</a:t>
            </a:r>
            <a:endParaRPr lang="en-US" dirty="0"/>
          </a:p>
        </p:txBody>
      </p:sp>
    </p:spTree>
    <p:extLst>
      <p:ext uri="{BB962C8B-B14F-4D97-AF65-F5344CB8AC3E}">
        <p14:creationId xmlns:p14="http://schemas.microsoft.com/office/powerpoint/2010/main" val="3687496660"/>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a:t>
            </a:r>
            <a:endParaRPr lang="en-US" dirty="0"/>
          </a:p>
        </p:txBody>
      </p:sp>
      <p:sp>
        <p:nvSpPr>
          <p:cNvPr id="4" name="Content Placeholder 3"/>
          <p:cNvSpPr>
            <a:spLocks noGrp="1"/>
          </p:cNvSpPr>
          <p:nvPr>
            <p:ph idx="1"/>
          </p:nvPr>
        </p:nvSpPr>
        <p:spPr/>
        <p:txBody>
          <a:bodyPr/>
          <a:lstStyle/>
          <a:p>
            <a:r>
              <a:rPr lang="en-US" dirty="0" smtClean="0"/>
              <a:t>Mr. Mahmoud clinic </a:t>
            </a:r>
            <a:r>
              <a:rPr lang="en-US" dirty="0"/>
              <a:t>blood pressures </a:t>
            </a:r>
            <a:r>
              <a:rPr lang="en-US" dirty="0" smtClean="0"/>
              <a:t>is 176</a:t>
            </a:r>
            <a:r>
              <a:rPr lang="en-US" dirty="0"/>
              <a:t>/108 </a:t>
            </a:r>
            <a:r>
              <a:rPr lang="en-US" dirty="0" smtClean="0"/>
              <a:t>mmHg with left </a:t>
            </a:r>
            <a:r>
              <a:rPr lang="en-US" dirty="0"/>
              <a:t>ventricular hypertrophy </a:t>
            </a:r>
            <a:r>
              <a:rPr lang="en-US" dirty="0" smtClean="0"/>
              <a:t>changes on </a:t>
            </a:r>
            <a:r>
              <a:rPr lang="en-US" dirty="0"/>
              <a:t>ECG.</a:t>
            </a:r>
          </a:p>
          <a:p>
            <a:r>
              <a:rPr lang="en-US" dirty="0" smtClean="0"/>
              <a:t>Which stage of hypertension? </a:t>
            </a:r>
          </a:p>
          <a:p>
            <a:pPr marL="0" indent="0">
              <a:buNone/>
            </a:pPr>
            <a:r>
              <a:rPr lang="en-US" dirty="0" smtClean="0">
                <a:solidFill>
                  <a:srgbClr val="9C5018"/>
                </a:solidFill>
              </a:rPr>
              <a:t>Stage 2</a:t>
            </a:r>
          </a:p>
          <a:p>
            <a:r>
              <a:rPr lang="en-US" dirty="0" smtClean="0"/>
              <a:t>What medication was started on? </a:t>
            </a:r>
          </a:p>
          <a:p>
            <a:r>
              <a:rPr lang="en-US" dirty="0" smtClean="0"/>
              <a:t>How to confirm the diagnosis?</a:t>
            </a:r>
          </a:p>
          <a:p>
            <a:pPr marL="0" indent="0">
              <a:buNone/>
            </a:pPr>
            <a:r>
              <a:rPr lang="en-US" dirty="0" smtClean="0"/>
              <a:t> </a:t>
            </a:r>
            <a:r>
              <a:rPr lang="en-US" dirty="0" smtClean="0">
                <a:solidFill>
                  <a:srgbClr val="9C5018"/>
                </a:solidFill>
              </a:rPr>
              <a:t>HBPM or ABPM</a:t>
            </a:r>
          </a:p>
          <a:p>
            <a:endParaRPr lang="en-US" dirty="0" smtClean="0"/>
          </a:p>
          <a:p>
            <a:endParaRPr lang="en-US" dirty="0"/>
          </a:p>
        </p:txBody>
      </p:sp>
    </p:spTree>
    <p:extLst>
      <p:ext uri="{BB962C8B-B14F-4D97-AF65-F5344CB8AC3E}">
        <p14:creationId xmlns:p14="http://schemas.microsoft.com/office/powerpoint/2010/main" val="36793694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xEl>
                                              <p:pRg st="5" end="5"/>
                                            </p:txEl>
                                          </p:spTgt>
                                        </p:tgtEl>
                                        <p:attrNameLst>
                                          <p:attrName>style.visibility</p:attrName>
                                        </p:attrNameLst>
                                      </p:cBhvr>
                                      <p:to>
                                        <p:strVal val="visible"/>
                                      </p:to>
                                    </p:set>
                                    <p:anim calcmode="lin" valueType="num">
                                      <p:cBhvr>
                                        <p:cTn id="14" dur="1000" fill="hold"/>
                                        <p:tgtEl>
                                          <p:spTgt spid="4">
                                            <p:txEl>
                                              <p:pRg st="5" end="5"/>
                                            </p:txEl>
                                          </p:spTgt>
                                        </p:tgtEl>
                                        <p:attrNameLst>
                                          <p:attrName>ppt_w</p:attrName>
                                        </p:attrNameLst>
                                      </p:cBhvr>
                                      <p:tavLst>
                                        <p:tav tm="0">
                                          <p:val>
                                            <p:fltVal val="0"/>
                                          </p:val>
                                        </p:tav>
                                        <p:tav tm="100000">
                                          <p:val>
                                            <p:strVal val="#ppt_w"/>
                                          </p:val>
                                        </p:tav>
                                      </p:tavLst>
                                    </p:anim>
                                    <p:anim calcmode="lin" valueType="num">
                                      <p:cBhvr>
                                        <p:cTn id="15" dur="1000" fill="hold"/>
                                        <p:tgtEl>
                                          <p:spTgt spid="4">
                                            <p:txEl>
                                              <p:pRg st="5" end="5"/>
                                            </p:txEl>
                                          </p:spTgt>
                                        </p:tgtEl>
                                        <p:attrNameLst>
                                          <p:attrName>ppt_h</p:attrName>
                                        </p:attrNameLst>
                                      </p:cBhvr>
                                      <p:tavLst>
                                        <p:tav tm="0">
                                          <p:val>
                                            <p:fltVal val="0"/>
                                          </p:val>
                                        </p:tav>
                                        <p:tav tm="100000">
                                          <p:val>
                                            <p:strVal val="#ppt_h"/>
                                          </p:val>
                                        </p:tav>
                                      </p:tavLst>
                                    </p:anim>
                                    <p:anim calcmode="lin" valueType="num">
                                      <p:cBhvr>
                                        <p:cTn id="16" dur="1000" fill="hold"/>
                                        <p:tgtEl>
                                          <p:spTgt spid="4">
                                            <p:txEl>
                                              <p:pRg st="5" end="5"/>
                                            </p:txEl>
                                          </p:spTgt>
                                        </p:tgtEl>
                                        <p:attrNameLst>
                                          <p:attrName>style.rotation</p:attrName>
                                        </p:attrNameLst>
                                      </p:cBhvr>
                                      <p:tavLst>
                                        <p:tav tm="0">
                                          <p:val>
                                            <p:fltVal val="90"/>
                                          </p:val>
                                        </p:tav>
                                        <p:tav tm="100000">
                                          <p:val>
                                            <p:fltVal val="0"/>
                                          </p:val>
                                        </p:tav>
                                      </p:tavLst>
                                    </p:anim>
                                    <p:animEffect transition="in" filter="fade">
                                      <p:cBhvr>
                                        <p:cTn id="17" dur="10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a:t>
            </a:r>
            <a:endParaRPr lang="en-US" dirty="0"/>
          </a:p>
        </p:txBody>
      </p:sp>
      <p:sp>
        <p:nvSpPr>
          <p:cNvPr id="3" name="Content Placeholder 2"/>
          <p:cNvSpPr>
            <a:spLocks noGrp="1"/>
          </p:cNvSpPr>
          <p:nvPr>
            <p:ph idx="1"/>
          </p:nvPr>
        </p:nvSpPr>
        <p:spPr/>
        <p:txBody>
          <a:bodyPr/>
          <a:lstStyle/>
          <a:p>
            <a:endParaRPr lang="en-US" dirty="0" smtClean="0"/>
          </a:p>
          <a:p>
            <a:r>
              <a:rPr lang="en-US" dirty="0" smtClean="0"/>
              <a:t>Mr. Mahmoud agreed on using ABPM.  When </a:t>
            </a:r>
            <a:r>
              <a:rPr lang="en-US" dirty="0"/>
              <a:t>instructing </a:t>
            </a:r>
            <a:r>
              <a:rPr lang="en-US" dirty="0" smtClean="0"/>
              <a:t>Mr. Mahmoud in </a:t>
            </a:r>
            <a:r>
              <a:rPr lang="en-US" dirty="0"/>
              <a:t>how to use </a:t>
            </a:r>
            <a:r>
              <a:rPr lang="en-US" dirty="0" smtClean="0"/>
              <a:t>ABPM</a:t>
            </a:r>
            <a:r>
              <a:rPr lang="en-US" dirty="0"/>
              <a:t>, what instructions did you have </a:t>
            </a:r>
            <a:r>
              <a:rPr lang="en-US" dirty="0" smtClean="0"/>
              <a:t>give </a:t>
            </a:r>
            <a:r>
              <a:rPr lang="en-US" dirty="0"/>
              <a:t>him and what measurements would you base your diagnosis on?</a:t>
            </a:r>
            <a:endParaRPr lang="en-US" dirty="0"/>
          </a:p>
        </p:txBody>
      </p:sp>
      <p:pic>
        <p:nvPicPr>
          <p:cNvPr id="4" name="Picture 3" descr="Screen shot 2019-04-17 at 6.21.0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13730"/>
            <a:ext cx="9144000" cy="1629720"/>
          </a:xfrm>
          <a:prstGeom prst="rect">
            <a:avLst/>
          </a:prstGeom>
        </p:spPr>
      </p:pic>
    </p:spTree>
    <p:extLst>
      <p:ext uri="{BB962C8B-B14F-4D97-AF65-F5344CB8AC3E}">
        <p14:creationId xmlns:p14="http://schemas.microsoft.com/office/powerpoint/2010/main" val="66065236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a:t>
            </a:r>
            <a:endParaRPr lang="en-US" dirty="0"/>
          </a:p>
        </p:txBody>
      </p:sp>
      <p:sp>
        <p:nvSpPr>
          <p:cNvPr id="3" name="Content Placeholder 2"/>
          <p:cNvSpPr>
            <a:spLocks noGrp="1"/>
          </p:cNvSpPr>
          <p:nvPr>
            <p:ph idx="1"/>
          </p:nvPr>
        </p:nvSpPr>
        <p:spPr/>
        <p:txBody>
          <a:bodyPr/>
          <a:lstStyle/>
          <a:p>
            <a:r>
              <a:rPr lang="en-US" dirty="0" smtClean="0"/>
              <a:t>Proper BP measuring is ensured.</a:t>
            </a:r>
          </a:p>
          <a:p>
            <a:r>
              <a:rPr lang="en-US" dirty="0" smtClean="0"/>
              <a:t>The next Q is ?</a:t>
            </a:r>
          </a:p>
          <a:p>
            <a:pPr marL="0" indent="0" algn="ctr">
              <a:buNone/>
            </a:pPr>
            <a:r>
              <a:rPr lang="en-US" sz="4400" b="1" dirty="0" smtClean="0"/>
              <a:t>Is she hypertensive?</a:t>
            </a:r>
            <a:endParaRPr lang="en-US" sz="4400" b="1" dirty="0"/>
          </a:p>
        </p:txBody>
      </p:sp>
      <p:pic>
        <p:nvPicPr>
          <p:cNvPr id="4" name="Picture 3"/>
          <p:cNvPicPr>
            <a:picLocks noChangeAspect="1"/>
          </p:cNvPicPr>
          <p:nvPr/>
        </p:nvPicPr>
        <p:blipFill>
          <a:blip r:embed="rId2"/>
          <a:stretch>
            <a:fillRect/>
          </a:stretch>
        </p:blipFill>
        <p:spPr>
          <a:xfrm>
            <a:off x="2667000" y="4495800"/>
            <a:ext cx="3810000" cy="2133600"/>
          </a:xfrm>
          <a:prstGeom prst="rect">
            <a:avLst/>
          </a:prstGeom>
        </p:spPr>
      </p:pic>
    </p:spTree>
    <p:extLst>
      <p:ext uri="{BB962C8B-B14F-4D97-AF65-F5344CB8AC3E}">
        <p14:creationId xmlns:p14="http://schemas.microsoft.com/office/powerpoint/2010/main" val="800703344"/>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828800"/>
            <a:ext cx="7583488" cy="4297363"/>
          </a:xfrm>
        </p:spPr>
        <p:txBody>
          <a:bodyPr>
            <a:normAutofit/>
          </a:bodyPr>
          <a:lstStyle/>
          <a:p>
            <a:r>
              <a:rPr lang="en-US" dirty="0" smtClean="0"/>
              <a:t>Mr. Mahmoud is </a:t>
            </a:r>
            <a:r>
              <a:rPr lang="en-US" dirty="0"/>
              <a:t>a 53-year-old </a:t>
            </a:r>
            <a:r>
              <a:rPr lang="en-US" dirty="0" smtClean="0"/>
              <a:t>Kuwaiti retired teacher, who </a:t>
            </a:r>
            <a:r>
              <a:rPr lang="en-US" dirty="0"/>
              <a:t>has been diagnosed with stage </a:t>
            </a:r>
            <a:r>
              <a:rPr lang="en-US" dirty="0" smtClean="0"/>
              <a:t>2 hypertension</a:t>
            </a:r>
            <a:r>
              <a:rPr lang="en-US" dirty="0"/>
              <a:t>. You confirmed diagnosis one month ago</a:t>
            </a:r>
            <a:r>
              <a:rPr lang="en-US" dirty="0" smtClean="0"/>
              <a:t>.</a:t>
            </a:r>
          </a:p>
          <a:p>
            <a:r>
              <a:rPr lang="en-US" dirty="0" smtClean="0"/>
              <a:t>At diagnosis </a:t>
            </a:r>
            <a:r>
              <a:rPr lang="en-US" dirty="0"/>
              <a:t>and assessment his clinic blood pressures </a:t>
            </a:r>
            <a:r>
              <a:rPr lang="en-US" dirty="0" smtClean="0"/>
              <a:t>was 176</a:t>
            </a:r>
            <a:r>
              <a:rPr lang="en-US" dirty="0"/>
              <a:t>/108 mmHg</a:t>
            </a:r>
            <a:r>
              <a:rPr lang="en-US" dirty="0" smtClean="0"/>
              <a:t>.</a:t>
            </a:r>
          </a:p>
          <a:p>
            <a:r>
              <a:rPr lang="en-US" dirty="0" smtClean="0"/>
              <a:t> </a:t>
            </a:r>
            <a:r>
              <a:rPr lang="en-US" dirty="0"/>
              <a:t>Additionally, you identified left ventricular hypertrophy on ECG</a:t>
            </a:r>
            <a:r>
              <a:rPr lang="en-US" dirty="0" smtClean="0"/>
              <a:t>.</a:t>
            </a:r>
            <a:endParaRPr lang="en-US" dirty="0"/>
          </a:p>
        </p:txBody>
      </p:sp>
      <p:pic>
        <p:nvPicPr>
          <p:cNvPr id="4" name="Picture 3" descr="Screen shot 2019-04-17 at 11.47.2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27100"/>
            <a:ext cx="9144000" cy="4984575"/>
          </a:xfrm>
          <a:prstGeom prst="rect">
            <a:avLst/>
          </a:prstGeom>
        </p:spPr>
      </p:pic>
      <p:cxnSp>
        <p:nvCxnSpPr>
          <p:cNvPr id="5" name="Straight Arrow Connector 4"/>
          <p:cNvCxnSpPr/>
          <p:nvPr/>
        </p:nvCxnSpPr>
        <p:spPr>
          <a:xfrm flipH="1">
            <a:off x="4514071" y="3809761"/>
            <a:ext cx="1304447" cy="1355726"/>
          </a:xfrm>
          <a:prstGeom prst="straightConnector1">
            <a:avLst/>
          </a:prstGeom>
          <a:ln w="57150" cap="flat" cmpd="sng">
            <a:solidFill>
              <a:srgbClr val="FF0000"/>
            </a:solidFill>
            <a:round/>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9699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a:t>
            </a:r>
            <a:endParaRPr lang="en-US" dirty="0"/>
          </a:p>
        </p:txBody>
      </p:sp>
      <p:sp>
        <p:nvSpPr>
          <p:cNvPr id="3" name="Content Placeholder 2"/>
          <p:cNvSpPr>
            <a:spLocks noGrp="1"/>
          </p:cNvSpPr>
          <p:nvPr>
            <p:ph idx="1"/>
          </p:nvPr>
        </p:nvSpPr>
        <p:spPr/>
        <p:txBody>
          <a:bodyPr/>
          <a:lstStyle/>
          <a:p>
            <a:pPr marL="0" indent="0">
              <a:buNone/>
            </a:pPr>
            <a:r>
              <a:rPr lang="en-US" b="1" u="sng" dirty="0" smtClean="0"/>
              <a:t>After 1 week:</a:t>
            </a:r>
          </a:p>
          <a:p>
            <a:r>
              <a:rPr lang="en-US" dirty="0"/>
              <a:t>The average </a:t>
            </a:r>
            <a:r>
              <a:rPr lang="en-US" dirty="0" smtClean="0"/>
              <a:t>ambulatory blood </a:t>
            </a:r>
            <a:r>
              <a:rPr lang="en-US" dirty="0"/>
              <a:t>pressure results was 155/97 mmHg. With this </a:t>
            </a:r>
            <a:r>
              <a:rPr lang="en-US" dirty="0" smtClean="0"/>
              <a:t>result you </a:t>
            </a:r>
            <a:r>
              <a:rPr lang="en-US" dirty="0"/>
              <a:t>noted that </a:t>
            </a:r>
            <a:r>
              <a:rPr lang="en-US" dirty="0" smtClean="0"/>
              <a:t>Mahmoud had a (white</a:t>
            </a:r>
            <a:r>
              <a:rPr lang="en-US" dirty="0"/>
              <a:t>-coat </a:t>
            </a:r>
            <a:r>
              <a:rPr lang="en-US" dirty="0" smtClean="0"/>
              <a:t>effect). </a:t>
            </a:r>
            <a:r>
              <a:rPr lang="en-US" dirty="0"/>
              <a:t>However despite this, his </a:t>
            </a:r>
            <a:r>
              <a:rPr lang="en-US" dirty="0"/>
              <a:t>A</a:t>
            </a:r>
            <a:r>
              <a:rPr lang="en-US" dirty="0" smtClean="0"/>
              <a:t>BPM </a:t>
            </a:r>
            <a:r>
              <a:rPr lang="en-US" dirty="0" smtClean="0"/>
              <a:t>measurements </a:t>
            </a:r>
            <a:r>
              <a:rPr lang="en-US" dirty="0"/>
              <a:t>indicated a diagnosis of </a:t>
            </a:r>
            <a:r>
              <a:rPr lang="en-US" dirty="0" smtClean="0"/>
              <a:t>stage 2 </a:t>
            </a:r>
            <a:r>
              <a:rPr lang="en-US" dirty="0"/>
              <a:t>hypertension and he had </a:t>
            </a:r>
            <a:r>
              <a:rPr lang="en-US" dirty="0" smtClean="0"/>
              <a:t>target organ </a:t>
            </a:r>
            <a:r>
              <a:rPr lang="en-US" dirty="0"/>
              <a:t>damage.</a:t>
            </a:r>
          </a:p>
        </p:txBody>
      </p:sp>
      <p:pic>
        <p:nvPicPr>
          <p:cNvPr id="4" name="Picture 3" descr="Screen shot 2019-04-17 at 6.15.5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077791"/>
            <a:ext cx="9144000" cy="1460997"/>
          </a:xfrm>
          <a:prstGeom prst="rect">
            <a:avLst/>
          </a:prstGeom>
        </p:spPr>
      </p:pic>
    </p:spTree>
    <p:extLst>
      <p:ext uri="{BB962C8B-B14F-4D97-AF65-F5344CB8AC3E}">
        <p14:creationId xmlns:p14="http://schemas.microsoft.com/office/powerpoint/2010/main" val="2183011810"/>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3FA079-77AE-8A4A-BD52-334729E94402}"/>
              </a:ext>
            </a:extLst>
          </p:cNvPr>
          <p:cNvSpPr>
            <a:spLocks noGrp="1"/>
          </p:cNvSpPr>
          <p:nvPr>
            <p:ph type="title"/>
          </p:nvPr>
        </p:nvSpPr>
        <p:spPr/>
        <p:txBody>
          <a:bodyPr/>
          <a:lstStyle/>
          <a:p>
            <a:r>
              <a:rPr lang="en-US" dirty="0"/>
              <a:t>Which stage of </a:t>
            </a:r>
            <a:r>
              <a:rPr lang="en-US" dirty="0" err="1"/>
              <a:t>htn</a:t>
            </a:r>
            <a:endParaRPr lang="en-US" dirty="0"/>
          </a:p>
        </p:txBody>
      </p:sp>
      <p:graphicFrame>
        <p:nvGraphicFramePr>
          <p:cNvPr id="4" name="Content Placeholder 3">
            <a:extLst>
              <a:ext uri="{FF2B5EF4-FFF2-40B4-BE49-F238E27FC236}">
                <a16:creationId xmlns="" xmlns:a16="http://schemas.microsoft.com/office/drawing/2014/main" id="{262DC201-E5B4-C541-94BD-B8C7561E37A8}"/>
              </a:ext>
            </a:extLst>
          </p:cNvPr>
          <p:cNvGraphicFramePr>
            <a:graphicFrameLocks noGrp="1"/>
          </p:cNvGraphicFramePr>
          <p:nvPr>
            <p:ph idx="1"/>
            <p:extLst>
              <p:ext uri="{D42A27DB-BD31-4B8C-83A1-F6EECF244321}">
                <p14:modId xmlns:p14="http://schemas.microsoft.com/office/powerpoint/2010/main" val="3147265648"/>
              </p:ext>
            </p:extLst>
          </p:nvPr>
        </p:nvGraphicFramePr>
        <p:xfrm>
          <a:off x="435769" y="2181225"/>
          <a:ext cx="8272463" cy="4297680"/>
        </p:xfrm>
        <a:graphic>
          <a:graphicData uri="http://schemas.openxmlformats.org/drawingml/2006/table">
            <a:tbl>
              <a:tblPr firstRow="1" bandRow="1">
                <a:tableStyleId>{0660B408-B3CF-4A94-85FC-2B1E0A45F4A2}</a:tableStyleId>
              </a:tblPr>
              <a:tblGrid>
                <a:gridCol w="2405403">
                  <a:extLst>
                    <a:ext uri="{9D8B030D-6E8A-4147-A177-3AD203B41FA5}">
                      <a16:colId xmlns="" xmlns:a16="http://schemas.microsoft.com/office/drawing/2014/main" val="1170239218"/>
                    </a:ext>
                  </a:extLst>
                </a:gridCol>
                <a:gridCol w="5867060">
                  <a:extLst>
                    <a:ext uri="{9D8B030D-6E8A-4147-A177-3AD203B41FA5}">
                      <a16:colId xmlns="" xmlns:a16="http://schemas.microsoft.com/office/drawing/2014/main" val="3877103866"/>
                    </a:ext>
                  </a:extLst>
                </a:gridCol>
              </a:tblGrid>
              <a:tr h="370840">
                <a:tc>
                  <a:txBody>
                    <a:bodyPr/>
                    <a:lstStyle/>
                    <a:p>
                      <a:r>
                        <a:rPr lang="en-US" sz="2400" kern="1200" dirty="0">
                          <a:effectLst/>
                        </a:rPr>
                        <a:t>Stage 1 hypertension</a:t>
                      </a:r>
                      <a:endParaRPr lang="en-US" sz="2400" dirty="0"/>
                    </a:p>
                  </a:txBody>
                  <a:tcPr marL="68580" marR="68580"/>
                </a:tc>
                <a:tc>
                  <a:txBody>
                    <a:bodyPr/>
                    <a:lstStyle/>
                    <a:p>
                      <a:r>
                        <a:rPr lang="en-US" sz="2400" kern="1200" dirty="0">
                          <a:effectLst/>
                        </a:rPr>
                        <a:t>Clinic BP ≥140/90 mmHg</a:t>
                      </a:r>
                      <a:br>
                        <a:rPr lang="en-US" sz="2400" kern="1200" dirty="0">
                          <a:effectLst/>
                        </a:rPr>
                      </a:br>
                      <a:r>
                        <a:rPr lang="en-US" sz="2400" kern="1200" dirty="0">
                          <a:effectLst/>
                        </a:rPr>
                        <a:t>and</a:t>
                      </a:r>
                      <a:br>
                        <a:rPr lang="en-US" sz="2400" kern="1200" dirty="0">
                          <a:effectLst/>
                        </a:rPr>
                      </a:br>
                      <a:r>
                        <a:rPr lang="en-US" sz="2400" kern="1200" dirty="0">
                          <a:effectLst/>
                        </a:rPr>
                        <a:t>subsequent ABPM daytime average or HBPM average ≥135/85 mmHg.</a:t>
                      </a:r>
                      <a:endParaRPr lang="en-US" sz="2400" dirty="0"/>
                    </a:p>
                  </a:txBody>
                  <a:tcPr marL="68580" marR="68580"/>
                </a:tc>
                <a:extLst>
                  <a:ext uri="{0D108BD9-81ED-4DB2-BD59-A6C34878D82A}">
                    <a16:rowId xmlns="" xmlns:a16="http://schemas.microsoft.com/office/drawing/2014/main" val="1518626186"/>
                  </a:ext>
                </a:extLst>
              </a:tr>
              <a:tr h="370840">
                <a:tc>
                  <a:txBody>
                    <a:bodyPr/>
                    <a:lstStyle/>
                    <a:p>
                      <a:r>
                        <a:rPr lang="en-US" sz="2400" kern="1200" dirty="0">
                          <a:effectLst/>
                        </a:rPr>
                        <a:t>Stage 2 hypertension</a:t>
                      </a:r>
                      <a:endParaRPr lang="en-US" sz="2400" dirty="0"/>
                    </a:p>
                  </a:txBody>
                  <a:tcPr marL="68580" marR="68580"/>
                </a:tc>
                <a:tc>
                  <a:txBody>
                    <a:bodyPr/>
                    <a:lstStyle/>
                    <a:p>
                      <a:r>
                        <a:rPr lang="en-US" sz="2400" kern="1200" dirty="0">
                          <a:effectLst/>
                        </a:rPr>
                        <a:t>Clinic BP ≥160/100 mmHg</a:t>
                      </a:r>
                      <a:br>
                        <a:rPr lang="en-US" sz="2400" kern="1200" dirty="0">
                          <a:effectLst/>
                        </a:rPr>
                      </a:br>
                      <a:r>
                        <a:rPr lang="en-US" sz="2400" kern="1200" dirty="0">
                          <a:effectLst/>
                        </a:rPr>
                        <a:t>and</a:t>
                      </a:r>
                      <a:br>
                        <a:rPr lang="en-US" sz="2400" kern="1200" dirty="0">
                          <a:effectLst/>
                        </a:rPr>
                      </a:br>
                      <a:r>
                        <a:rPr lang="en-US" sz="2400" kern="1200" dirty="0">
                          <a:effectLst/>
                        </a:rPr>
                        <a:t>subsequent ABPM daytime average or HBPM average ≥150/95 mmHg.</a:t>
                      </a:r>
                      <a:endParaRPr lang="en-US" sz="2400" dirty="0"/>
                    </a:p>
                  </a:txBody>
                  <a:tcPr marL="68580" marR="68580"/>
                </a:tc>
                <a:extLst>
                  <a:ext uri="{0D108BD9-81ED-4DB2-BD59-A6C34878D82A}">
                    <a16:rowId xmlns="" xmlns:a16="http://schemas.microsoft.com/office/drawing/2014/main" val="3782008554"/>
                  </a:ext>
                </a:extLst>
              </a:tr>
              <a:tr h="370840">
                <a:tc>
                  <a:txBody>
                    <a:bodyPr/>
                    <a:lstStyle/>
                    <a:p>
                      <a:r>
                        <a:rPr lang="en-US" sz="2400" kern="1200" dirty="0">
                          <a:effectLst/>
                        </a:rPr>
                        <a:t>Severe hypertension</a:t>
                      </a:r>
                      <a:endParaRPr lang="en-US" sz="2400" dirty="0"/>
                    </a:p>
                  </a:txBody>
                  <a:tcPr marL="68580" marR="68580"/>
                </a:tc>
                <a:tc>
                  <a:txBody>
                    <a:bodyPr/>
                    <a:lstStyle/>
                    <a:p>
                      <a:r>
                        <a:rPr lang="en-US" sz="2400" kern="1200" dirty="0">
                          <a:effectLst/>
                        </a:rPr>
                        <a:t>Clinic systolic BP ≥180 mmHg</a:t>
                      </a:r>
                      <a:br>
                        <a:rPr lang="en-US" sz="2400" kern="1200" dirty="0">
                          <a:effectLst/>
                        </a:rPr>
                      </a:br>
                      <a:r>
                        <a:rPr lang="en-US" sz="2400" kern="1200" dirty="0">
                          <a:effectLst/>
                        </a:rPr>
                        <a:t>or</a:t>
                      </a:r>
                      <a:br>
                        <a:rPr lang="en-US" sz="2400" kern="1200" dirty="0">
                          <a:effectLst/>
                        </a:rPr>
                      </a:br>
                      <a:r>
                        <a:rPr lang="en-US" sz="2400" kern="1200" dirty="0">
                          <a:effectLst/>
                        </a:rPr>
                        <a:t>clinic diastolic BP ≥110 mmHg.</a:t>
                      </a:r>
                      <a:endParaRPr lang="en-US" sz="2400" dirty="0"/>
                    </a:p>
                  </a:txBody>
                  <a:tcPr marL="68580" marR="68580"/>
                </a:tc>
                <a:extLst>
                  <a:ext uri="{0D108BD9-81ED-4DB2-BD59-A6C34878D82A}">
                    <a16:rowId xmlns="" xmlns:a16="http://schemas.microsoft.com/office/drawing/2014/main" val="1326657588"/>
                  </a:ext>
                </a:extLst>
              </a:tr>
            </a:tbl>
          </a:graphicData>
        </a:graphic>
      </p:graphicFrame>
      <p:cxnSp>
        <p:nvCxnSpPr>
          <p:cNvPr id="5" name="Straight Arrow Connector 4"/>
          <p:cNvCxnSpPr/>
          <p:nvPr/>
        </p:nvCxnSpPr>
        <p:spPr>
          <a:xfrm>
            <a:off x="2969333" y="3466541"/>
            <a:ext cx="1424594" cy="1235596"/>
          </a:xfrm>
          <a:prstGeom prst="straightConnector1">
            <a:avLst/>
          </a:prstGeom>
          <a:ln w="57150" cap="flat" cmpd="sng">
            <a:solidFill>
              <a:srgbClr val="FF0000"/>
            </a:solidFill>
            <a:round/>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20097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solidFill>
                  <a:srgbClr val="9C5018"/>
                </a:solidFill>
              </a:rPr>
              <a:t>What </a:t>
            </a:r>
            <a:r>
              <a:rPr lang="en-US" b="1" dirty="0">
                <a:solidFill>
                  <a:srgbClr val="9C5018"/>
                </a:solidFill>
              </a:rPr>
              <a:t>drug regimen would you have </a:t>
            </a:r>
            <a:r>
              <a:rPr lang="en-US" b="1" dirty="0" smtClean="0">
                <a:solidFill>
                  <a:srgbClr val="9C5018"/>
                </a:solidFill>
              </a:rPr>
              <a:t>offered Mr. Mahmoud?</a:t>
            </a:r>
          </a:p>
          <a:p>
            <a:pPr marL="457200" indent="-457200">
              <a:buFont typeface="+mj-lt"/>
              <a:buAutoNum type="alphaUcPeriod"/>
            </a:pPr>
            <a:r>
              <a:rPr lang="en-US" dirty="0">
                <a:solidFill>
                  <a:schemeClr val="bg1"/>
                </a:solidFill>
              </a:rPr>
              <a:t>ACE inhibitor</a:t>
            </a:r>
          </a:p>
          <a:p>
            <a:pPr marL="457200" indent="-457200">
              <a:buFont typeface="+mj-lt"/>
              <a:buAutoNum type="alphaUcPeriod"/>
            </a:pPr>
            <a:r>
              <a:rPr lang="en-US" dirty="0">
                <a:solidFill>
                  <a:schemeClr val="bg1"/>
                </a:solidFill>
              </a:rPr>
              <a:t>Beta blocker</a:t>
            </a:r>
          </a:p>
          <a:p>
            <a:pPr marL="457200" indent="-457200">
              <a:buFont typeface="+mj-lt"/>
              <a:buAutoNum type="alphaUcPeriod"/>
            </a:pPr>
            <a:r>
              <a:rPr lang="en-US" dirty="0">
                <a:solidFill>
                  <a:schemeClr val="bg1"/>
                </a:solidFill>
              </a:rPr>
              <a:t>Calcium channel blocker</a:t>
            </a:r>
          </a:p>
          <a:p>
            <a:pPr marL="457200" indent="-457200">
              <a:buFont typeface="+mj-lt"/>
              <a:buAutoNum type="alphaUcPeriod"/>
            </a:pPr>
            <a:r>
              <a:rPr lang="en-US" dirty="0">
                <a:solidFill>
                  <a:schemeClr val="bg1"/>
                </a:solidFill>
              </a:rPr>
              <a:t>Thiazide diuretic</a:t>
            </a:r>
          </a:p>
          <a:p>
            <a:pPr marL="457200" indent="-457200">
              <a:buFont typeface="+mj-lt"/>
              <a:buAutoNum type="alphaUcPeriod"/>
            </a:pPr>
            <a:r>
              <a:rPr lang="en-US" dirty="0"/>
              <a:t>Angiotensin II receptor antagonist</a:t>
            </a:r>
            <a:endParaRPr lang="en-US" dirty="0">
              <a:solidFill>
                <a:schemeClr val="bg1"/>
              </a:solidFill>
            </a:endParaRPr>
          </a:p>
          <a:p>
            <a:pPr marL="0" indent="0">
              <a:buNone/>
            </a:pPr>
            <a:endParaRPr lang="en-US" b="1" dirty="0" smtClean="0">
              <a:solidFill>
                <a:srgbClr val="9C5018"/>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371219328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1" end="1"/>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a:t>
            </a:r>
            <a:endParaRPr lang="en-US" dirty="0"/>
          </a:p>
        </p:txBody>
      </p:sp>
      <p:sp>
        <p:nvSpPr>
          <p:cNvPr id="3" name="Content Placeholder 2"/>
          <p:cNvSpPr>
            <a:spLocks noGrp="1"/>
          </p:cNvSpPr>
          <p:nvPr>
            <p:ph idx="1"/>
          </p:nvPr>
        </p:nvSpPr>
        <p:spPr/>
        <p:txBody>
          <a:bodyPr>
            <a:normAutofit/>
          </a:bodyPr>
          <a:lstStyle/>
          <a:p>
            <a:r>
              <a:rPr lang="en-US" dirty="0" smtClean="0"/>
              <a:t>Mr. Mahmoud has </a:t>
            </a:r>
            <a:r>
              <a:rPr lang="en-US" dirty="0"/>
              <a:t>returned to you with the results of his monitoring HBPM. During </a:t>
            </a:r>
            <a:r>
              <a:rPr lang="en-US" dirty="0" smtClean="0"/>
              <a:t>the past </a:t>
            </a:r>
            <a:r>
              <a:rPr lang="en-US" dirty="0"/>
              <a:t>week, his average blood pressure was 150/94 mmHg</a:t>
            </a:r>
            <a:r>
              <a:rPr lang="en-US" dirty="0" smtClean="0"/>
              <a:t>.</a:t>
            </a:r>
          </a:p>
          <a:p>
            <a:r>
              <a:rPr lang="en-US" dirty="0" smtClean="0"/>
              <a:t> </a:t>
            </a:r>
            <a:r>
              <a:rPr lang="en-US" dirty="0"/>
              <a:t>What is the </a:t>
            </a:r>
            <a:r>
              <a:rPr lang="en-US" dirty="0" smtClean="0"/>
              <a:t>target blood </a:t>
            </a:r>
            <a:r>
              <a:rPr lang="en-US" dirty="0"/>
              <a:t>pressure </a:t>
            </a:r>
            <a:r>
              <a:rPr lang="en-US" dirty="0" smtClean="0"/>
              <a:t>for him?</a:t>
            </a:r>
          </a:p>
          <a:p>
            <a:r>
              <a:rPr lang="en-US" dirty="0" smtClean="0"/>
              <a:t> </a:t>
            </a:r>
            <a:r>
              <a:rPr lang="en-US" dirty="0"/>
              <a:t>W</a:t>
            </a:r>
            <a:r>
              <a:rPr lang="en-US" dirty="0" smtClean="0"/>
              <a:t>hen </a:t>
            </a:r>
            <a:r>
              <a:rPr lang="en-US" dirty="0"/>
              <a:t>monitoring response to </a:t>
            </a:r>
            <a:r>
              <a:rPr lang="en-US" dirty="0" smtClean="0"/>
              <a:t>treatment, which method is preferred ?</a:t>
            </a:r>
          </a:p>
          <a:p>
            <a:r>
              <a:rPr lang="en-US" dirty="0" smtClean="0"/>
              <a:t>His </a:t>
            </a:r>
            <a:r>
              <a:rPr lang="en-US" dirty="0" smtClean="0"/>
              <a:t>blood </a:t>
            </a:r>
            <a:r>
              <a:rPr lang="en-US" dirty="0"/>
              <a:t>pressure is not controlled so you would offer him step 2 </a:t>
            </a:r>
            <a:r>
              <a:rPr lang="en-US" dirty="0" smtClean="0"/>
              <a:t>treatment with </a:t>
            </a:r>
            <a:r>
              <a:rPr lang="en-US" dirty="0"/>
              <a:t>a calcium-channel blocker in addition to his current ACE inhibitor.</a:t>
            </a:r>
            <a:endParaRPr lang="en-US" dirty="0" smtClean="0"/>
          </a:p>
          <a:p>
            <a:pPr marL="0" indent="0">
              <a:buNone/>
            </a:pPr>
            <a:endParaRPr lang="en-US" dirty="0" smtClean="0"/>
          </a:p>
        </p:txBody>
      </p:sp>
    </p:spTree>
    <p:extLst>
      <p:ext uri="{BB962C8B-B14F-4D97-AF65-F5344CB8AC3E}">
        <p14:creationId xmlns:p14="http://schemas.microsoft.com/office/powerpoint/2010/main" val="3562320282"/>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a:t>
            </a:r>
            <a:endParaRPr lang="en-US" dirty="0"/>
          </a:p>
        </p:txBody>
      </p:sp>
      <p:sp>
        <p:nvSpPr>
          <p:cNvPr id="3" name="Content Placeholder 2"/>
          <p:cNvSpPr>
            <a:spLocks noGrp="1"/>
          </p:cNvSpPr>
          <p:nvPr>
            <p:ph idx="1"/>
          </p:nvPr>
        </p:nvSpPr>
        <p:spPr/>
        <p:txBody>
          <a:bodyPr/>
          <a:lstStyle/>
          <a:p>
            <a:r>
              <a:rPr lang="en-US" dirty="0"/>
              <a:t>When he returns to you 1 month later, </a:t>
            </a:r>
            <a:r>
              <a:rPr lang="en-US" dirty="0" smtClean="0"/>
              <a:t>Mr. Mahmoud </a:t>
            </a:r>
            <a:r>
              <a:rPr lang="en-US" dirty="0"/>
              <a:t>HBPM result is still </a:t>
            </a:r>
            <a:r>
              <a:rPr lang="en-US" dirty="0" smtClean="0"/>
              <a:t>above 140/90 mmHg</a:t>
            </a:r>
            <a:r>
              <a:rPr lang="en-US" dirty="0"/>
              <a:t>. What would you do next</a:t>
            </a:r>
            <a:r>
              <a:rPr lang="en-US" dirty="0" smtClean="0"/>
              <a:t>?</a:t>
            </a:r>
          </a:p>
          <a:p>
            <a:pPr marL="457200" indent="-457200">
              <a:buFont typeface="+mj-lt"/>
              <a:buAutoNum type="alphaUcPeriod"/>
            </a:pPr>
            <a:r>
              <a:rPr lang="en-US" dirty="0" smtClean="0"/>
              <a:t>Double the dose of ACE-I</a:t>
            </a:r>
          </a:p>
          <a:p>
            <a:pPr marL="457200" indent="-457200">
              <a:buFont typeface="+mj-lt"/>
              <a:buAutoNum type="alphaUcPeriod"/>
            </a:pPr>
            <a:r>
              <a:rPr lang="en-US" dirty="0" smtClean="0"/>
              <a:t>Double the dose of CCB</a:t>
            </a:r>
          </a:p>
          <a:p>
            <a:pPr marL="457200" indent="-457200">
              <a:buFont typeface="+mj-lt"/>
              <a:buAutoNum type="alphaUcPeriod"/>
            </a:pPr>
            <a:r>
              <a:rPr lang="en-US" dirty="0" smtClean="0"/>
              <a:t>Add B blocker</a:t>
            </a:r>
          </a:p>
          <a:p>
            <a:pPr marL="457200" indent="-457200">
              <a:buFont typeface="+mj-lt"/>
              <a:buAutoNum type="alphaUcPeriod"/>
            </a:pPr>
            <a:r>
              <a:rPr lang="en-US" dirty="0" smtClean="0"/>
              <a:t>Add thiazide diuretic</a:t>
            </a:r>
          </a:p>
          <a:p>
            <a:pPr marL="457200" indent="-457200">
              <a:buFont typeface="+mj-lt"/>
              <a:buAutoNum type="alphaUcPeriod"/>
            </a:pPr>
            <a:r>
              <a:rPr lang="en-US" dirty="0" smtClean="0"/>
              <a:t>Refer to specialist</a:t>
            </a:r>
            <a:endParaRPr lang="en-US" dirty="0"/>
          </a:p>
        </p:txBody>
      </p:sp>
    </p:spTree>
    <p:extLst>
      <p:ext uri="{BB962C8B-B14F-4D97-AF65-F5344CB8AC3E}">
        <p14:creationId xmlns:p14="http://schemas.microsoft.com/office/powerpoint/2010/main" val="10582628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a:t>
            </a:r>
            <a:endParaRPr lang="en-US" dirty="0"/>
          </a:p>
        </p:txBody>
      </p:sp>
      <p:sp>
        <p:nvSpPr>
          <p:cNvPr id="3" name="Content Placeholder 2"/>
          <p:cNvSpPr>
            <a:spLocks noGrp="1"/>
          </p:cNvSpPr>
          <p:nvPr>
            <p:ph idx="1"/>
          </p:nvPr>
        </p:nvSpPr>
        <p:spPr/>
        <p:txBody>
          <a:bodyPr>
            <a:normAutofit lnSpcReduction="10000"/>
          </a:bodyPr>
          <a:lstStyle/>
          <a:p>
            <a:r>
              <a:rPr lang="en-US" dirty="0" smtClean="0"/>
              <a:t>Adherence to medication regimen is ensured.</a:t>
            </a:r>
          </a:p>
          <a:p>
            <a:r>
              <a:rPr lang="en-US" dirty="0" smtClean="0"/>
              <a:t>You </a:t>
            </a:r>
            <a:r>
              <a:rPr lang="en-US" dirty="0"/>
              <a:t>would offer </a:t>
            </a:r>
            <a:r>
              <a:rPr lang="en-US" dirty="0" smtClean="0"/>
              <a:t>the patient a </a:t>
            </a:r>
            <a:r>
              <a:rPr lang="en-US" dirty="0"/>
              <a:t>thiazide-like diuretic in addition to his ACE inhibitor </a:t>
            </a:r>
            <a:r>
              <a:rPr lang="en-US" dirty="0" smtClean="0"/>
              <a:t>and calcium</a:t>
            </a:r>
            <a:r>
              <a:rPr lang="en-US" dirty="0"/>
              <a:t>-channel blocker</a:t>
            </a:r>
            <a:r>
              <a:rPr lang="en-US" dirty="0" smtClean="0"/>
              <a:t>.</a:t>
            </a:r>
          </a:p>
          <a:p>
            <a:r>
              <a:rPr lang="en-US" dirty="0" err="1" smtClean="0"/>
              <a:t>Mr</a:t>
            </a:r>
            <a:r>
              <a:rPr lang="en-US" dirty="0" smtClean="0"/>
              <a:t> Mahmoud</a:t>
            </a:r>
            <a:r>
              <a:rPr lang="en-US" dirty="0" smtClean="0"/>
              <a:t> </a:t>
            </a:r>
            <a:r>
              <a:rPr lang="en-US" dirty="0"/>
              <a:t>returns to your clinic and his blood pressure is still not controlled. </a:t>
            </a:r>
            <a:endParaRPr lang="en-US" dirty="0" smtClean="0"/>
          </a:p>
          <a:p>
            <a:r>
              <a:rPr lang="en-US" dirty="0" smtClean="0"/>
              <a:t>You </a:t>
            </a:r>
            <a:r>
              <a:rPr lang="en-US" dirty="0"/>
              <a:t>conclude that </a:t>
            </a:r>
            <a:r>
              <a:rPr lang="en-US" dirty="0" smtClean="0"/>
              <a:t>he is </a:t>
            </a:r>
            <a:r>
              <a:rPr lang="en-US" dirty="0"/>
              <a:t>adherent to his medication regime and that he is </a:t>
            </a:r>
            <a:r>
              <a:rPr lang="en-US" dirty="0" smtClean="0"/>
              <a:t>on the </a:t>
            </a:r>
            <a:r>
              <a:rPr lang="en-US" dirty="0"/>
              <a:t>optimal doses of the ACE inhibitor, calcium channel blocker and </a:t>
            </a:r>
            <a:r>
              <a:rPr lang="en-US" dirty="0" err="1" smtClean="0"/>
              <a:t>thiazidelike</a:t>
            </a:r>
            <a:r>
              <a:rPr lang="en-US" dirty="0"/>
              <a:t> </a:t>
            </a:r>
            <a:r>
              <a:rPr lang="en-US" dirty="0" smtClean="0"/>
              <a:t>diuretic</a:t>
            </a:r>
            <a:r>
              <a:rPr lang="en-US" dirty="0"/>
              <a:t>. </a:t>
            </a:r>
            <a:r>
              <a:rPr lang="en-US" b="1" dirty="0">
                <a:solidFill>
                  <a:schemeClr val="accent5">
                    <a:lumMod val="75000"/>
                  </a:schemeClr>
                </a:solidFill>
              </a:rPr>
              <a:t>What would you do next?</a:t>
            </a:r>
          </a:p>
        </p:txBody>
      </p:sp>
    </p:spTree>
    <p:extLst>
      <p:ext uri="{BB962C8B-B14F-4D97-AF65-F5344CB8AC3E}">
        <p14:creationId xmlns:p14="http://schemas.microsoft.com/office/powerpoint/2010/main" val="3392677551"/>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9-04-17 at 6.27.3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1300" y="0"/>
            <a:ext cx="6114495" cy="6858000"/>
          </a:xfrm>
          <a:prstGeom prst="rect">
            <a:avLst/>
          </a:prstGeom>
        </p:spPr>
      </p:pic>
      <p:sp>
        <p:nvSpPr>
          <p:cNvPr id="5" name="Rectangle 4"/>
          <p:cNvSpPr/>
          <p:nvPr/>
        </p:nvSpPr>
        <p:spPr>
          <a:xfrm>
            <a:off x="6522234" y="3123318"/>
            <a:ext cx="1103561" cy="1681787"/>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2574566" y="4187307"/>
            <a:ext cx="1424594" cy="1235596"/>
          </a:xfrm>
          <a:prstGeom prst="straightConnector1">
            <a:avLst/>
          </a:prstGeom>
          <a:ln w="57150" cap="flat" cmpd="sng">
            <a:solidFill>
              <a:srgbClr val="FF0000"/>
            </a:solidFill>
            <a:round/>
            <a:tailEnd type="arrow"/>
          </a:ln>
        </p:spPr>
        <p:style>
          <a:lnRef idx="2">
            <a:schemeClr val="accent1"/>
          </a:lnRef>
          <a:fillRef idx="0">
            <a:schemeClr val="accent1"/>
          </a:fillRef>
          <a:effectRef idx="1">
            <a:schemeClr val="accent1"/>
          </a:effectRef>
          <a:fontRef idx="minor">
            <a:schemeClr val="tx1"/>
          </a:fontRef>
        </p:style>
      </p:cxnSp>
      <p:pic>
        <p:nvPicPr>
          <p:cNvPr id="7" name="Picture 6" descr="Screen shot 2019-04-18 at 8.57.2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4854" y="5642895"/>
            <a:ext cx="1639146" cy="1232266"/>
          </a:xfrm>
          <a:prstGeom prst="rect">
            <a:avLst/>
          </a:prstGeom>
        </p:spPr>
      </p:pic>
    </p:spTree>
    <p:extLst>
      <p:ext uri="{BB962C8B-B14F-4D97-AF65-F5344CB8AC3E}">
        <p14:creationId xmlns:p14="http://schemas.microsoft.com/office/powerpoint/2010/main" val="4593180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2</a:t>
            </a:r>
            <a:endParaRPr lang="en-US" dirty="0"/>
          </a:p>
        </p:txBody>
      </p:sp>
      <p:sp>
        <p:nvSpPr>
          <p:cNvPr id="3" name="Content Placeholder 2"/>
          <p:cNvSpPr>
            <a:spLocks noGrp="1"/>
          </p:cNvSpPr>
          <p:nvPr>
            <p:ph idx="1"/>
          </p:nvPr>
        </p:nvSpPr>
        <p:spPr/>
        <p:txBody>
          <a:bodyPr/>
          <a:lstStyle/>
          <a:p>
            <a:endParaRPr lang="en-US" dirty="0" smtClean="0"/>
          </a:p>
          <a:p>
            <a:r>
              <a:rPr lang="en-US" sz="3200" b="1" dirty="0" smtClean="0">
                <a:solidFill>
                  <a:schemeClr val="bg1"/>
                </a:solidFill>
              </a:rPr>
              <a:t>Refer to specialist.</a:t>
            </a:r>
            <a:endParaRPr lang="en-US" sz="3200" b="1" dirty="0">
              <a:solidFill>
                <a:schemeClr val="bg1"/>
              </a:solidFill>
            </a:endParaRPr>
          </a:p>
        </p:txBody>
      </p:sp>
    </p:spTree>
    <p:extLst>
      <p:ext uri="{BB962C8B-B14F-4D97-AF65-F5344CB8AC3E}">
        <p14:creationId xmlns:p14="http://schemas.microsoft.com/office/powerpoint/2010/main" val="4223813771"/>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Case 3</a:t>
            </a:r>
            <a:endParaRPr lang="en-US" dirty="0"/>
          </a:p>
        </p:txBody>
      </p:sp>
      <p:sp>
        <p:nvSpPr>
          <p:cNvPr id="5" name="Text Placeholder 4"/>
          <p:cNvSpPr>
            <a:spLocks noGrp="1"/>
          </p:cNvSpPr>
          <p:nvPr>
            <p:ph type="body" idx="1"/>
          </p:nvPr>
        </p:nvSpPr>
        <p:spPr/>
        <p:txBody>
          <a:bodyPr/>
          <a:lstStyle/>
          <a:p>
            <a:r>
              <a:rPr lang="en-US" b="1" dirty="0" smtClean="0"/>
              <a:t>Mr. Jamal</a:t>
            </a:r>
            <a:endParaRPr lang="en-US" b="1" dirty="0"/>
          </a:p>
        </p:txBody>
      </p:sp>
      <p:pic>
        <p:nvPicPr>
          <p:cNvPr id="6" name="Picture 5"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8931" y="53984"/>
            <a:ext cx="4385070" cy="2455639"/>
          </a:xfrm>
          <a:prstGeom prst="rect">
            <a:avLst/>
          </a:prstGeom>
        </p:spPr>
      </p:pic>
    </p:spTree>
    <p:extLst>
      <p:ext uri="{BB962C8B-B14F-4D97-AF65-F5344CB8AC3E}">
        <p14:creationId xmlns:p14="http://schemas.microsoft.com/office/powerpoint/2010/main" val="311852973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 xmlns:a16="http://schemas.microsoft.com/office/drawing/2014/main" id="{60B925B4-502E-FE4F-BBFB-CF3D154A32C1}"/>
              </a:ext>
            </a:extLst>
          </p:cNvPr>
          <p:cNvSpPr txBox="1">
            <a:spLocks/>
          </p:cNvSpPr>
          <p:nvPr/>
        </p:nvSpPr>
        <p:spPr>
          <a:xfrm>
            <a:off x="435895" y="2180497"/>
            <a:ext cx="8272211" cy="3678303"/>
          </a:xfrm>
          <a:prstGeom prst="rect">
            <a:avLst/>
          </a:prstGeom>
        </p:spPr>
        <p:txBody>
          <a:bodyP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endParaRPr lang="en-US" sz="2000" dirty="0">
              <a:solidFill>
                <a:srgbClr val="000000"/>
              </a:solidFill>
            </a:endParaRPr>
          </a:p>
        </p:txBody>
      </p:sp>
      <p:sp>
        <p:nvSpPr>
          <p:cNvPr id="2" name="Title 1"/>
          <p:cNvSpPr>
            <a:spLocks noGrp="1"/>
          </p:cNvSpPr>
          <p:nvPr>
            <p:ph type="title"/>
          </p:nvPr>
        </p:nvSpPr>
        <p:spPr/>
        <p:txBody>
          <a:bodyPr/>
          <a:lstStyle/>
          <a:p>
            <a:r>
              <a:rPr lang="en-US" dirty="0" smtClean="0"/>
              <a:t>Case 1</a:t>
            </a:r>
            <a:endParaRPr lang="en-US" dirty="0"/>
          </a:p>
        </p:txBody>
      </p:sp>
      <p:sp>
        <p:nvSpPr>
          <p:cNvPr id="3" name="Content Placeholder 2"/>
          <p:cNvSpPr>
            <a:spLocks noGrp="1"/>
          </p:cNvSpPr>
          <p:nvPr>
            <p:ph idx="1"/>
          </p:nvPr>
        </p:nvSpPr>
        <p:spPr/>
        <p:txBody>
          <a:bodyPr/>
          <a:lstStyle/>
          <a:p>
            <a:r>
              <a:rPr lang="en-US" dirty="0">
                <a:solidFill>
                  <a:srgbClr val="000000"/>
                </a:solidFill>
              </a:rPr>
              <a:t>When considering a diagnosis of hypertension, measure BP in </a:t>
            </a:r>
            <a:r>
              <a:rPr lang="en-US" dirty="0">
                <a:solidFill>
                  <a:srgbClr val="683510"/>
                </a:solidFill>
              </a:rPr>
              <a:t>both arms.</a:t>
            </a:r>
          </a:p>
          <a:p>
            <a:pPr lvl="1"/>
            <a:r>
              <a:rPr lang="en-US" sz="2000" dirty="0">
                <a:solidFill>
                  <a:srgbClr val="000000"/>
                </a:solidFill>
              </a:rPr>
              <a:t>If the difference in readings between arms is &gt;20 mmHg, repeat the measurements.</a:t>
            </a:r>
          </a:p>
          <a:p>
            <a:pPr lvl="1"/>
            <a:r>
              <a:rPr lang="en-US" sz="2000" dirty="0">
                <a:solidFill>
                  <a:srgbClr val="000000"/>
                </a:solidFill>
              </a:rPr>
              <a:t>If the difference in readings remains &gt;20 mmHg, measure subsequent blood pressures in the arm with the higher reading.</a:t>
            </a:r>
          </a:p>
          <a:p>
            <a:r>
              <a:rPr lang="en-US" dirty="0">
                <a:solidFill>
                  <a:srgbClr val="000000"/>
                </a:solidFill>
              </a:rPr>
              <a:t>If BP measured in the clinic ≥140/90 mmHg:</a:t>
            </a:r>
          </a:p>
          <a:p>
            <a:pPr lvl="1"/>
            <a:r>
              <a:rPr lang="en-US" sz="2000" dirty="0">
                <a:solidFill>
                  <a:srgbClr val="000000"/>
                </a:solidFill>
              </a:rPr>
              <a:t>Take a </a:t>
            </a:r>
            <a:r>
              <a:rPr lang="en-US" sz="2000" dirty="0">
                <a:solidFill>
                  <a:schemeClr val="accent5">
                    <a:lumMod val="50000"/>
                  </a:schemeClr>
                </a:solidFill>
              </a:rPr>
              <a:t>second measurement </a:t>
            </a:r>
            <a:r>
              <a:rPr lang="en-US" sz="2000" dirty="0">
                <a:solidFill>
                  <a:srgbClr val="000000"/>
                </a:solidFill>
              </a:rPr>
              <a:t>during the consultation.</a:t>
            </a:r>
          </a:p>
          <a:p>
            <a:pPr lvl="1"/>
            <a:r>
              <a:rPr lang="en-US" sz="2000" dirty="0">
                <a:solidFill>
                  <a:srgbClr val="000000"/>
                </a:solidFill>
              </a:rPr>
              <a:t>If the second measurement is substantially different from the first, take a third measurement.</a:t>
            </a:r>
          </a:p>
          <a:p>
            <a:pPr lvl="1"/>
            <a:r>
              <a:rPr lang="en-US" sz="2000" dirty="0">
                <a:solidFill>
                  <a:srgbClr val="000000"/>
                </a:solidFill>
              </a:rPr>
              <a:t>Record </a:t>
            </a:r>
            <a:r>
              <a:rPr lang="en-US" sz="2000" dirty="0">
                <a:solidFill>
                  <a:srgbClr val="683510"/>
                </a:solidFill>
              </a:rPr>
              <a:t>the lower </a:t>
            </a:r>
            <a:r>
              <a:rPr lang="en-US" sz="2000" dirty="0">
                <a:solidFill>
                  <a:srgbClr val="000000"/>
                </a:solidFill>
              </a:rPr>
              <a:t>of the last two measurements as the clinic BP.</a:t>
            </a:r>
          </a:p>
          <a:p>
            <a:pPr marL="0" indent="0">
              <a:buNone/>
            </a:pPr>
            <a:endParaRPr lang="en-US" dirty="0"/>
          </a:p>
        </p:txBody>
      </p:sp>
    </p:spTree>
    <p:extLst>
      <p:ext uri="{BB962C8B-B14F-4D97-AF65-F5344CB8AC3E}">
        <p14:creationId xmlns:p14="http://schemas.microsoft.com/office/powerpoint/2010/main" val="310297159"/>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a:t>
            </a:r>
            <a:endParaRPr lang="en-US" dirty="0"/>
          </a:p>
        </p:txBody>
      </p:sp>
      <p:sp>
        <p:nvSpPr>
          <p:cNvPr id="3" name="Content Placeholder 2"/>
          <p:cNvSpPr>
            <a:spLocks noGrp="1"/>
          </p:cNvSpPr>
          <p:nvPr>
            <p:ph idx="1"/>
          </p:nvPr>
        </p:nvSpPr>
        <p:spPr/>
        <p:txBody>
          <a:bodyPr/>
          <a:lstStyle/>
          <a:p>
            <a:pPr marL="0" indent="0">
              <a:buNone/>
            </a:pPr>
            <a:r>
              <a:rPr lang="en-US" dirty="0" smtClean="0"/>
              <a:t>Mr</a:t>
            </a:r>
            <a:r>
              <a:rPr lang="en-US" dirty="0" smtClean="0"/>
              <a:t>. Jamal is a 57-year-old Kuwaiti man with type 2 diabetes first diagnosed 2 years ago. </a:t>
            </a:r>
          </a:p>
          <a:p>
            <a:pPr marL="0" indent="0">
              <a:buNone/>
            </a:pPr>
            <a:r>
              <a:rPr lang="en-US" dirty="0" smtClean="0"/>
              <a:t>Other medical problems include obesity and </a:t>
            </a:r>
            <a:r>
              <a:rPr lang="en-US" dirty="0" err="1" smtClean="0"/>
              <a:t>hypercholestrlemia</a:t>
            </a:r>
            <a:r>
              <a:rPr lang="en-US" dirty="0" smtClean="0"/>
              <a:t>. </a:t>
            </a:r>
            <a:r>
              <a:rPr lang="en-US" dirty="0" smtClean="0"/>
              <a:t>He has a history of heavy alcohol use but quit drinking alcohol 2 years ago. He presents now for routine follow-up and is noted to have a blood pressure of 168/100 mmHg. He is asymptomatic</a:t>
            </a:r>
            <a:r>
              <a:rPr lang="en-US" dirty="0" smtClean="0"/>
              <a:t>.</a:t>
            </a:r>
          </a:p>
          <a:p>
            <a:pPr marL="0" indent="0">
              <a:buNone/>
            </a:pPr>
            <a:r>
              <a:rPr lang="en-US" dirty="0" smtClean="0"/>
              <a:t>Drug H: metformin 2 </a:t>
            </a:r>
            <a:r>
              <a:rPr lang="en-US" dirty="0" err="1" smtClean="0"/>
              <a:t>gm</a:t>
            </a:r>
            <a:r>
              <a:rPr lang="en-US" dirty="0" smtClean="0"/>
              <a:t>/day, </a:t>
            </a:r>
            <a:r>
              <a:rPr lang="en-US" dirty="0" err="1" smtClean="0"/>
              <a:t>saxagliptin</a:t>
            </a:r>
            <a:r>
              <a:rPr lang="en-US" dirty="0" smtClean="0"/>
              <a:t> (</a:t>
            </a:r>
            <a:r>
              <a:rPr lang="en-US" dirty="0" err="1" smtClean="0"/>
              <a:t>onglyza</a:t>
            </a:r>
            <a:r>
              <a:rPr lang="en-US" dirty="0" smtClean="0"/>
              <a:t>) 5mg, atorvastatin (</a:t>
            </a:r>
            <a:r>
              <a:rPr lang="en-US" dirty="0" err="1" smtClean="0"/>
              <a:t>lipitor</a:t>
            </a:r>
            <a:r>
              <a:rPr lang="en-US" dirty="0" smtClean="0"/>
              <a:t>) 20mg, aspirin 81mg, insulin </a:t>
            </a:r>
            <a:r>
              <a:rPr lang="en-US" dirty="0" err="1" smtClean="0"/>
              <a:t>glargine</a:t>
            </a:r>
            <a:r>
              <a:rPr lang="en-US" dirty="0" smtClean="0"/>
              <a:t> (</a:t>
            </a:r>
            <a:r>
              <a:rPr lang="en-US" dirty="0" err="1" smtClean="0"/>
              <a:t>lantus</a:t>
            </a:r>
            <a:r>
              <a:rPr lang="en-US" dirty="0" smtClean="0"/>
              <a:t>) 20 U.</a:t>
            </a:r>
            <a:endParaRPr lang="en-US" dirty="0"/>
          </a:p>
        </p:txBody>
      </p:sp>
    </p:spTree>
    <p:extLst>
      <p:ext uri="{BB962C8B-B14F-4D97-AF65-F5344CB8AC3E}">
        <p14:creationId xmlns:p14="http://schemas.microsoft.com/office/powerpoint/2010/main" val="1339356494"/>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a:t>
            </a:r>
            <a:endParaRPr lang="en-US" dirty="0"/>
          </a:p>
        </p:txBody>
      </p:sp>
      <p:sp>
        <p:nvSpPr>
          <p:cNvPr id="3" name="Content Placeholder 2"/>
          <p:cNvSpPr>
            <a:spLocks noGrp="1"/>
          </p:cNvSpPr>
          <p:nvPr>
            <p:ph idx="1"/>
          </p:nvPr>
        </p:nvSpPr>
        <p:spPr/>
        <p:txBody>
          <a:bodyPr/>
          <a:lstStyle/>
          <a:p>
            <a:pPr marL="0" indent="0">
              <a:buNone/>
            </a:pPr>
            <a:r>
              <a:rPr lang="en-US" b="1" u="sng" dirty="0"/>
              <a:t>Physical </a:t>
            </a:r>
            <a:r>
              <a:rPr lang="en-US" b="1" u="sng" dirty="0" smtClean="0"/>
              <a:t>exam:</a:t>
            </a:r>
          </a:p>
          <a:p>
            <a:pPr marL="0" indent="0">
              <a:buNone/>
            </a:pPr>
            <a:r>
              <a:rPr lang="en-US" dirty="0"/>
              <a:t>H</a:t>
            </a:r>
            <a:r>
              <a:rPr lang="en-US" dirty="0" smtClean="0"/>
              <a:t>eight of176 cm, </a:t>
            </a:r>
            <a:r>
              <a:rPr lang="en-US" dirty="0"/>
              <a:t>weight </a:t>
            </a:r>
            <a:r>
              <a:rPr lang="en-US" dirty="0" smtClean="0"/>
              <a:t>of 110 Kg, BMI </a:t>
            </a:r>
            <a:r>
              <a:rPr lang="en-US" dirty="0" smtClean="0"/>
              <a:t>36%</a:t>
            </a:r>
            <a:r>
              <a:rPr lang="en-US" dirty="0" smtClean="0"/>
              <a:t>, </a:t>
            </a:r>
            <a:r>
              <a:rPr lang="en-US" dirty="0"/>
              <a:t>blood pressure of </a:t>
            </a:r>
            <a:r>
              <a:rPr lang="en-US" dirty="0" smtClean="0"/>
              <a:t>168/</a:t>
            </a:r>
            <a:r>
              <a:rPr lang="en-US" dirty="0"/>
              <a:t>100 mmHg, and a regular pulse of 84 beats/min</a:t>
            </a:r>
            <a:r>
              <a:rPr lang="en-US" dirty="0" smtClean="0"/>
              <a:t>.</a:t>
            </a:r>
          </a:p>
          <a:p>
            <a:pPr marL="0" indent="0">
              <a:buNone/>
            </a:pPr>
            <a:r>
              <a:rPr lang="en-US" dirty="0" smtClean="0"/>
              <a:t>There </a:t>
            </a:r>
            <a:r>
              <a:rPr lang="en-US" dirty="0"/>
              <a:t>is no clinical evidence of congestive heart failure or peripheral vascular disease.</a:t>
            </a:r>
          </a:p>
        </p:txBody>
      </p:sp>
    </p:spTree>
    <p:extLst>
      <p:ext uri="{BB962C8B-B14F-4D97-AF65-F5344CB8AC3E}">
        <p14:creationId xmlns:p14="http://schemas.microsoft.com/office/powerpoint/2010/main" val="1555890661"/>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 </a:t>
            </a:r>
            <a:endParaRPr lang="en-US" dirty="0"/>
          </a:p>
        </p:txBody>
      </p:sp>
      <p:sp>
        <p:nvSpPr>
          <p:cNvPr id="3" name="Content Placeholder 2"/>
          <p:cNvSpPr>
            <a:spLocks noGrp="1"/>
          </p:cNvSpPr>
          <p:nvPr>
            <p:ph idx="1"/>
          </p:nvPr>
        </p:nvSpPr>
        <p:spPr/>
        <p:txBody>
          <a:bodyPr/>
          <a:lstStyle/>
          <a:p>
            <a:pPr marL="0" indent="0">
              <a:buNone/>
            </a:pPr>
            <a:r>
              <a:rPr lang="en-US" b="1" u="sng" dirty="0" smtClean="0"/>
              <a:t>Laboratory:</a:t>
            </a:r>
          </a:p>
          <a:p>
            <a:pPr marL="0" indent="0">
              <a:buNone/>
            </a:pPr>
            <a:r>
              <a:rPr lang="en-US" dirty="0"/>
              <a:t>E</a:t>
            </a:r>
            <a:r>
              <a:rPr lang="en-US" dirty="0" smtClean="0"/>
              <a:t>valuation </a:t>
            </a:r>
            <a:r>
              <a:rPr lang="en-US" dirty="0"/>
              <a:t>reveals </a:t>
            </a:r>
            <a:r>
              <a:rPr lang="en-US" dirty="0" smtClean="0"/>
              <a:t>blood </a:t>
            </a:r>
            <a:r>
              <a:rPr lang="en-US" dirty="0"/>
              <a:t>urea nitrogen of 14 mg/dl, serum </a:t>
            </a:r>
            <a:r>
              <a:rPr lang="en-US" dirty="0" err="1"/>
              <a:t>creatinine</a:t>
            </a:r>
            <a:r>
              <a:rPr lang="en-US" dirty="0"/>
              <a:t> </a:t>
            </a:r>
            <a:r>
              <a:rPr lang="en-US" dirty="0" smtClean="0"/>
              <a:t>of 120 </a:t>
            </a:r>
            <a:r>
              <a:rPr lang="en-US" dirty="0" err="1" smtClean="0"/>
              <a:t>mmol</a:t>
            </a:r>
            <a:r>
              <a:rPr lang="en-US" dirty="0" smtClean="0"/>
              <a:t>/L, </a:t>
            </a:r>
            <a:r>
              <a:rPr lang="en-US" dirty="0" smtClean="0"/>
              <a:t>HbA1c 7.8</a:t>
            </a:r>
            <a:r>
              <a:rPr lang="en-US" dirty="0" smtClean="0"/>
              <a:t>, </a:t>
            </a:r>
            <a:r>
              <a:rPr lang="en-US" dirty="0"/>
              <a:t>normal electrolytes, and normal thyroid-stimulating hormone levels. </a:t>
            </a:r>
            <a:endParaRPr lang="en-US" dirty="0" smtClean="0"/>
          </a:p>
          <a:p>
            <a:pPr marL="0" indent="0">
              <a:buNone/>
            </a:pPr>
            <a:r>
              <a:rPr lang="en-US" dirty="0" smtClean="0"/>
              <a:t>Urine </a:t>
            </a:r>
            <a:r>
              <a:rPr lang="en-US" dirty="0" err="1" smtClean="0"/>
              <a:t>microalbumin</a:t>
            </a:r>
            <a:r>
              <a:rPr lang="en-US" dirty="0" smtClean="0"/>
              <a:t> 88/96 (4 months apart)</a:t>
            </a:r>
          </a:p>
          <a:p>
            <a:pPr marL="0" indent="0">
              <a:buNone/>
            </a:pPr>
            <a:r>
              <a:rPr lang="en-US" dirty="0" smtClean="0"/>
              <a:t>Urine/</a:t>
            </a:r>
            <a:r>
              <a:rPr lang="en-US" dirty="0" err="1" smtClean="0"/>
              <a:t>Creatinin</a:t>
            </a:r>
            <a:r>
              <a:rPr lang="en-US" dirty="0" smtClean="0"/>
              <a:t> ration (ACR) 106</a:t>
            </a:r>
          </a:p>
          <a:p>
            <a:pPr marL="0" indent="0">
              <a:buNone/>
            </a:pPr>
            <a:endParaRPr lang="en-US" dirty="0" smtClean="0"/>
          </a:p>
        </p:txBody>
      </p:sp>
    </p:spTree>
    <p:extLst>
      <p:ext uri="{BB962C8B-B14F-4D97-AF65-F5344CB8AC3E}">
        <p14:creationId xmlns:p14="http://schemas.microsoft.com/office/powerpoint/2010/main" val="2499339600"/>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a:t>
            </a:r>
            <a:endParaRPr lang="en-US" dirty="0"/>
          </a:p>
        </p:txBody>
      </p:sp>
      <p:sp>
        <p:nvSpPr>
          <p:cNvPr id="3" name="Content Placeholder 2"/>
          <p:cNvSpPr>
            <a:spLocks noGrp="1"/>
          </p:cNvSpPr>
          <p:nvPr>
            <p:ph idx="1"/>
          </p:nvPr>
        </p:nvSpPr>
        <p:spPr/>
        <p:txBody>
          <a:bodyPr>
            <a:normAutofit/>
          </a:bodyPr>
          <a:lstStyle/>
          <a:p>
            <a:pPr marL="0" indent="0">
              <a:buNone/>
            </a:pPr>
            <a:endParaRPr lang="en-US" u="sng" dirty="0"/>
          </a:p>
          <a:p>
            <a:pPr marL="0" indent="0">
              <a:buNone/>
            </a:pPr>
            <a:r>
              <a:rPr lang="en-US" b="1" dirty="0" smtClean="0">
                <a:solidFill>
                  <a:srgbClr val="9C5018"/>
                </a:solidFill>
              </a:rPr>
              <a:t>What is the calculated </a:t>
            </a:r>
            <a:r>
              <a:rPr lang="en-US" b="1" dirty="0" err="1" smtClean="0">
                <a:solidFill>
                  <a:srgbClr val="9C5018"/>
                </a:solidFill>
              </a:rPr>
              <a:t>eGFR</a:t>
            </a:r>
            <a:r>
              <a:rPr lang="en-US" b="1" dirty="0">
                <a:solidFill>
                  <a:srgbClr val="9C5018"/>
                </a:solidFill>
              </a:rPr>
              <a:t> </a:t>
            </a:r>
            <a:r>
              <a:rPr lang="en-US" b="1" dirty="0" smtClean="0">
                <a:solidFill>
                  <a:srgbClr val="9C5018"/>
                </a:solidFill>
              </a:rPr>
              <a:t>depends on?</a:t>
            </a:r>
          </a:p>
          <a:p>
            <a:pPr marL="0" indent="0">
              <a:buNone/>
            </a:pPr>
            <a:r>
              <a:rPr lang="en-US" b="1" dirty="0" smtClean="0">
                <a:solidFill>
                  <a:srgbClr val="9C5018"/>
                </a:solidFill>
              </a:rPr>
              <a:t>What is the calculated </a:t>
            </a:r>
            <a:r>
              <a:rPr lang="en-US" b="1" dirty="0" err="1" smtClean="0">
                <a:solidFill>
                  <a:srgbClr val="9C5018"/>
                </a:solidFill>
              </a:rPr>
              <a:t>eGFR</a:t>
            </a:r>
            <a:r>
              <a:rPr lang="en-US" b="1" dirty="0" smtClean="0">
                <a:solidFill>
                  <a:srgbClr val="9C5018"/>
                </a:solidFill>
              </a:rPr>
              <a:t>?</a:t>
            </a:r>
          </a:p>
          <a:p>
            <a:pPr marL="0" indent="0">
              <a:buNone/>
            </a:pPr>
            <a:endParaRPr lang="en-US" b="1" dirty="0" smtClean="0">
              <a:solidFill>
                <a:srgbClr val="9C5018"/>
              </a:solidFill>
            </a:endParaRPr>
          </a:p>
          <a:p>
            <a:pPr marL="0" indent="0" algn="ctr">
              <a:buNone/>
            </a:pPr>
            <a:r>
              <a:rPr lang="en-US" sz="8800" b="1" dirty="0" smtClean="0">
                <a:solidFill>
                  <a:srgbClr val="9C5018"/>
                </a:solidFill>
              </a:rPr>
              <a:t>57.5</a:t>
            </a:r>
            <a:r>
              <a:rPr lang="en-US" sz="8800" b="1" dirty="0" smtClean="0"/>
              <a:t> </a:t>
            </a:r>
          </a:p>
        </p:txBody>
      </p:sp>
      <p:pic>
        <p:nvPicPr>
          <p:cNvPr id="4" name="Picture 3"/>
          <p:cNvPicPr>
            <a:picLocks noChangeAspect="1"/>
          </p:cNvPicPr>
          <p:nvPr/>
        </p:nvPicPr>
        <p:blipFill>
          <a:blip r:embed="rId3"/>
          <a:stretch>
            <a:fillRect/>
          </a:stretch>
        </p:blipFill>
        <p:spPr>
          <a:xfrm>
            <a:off x="7010400" y="3060700"/>
            <a:ext cx="2133600" cy="3797300"/>
          </a:xfrm>
          <a:prstGeom prst="rect">
            <a:avLst/>
          </a:prstGeom>
        </p:spPr>
      </p:pic>
    </p:spTree>
    <p:extLst>
      <p:ext uri="{BB962C8B-B14F-4D97-AF65-F5344CB8AC3E}">
        <p14:creationId xmlns:p14="http://schemas.microsoft.com/office/powerpoint/2010/main" val="26503517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a:t>
            </a:r>
            <a:endParaRPr lang="en-US" dirty="0"/>
          </a:p>
        </p:txBody>
      </p:sp>
      <p:sp>
        <p:nvSpPr>
          <p:cNvPr id="3" name="Content Placeholder 2"/>
          <p:cNvSpPr>
            <a:spLocks noGrp="1"/>
          </p:cNvSpPr>
          <p:nvPr>
            <p:ph idx="1"/>
          </p:nvPr>
        </p:nvSpPr>
        <p:spPr/>
        <p:txBody>
          <a:bodyPr/>
          <a:lstStyle/>
          <a:p>
            <a:pPr marL="0" indent="0">
              <a:buNone/>
            </a:pPr>
            <a:r>
              <a:rPr lang="en-US" b="1" dirty="0" smtClean="0">
                <a:solidFill>
                  <a:srgbClr val="9C5018"/>
                </a:solidFill>
              </a:rPr>
              <a:t>What </a:t>
            </a:r>
            <a:r>
              <a:rPr lang="en-US" b="1" dirty="0" smtClean="0">
                <a:solidFill>
                  <a:srgbClr val="9C5018"/>
                </a:solidFill>
              </a:rPr>
              <a:t>stage of renal disease </a:t>
            </a:r>
            <a:r>
              <a:rPr lang="en-US" b="1" dirty="0" smtClean="0">
                <a:solidFill>
                  <a:srgbClr val="9C5018"/>
                </a:solidFill>
              </a:rPr>
              <a:t>DKD does </a:t>
            </a:r>
            <a:r>
              <a:rPr lang="en-US" b="1" dirty="0" smtClean="0">
                <a:solidFill>
                  <a:srgbClr val="9C5018"/>
                </a:solidFill>
              </a:rPr>
              <a:t>the patient have?</a:t>
            </a:r>
          </a:p>
          <a:p>
            <a:pPr marL="457200" indent="-457200">
              <a:buFont typeface="+mj-lt"/>
              <a:buAutoNum type="alphaUcPeriod"/>
            </a:pPr>
            <a:r>
              <a:rPr lang="en-US" dirty="0" smtClean="0">
                <a:solidFill>
                  <a:srgbClr val="000000"/>
                </a:solidFill>
              </a:rPr>
              <a:t>Stage I</a:t>
            </a:r>
          </a:p>
          <a:p>
            <a:pPr marL="457200" indent="-457200">
              <a:buFont typeface="+mj-lt"/>
              <a:buAutoNum type="alphaUcPeriod"/>
            </a:pPr>
            <a:r>
              <a:rPr lang="en-US" dirty="0" smtClean="0">
                <a:solidFill>
                  <a:srgbClr val="000000"/>
                </a:solidFill>
              </a:rPr>
              <a:t>Stage II</a:t>
            </a:r>
          </a:p>
          <a:p>
            <a:pPr marL="457200" indent="-457200">
              <a:buFont typeface="+mj-lt"/>
              <a:buAutoNum type="alphaUcPeriod"/>
            </a:pPr>
            <a:r>
              <a:rPr lang="en-US" dirty="0" smtClean="0">
                <a:solidFill>
                  <a:srgbClr val="000000"/>
                </a:solidFill>
              </a:rPr>
              <a:t>Stage III</a:t>
            </a:r>
          </a:p>
          <a:p>
            <a:pPr marL="457200" indent="-457200">
              <a:buFont typeface="+mj-lt"/>
              <a:buAutoNum type="alphaUcPeriod"/>
            </a:pPr>
            <a:r>
              <a:rPr lang="en-US" dirty="0" smtClean="0">
                <a:solidFill>
                  <a:srgbClr val="000000"/>
                </a:solidFill>
              </a:rPr>
              <a:t>Stage IV</a:t>
            </a:r>
          </a:p>
          <a:p>
            <a:pPr marL="457200" indent="-457200">
              <a:buFont typeface="+mj-lt"/>
              <a:buAutoNum type="alphaUcPeriod"/>
            </a:pPr>
            <a:r>
              <a:rPr lang="en-US" dirty="0" smtClean="0">
                <a:solidFill>
                  <a:srgbClr val="000000"/>
                </a:solidFill>
              </a:rPr>
              <a:t>Stage V</a:t>
            </a:r>
            <a:r>
              <a:rPr lang="en-US" dirty="0" smtClean="0">
                <a:solidFill>
                  <a:srgbClr val="000000"/>
                </a:solidFill>
              </a:rPr>
              <a:t> </a:t>
            </a:r>
            <a:endParaRPr lang="en-US" dirty="0">
              <a:solidFill>
                <a:srgbClr val="000000"/>
              </a:solidFill>
            </a:endParaRPr>
          </a:p>
          <a:p>
            <a:pPr marL="0" indent="0">
              <a:buNone/>
            </a:pPr>
            <a:endParaRPr lang="en-US" b="1" u="sng" dirty="0"/>
          </a:p>
        </p:txBody>
      </p:sp>
    </p:spTree>
    <p:extLst>
      <p:ext uri="{BB962C8B-B14F-4D97-AF65-F5344CB8AC3E}">
        <p14:creationId xmlns:p14="http://schemas.microsoft.com/office/powerpoint/2010/main" val="19081263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6-11-25 at 8.54.45 PM.png"/>
          <p:cNvPicPr>
            <a:picLocks noGrp="1" noChangeAspect="1"/>
          </p:cNvPicPr>
          <p:nvPr>
            <p:ph idx="1"/>
          </p:nvPr>
        </p:nvPicPr>
        <p:blipFill>
          <a:blip r:embed="rId2">
            <a:extLst>
              <a:ext uri="{28A0092B-C50C-407E-A947-70E740481C1C}">
                <a14:useLocalDpi xmlns:a14="http://schemas.microsoft.com/office/drawing/2010/main" val="0"/>
              </a:ext>
            </a:extLst>
          </a:blip>
          <a:srcRect t="-26132" b="-26132"/>
          <a:stretch>
            <a:fillRect/>
          </a:stretch>
        </p:blipFill>
        <p:spPr>
          <a:xfrm>
            <a:off x="779463" y="1828800"/>
            <a:ext cx="7583487" cy="4297363"/>
          </a:xfrm>
        </p:spPr>
      </p:pic>
    </p:spTree>
    <p:extLst>
      <p:ext uri="{BB962C8B-B14F-4D97-AF65-F5344CB8AC3E}">
        <p14:creationId xmlns:p14="http://schemas.microsoft.com/office/powerpoint/2010/main" val="3245784748"/>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solidFill>
                  <a:schemeClr val="accent5">
                    <a:lumMod val="75000"/>
                  </a:schemeClr>
                </a:solidFill>
              </a:rPr>
              <a:t>What </a:t>
            </a:r>
            <a:r>
              <a:rPr lang="en-US" b="1" dirty="0" smtClean="0">
                <a:solidFill>
                  <a:schemeClr val="accent5">
                    <a:lumMod val="75000"/>
                  </a:schemeClr>
                </a:solidFill>
              </a:rPr>
              <a:t>is the option of treatment you want to add, if you choose to do so?</a:t>
            </a:r>
          </a:p>
          <a:p>
            <a:pPr marL="457200" indent="-457200">
              <a:buFont typeface="+mj-lt"/>
              <a:buAutoNum type="alphaUcPeriod"/>
            </a:pPr>
            <a:r>
              <a:rPr lang="en-US" dirty="0">
                <a:solidFill>
                  <a:schemeClr val="bg1"/>
                </a:solidFill>
              </a:rPr>
              <a:t>ACE inhibitor</a:t>
            </a:r>
          </a:p>
          <a:p>
            <a:pPr marL="457200" indent="-457200">
              <a:buFont typeface="+mj-lt"/>
              <a:buAutoNum type="alphaUcPeriod"/>
            </a:pPr>
            <a:r>
              <a:rPr lang="en-US" dirty="0">
                <a:solidFill>
                  <a:schemeClr val="bg1"/>
                </a:solidFill>
              </a:rPr>
              <a:t>Beta blocker</a:t>
            </a:r>
          </a:p>
          <a:p>
            <a:pPr marL="457200" indent="-457200">
              <a:buFont typeface="+mj-lt"/>
              <a:buAutoNum type="alphaUcPeriod"/>
            </a:pPr>
            <a:r>
              <a:rPr lang="en-US" dirty="0">
                <a:solidFill>
                  <a:schemeClr val="bg1"/>
                </a:solidFill>
              </a:rPr>
              <a:t>Calcium channel blocker</a:t>
            </a:r>
          </a:p>
          <a:p>
            <a:pPr marL="457200" indent="-457200">
              <a:buFont typeface="+mj-lt"/>
              <a:buAutoNum type="alphaUcPeriod"/>
            </a:pPr>
            <a:r>
              <a:rPr lang="en-US" dirty="0">
                <a:solidFill>
                  <a:schemeClr val="bg1"/>
                </a:solidFill>
              </a:rPr>
              <a:t>Thiazide diuretic</a:t>
            </a:r>
          </a:p>
          <a:p>
            <a:pPr marL="457200" indent="-457200">
              <a:buFont typeface="+mj-lt"/>
              <a:buAutoNum type="alphaUcPeriod"/>
            </a:pPr>
            <a:r>
              <a:rPr lang="en-US" dirty="0"/>
              <a:t>Angiotensin II receptor antagonist</a:t>
            </a:r>
            <a:endParaRPr lang="en-US" dirty="0">
              <a:solidFill>
                <a:schemeClr val="bg1"/>
              </a:solidFill>
            </a:endParaRPr>
          </a:p>
          <a:p>
            <a:pPr marL="0" indent="0">
              <a:buNone/>
            </a:pPr>
            <a:endParaRPr lang="en-US" dirty="0" smtClean="0">
              <a:solidFill>
                <a:schemeClr val="bg1"/>
              </a:solidFill>
            </a:endParaRPr>
          </a:p>
          <a:p>
            <a:pPr marL="0" indent="0">
              <a:buNone/>
            </a:pPr>
            <a:endParaRPr lang="en-US" b="1" u="sng" dirty="0"/>
          </a:p>
        </p:txBody>
      </p:sp>
    </p:spTree>
    <p:extLst>
      <p:ext uri="{BB962C8B-B14F-4D97-AF65-F5344CB8AC3E}">
        <p14:creationId xmlns:p14="http://schemas.microsoft.com/office/powerpoint/2010/main" val="37978374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5" end="5"/>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6-11-25 at 8.55.08 PM.png"/>
          <p:cNvPicPr>
            <a:picLocks noGrp="1" noChangeAspect="1"/>
          </p:cNvPicPr>
          <p:nvPr>
            <p:ph idx="1"/>
          </p:nvPr>
        </p:nvPicPr>
        <p:blipFill>
          <a:blip r:embed="rId2">
            <a:extLst>
              <a:ext uri="{28A0092B-C50C-407E-A947-70E740481C1C}">
                <a14:useLocalDpi xmlns:a14="http://schemas.microsoft.com/office/drawing/2010/main" val="0"/>
              </a:ext>
            </a:extLst>
          </a:blip>
          <a:srcRect l="-13889" r="-13889"/>
          <a:stretch>
            <a:fillRect/>
          </a:stretch>
        </p:blipFill>
        <p:spPr>
          <a:xfrm>
            <a:off x="779463" y="1828800"/>
            <a:ext cx="7583487" cy="4297363"/>
          </a:xfrm>
        </p:spPr>
      </p:pic>
    </p:spTree>
    <p:extLst>
      <p:ext uri="{BB962C8B-B14F-4D97-AF65-F5344CB8AC3E}">
        <p14:creationId xmlns:p14="http://schemas.microsoft.com/office/powerpoint/2010/main" val="2460225681"/>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9-04-17 at 7.06.4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402" y="1841499"/>
            <a:ext cx="7002098" cy="3855982"/>
          </a:xfrm>
          <a:prstGeom prst="rect">
            <a:avLst/>
          </a:prstGeom>
        </p:spPr>
      </p:pic>
      <p:cxnSp>
        <p:nvCxnSpPr>
          <p:cNvPr id="5" name="Straight Arrow Connector 4"/>
          <p:cNvCxnSpPr/>
          <p:nvPr/>
        </p:nvCxnSpPr>
        <p:spPr>
          <a:xfrm flipH="1">
            <a:off x="7285276" y="978182"/>
            <a:ext cx="1304447" cy="1355726"/>
          </a:xfrm>
          <a:prstGeom prst="straightConnector1">
            <a:avLst/>
          </a:prstGeom>
          <a:ln w="57150" cap="flat" cmpd="sng">
            <a:solidFill>
              <a:srgbClr val="0000FF"/>
            </a:solidFill>
            <a:round/>
            <a:tailEnd type="arrow"/>
          </a:ln>
        </p:spPr>
        <p:style>
          <a:lnRef idx="2">
            <a:schemeClr val="accent1"/>
          </a:lnRef>
          <a:fillRef idx="0">
            <a:schemeClr val="accent1"/>
          </a:fillRef>
          <a:effectRef idx="1">
            <a:schemeClr val="accent1"/>
          </a:effectRef>
          <a:fontRef idx="minor">
            <a:schemeClr val="tx1"/>
          </a:fontRef>
        </p:style>
      </p:cxnSp>
      <p:pic>
        <p:nvPicPr>
          <p:cNvPr id="6" name="Picture 5" descr="Screen shot 2019-04-18 at 9.11.1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16837"/>
            <a:ext cx="3657600" cy="368300"/>
          </a:xfrm>
          <a:prstGeom prst="rect">
            <a:avLst/>
          </a:prstGeom>
        </p:spPr>
      </p:pic>
    </p:spTree>
    <p:extLst>
      <p:ext uri="{BB962C8B-B14F-4D97-AF65-F5344CB8AC3E}">
        <p14:creationId xmlns:p14="http://schemas.microsoft.com/office/powerpoint/2010/main" val="18061913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RECOMENDATIONS</a:t>
            </a:r>
            <a:endParaRPr lang="en-US" dirty="0"/>
          </a:p>
        </p:txBody>
      </p:sp>
      <p:pic>
        <p:nvPicPr>
          <p:cNvPr id="4" name="Content Placeholder 3" descr="Screen shot 2016-11-25 at 8.51.10 PM.png"/>
          <p:cNvPicPr>
            <a:picLocks noGrp="1" noChangeAspect="1"/>
          </p:cNvPicPr>
          <p:nvPr>
            <p:ph idx="1"/>
          </p:nvPr>
        </p:nvPicPr>
        <p:blipFill>
          <a:blip r:embed="rId2">
            <a:extLst>
              <a:ext uri="{28A0092B-C50C-407E-A947-70E740481C1C}">
                <a14:useLocalDpi xmlns:a14="http://schemas.microsoft.com/office/drawing/2010/main" val="0"/>
              </a:ext>
            </a:extLst>
          </a:blip>
          <a:srcRect t="-35473" b="-35473"/>
          <a:stretch>
            <a:fillRect/>
          </a:stretch>
        </p:blipFill>
        <p:spPr>
          <a:xfrm>
            <a:off x="779464" y="1768327"/>
            <a:ext cx="7583487" cy="4297363"/>
          </a:xfrm>
        </p:spPr>
      </p:pic>
      <p:pic>
        <p:nvPicPr>
          <p:cNvPr id="5" name="Picture 4" descr="Screen shot 2019-04-18 at 9.11.1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6415164"/>
            <a:ext cx="3657600" cy="368300"/>
          </a:xfrm>
          <a:prstGeom prst="rect">
            <a:avLst/>
          </a:prstGeom>
        </p:spPr>
      </p:pic>
    </p:spTree>
    <p:extLst>
      <p:ext uri="{BB962C8B-B14F-4D97-AF65-F5344CB8AC3E}">
        <p14:creationId xmlns:p14="http://schemas.microsoft.com/office/powerpoint/2010/main" val="71918004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1</a:t>
            </a:r>
            <a:endParaRPr lang="en-US" dirty="0"/>
          </a:p>
        </p:txBody>
      </p:sp>
      <p:sp>
        <p:nvSpPr>
          <p:cNvPr id="3" name="Content Placeholder 2"/>
          <p:cNvSpPr>
            <a:spLocks noGrp="1"/>
          </p:cNvSpPr>
          <p:nvPr>
            <p:ph idx="1"/>
          </p:nvPr>
        </p:nvSpPr>
        <p:spPr/>
        <p:txBody>
          <a:bodyPr/>
          <a:lstStyle/>
          <a:p>
            <a:r>
              <a:rPr lang="en-US" b="1" dirty="0" err="1" smtClean="0"/>
              <a:t>Mrs</a:t>
            </a:r>
            <a:r>
              <a:rPr lang="en-US" b="1" dirty="0" smtClean="0"/>
              <a:t> </a:t>
            </a:r>
            <a:r>
              <a:rPr lang="en-US" b="1" dirty="0" err="1" smtClean="0"/>
              <a:t>Esraa</a:t>
            </a:r>
            <a:r>
              <a:rPr lang="en-US" b="1" dirty="0" smtClean="0"/>
              <a:t> 2</a:t>
            </a:r>
            <a:r>
              <a:rPr lang="en-US" b="1" baseline="30000" dirty="0" smtClean="0"/>
              <a:t>nd</a:t>
            </a:r>
            <a:r>
              <a:rPr lang="en-US" b="1" dirty="0" smtClean="0"/>
              <a:t> BP reading with proper measuring method is 144/90, no difference between both arms.  What to do next?</a:t>
            </a:r>
          </a:p>
          <a:p>
            <a:pPr marL="457200" indent="-457200">
              <a:buFont typeface="+mj-lt"/>
              <a:buAutoNum type="alphaUcPeriod"/>
            </a:pPr>
            <a:r>
              <a:rPr lang="en-US" dirty="0" smtClean="0"/>
              <a:t>Initiate low dose anti-HTN therapy</a:t>
            </a:r>
          </a:p>
          <a:p>
            <a:pPr marL="457200" indent="-457200">
              <a:buFont typeface="+mj-lt"/>
              <a:buAutoNum type="alphaUcPeriod"/>
            </a:pPr>
            <a:r>
              <a:rPr lang="en-US" dirty="0" smtClean="0"/>
              <a:t>Initiate high dose anti-HTN therapy</a:t>
            </a:r>
          </a:p>
          <a:p>
            <a:pPr marL="457200" indent="-457200">
              <a:buFont typeface="+mj-lt"/>
              <a:buAutoNum type="alphaUcPeriod"/>
            </a:pPr>
            <a:r>
              <a:rPr lang="en-US" dirty="0" smtClean="0"/>
              <a:t>Reassure the patient </a:t>
            </a:r>
          </a:p>
          <a:p>
            <a:pPr marL="457200" indent="-457200">
              <a:buFont typeface="+mj-lt"/>
              <a:buAutoNum type="alphaUcPeriod"/>
            </a:pPr>
            <a:r>
              <a:rPr lang="en-US" dirty="0" smtClean="0"/>
              <a:t>Arrange for further assessment</a:t>
            </a:r>
          </a:p>
          <a:p>
            <a:pPr marL="457200" indent="-457200">
              <a:buFont typeface="+mj-lt"/>
              <a:buAutoNum type="alphaUcPeriod"/>
            </a:pPr>
            <a:r>
              <a:rPr lang="en-US" dirty="0" smtClean="0"/>
              <a:t>Annual follow-up for clinic BP </a:t>
            </a:r>
            <a:endParaRPr lang="en-US" dirty="0"/>
          </a:p>
        </p:txBody>
      </p:sp>
    </p:spTree>
    <p:extLst>
      <p:ext uri="{BB962C8B-B14F-4D97-AF65-F5344CB8AC3E}">
        <p14:creationId xmlns:p14="http://schemas.microsoft.com/office/powerpoint/2010/main" val="7828296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a:t>
            </a:r>
            <a:endParaRPr lang="en-US" dirty="0"/>
          </a:p>
        </p:txBody>
      </p:sp>
      <p:sp>
        <p:nvSpPr>
          <p:cNvPr id="3" name="Content Placeholder 2"/>
          <p:cNvSpPr>
            <a:spLocks noGrp="1"/>
          </p:cNvSpPr>
          <p:nvPr>
            <p:ph idx="1"/>
          </p:nvPr>
        </p:nvSpPr>
        <p:spPr/>
        <p:txBody>
          <a:bodyPr/>
          <a:lstStyle/>
          <a:p>
            <a:r>
              <a:rPr lang="en-US" dirty="0" smtClean="0"/>
              <a:t>Mr. Jamal came back for follow-up in 2 months, being regular on ARB daily.</a:t>
            </a:r>
          </a:p>
          <a:p>
            <a:r>
              <a:rPr lang="en-US" dirty="0"/>
              <a:t>H</a:t>
            </a:r>
            <a:r>
              <a:rPr lang="en-US" dirty="0" smtClean="0"/>
              <a:t>e </a:t>
            </a:r>
            <a:r>
              <a:rPr lang="en-US" dirty="0"/>
              <a:t>has not experienced any S/E of </a:t>
            </a:r>
            <a:r>
              <a:rPr lang="en-US" dirty="0" smtClean="0"/>
              <a:t>the </a:t>
            </a:r>
            <a:r>
              <a:rPr lang="en-US" dirty="0"/>
              <a:t>medication.  </a:t>
            </a:r>
            <a:r>
              <a:rPr lang="en-US" dirty="0" smtClean="0"/>
              <a:t>His clinic </a:t>
            </a:r>
            <a:r>
              <a:rPr lang="en-US" dirty="0"/>
              <a:t>BP today is </a:t>
            </a:r>
            <a:r>
              <a:rPr lang="en-US" dirty="0" smtClean="0"/>
              <a:t>148/96, </a:t>
            </a:r>
            <a:r>
              <a:rPr lang="en-US" dirty="0"/>
              <a:t>pulse 80.</a:t>
            </a:r>
          </a:p>
          <a:p>
            <a:r>
              <a:rPr lang="en-US" dirty="0" smtClean="0"/>
              <a:t>His </a:t>
            </a:r>
            <a:r>
              <a:rPr lang="en-US" dirty="0"/>
              <a:t>recent lab tests: Electrolytes, FBC, lipids, glucose and uric acid tests are </a:t>
            </a:r>
            <a:r>
              <a:rPr lang="en-US" dirty="0" smtClean="0"/>
              <a:t>all normal</a:t>
            </a:r>
            <a:r>
              <a:rPr lang="en-US" dirty="0"/>
              <a:t>.</a:t>
            </a:r>
          </a:p>
          <a:p>
            <a:r>
              <a:rPr lang="en-US" dirty="0"/>
              <a:t>A </a:t>
            </a:r>
            <a:r>
              <a:rPr lang="en-US" dirty="0" smtClean="0"/>
              <a:t>recent </a:t>
            </a:r>
            <a:r>
              <a:rPr lang="en-US" dirty="0" smtClean="0"/>
              <a:t>test reveals an ACR 102.</a:t>
            </a:r>
            <a:endParaRPr lang="en-US" dirty="0"/>
          </a:p>
        </p:txBody>
      </p:sp>
    </p:spTree>
    <p:extLst>
      <p:ext uri="{BB962C8B-B14F-4D97-AF65-F5344CB8AC3E}">
        <p14:creationId xmlns:p14="http://schemas.microsoft.com/office/powerpoint/2010/main" val="3276368653"/>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a:t>
            </a:r>
            <a:endParaRPr lang="en-US" dirty="0"/>
          </a:p>
        </p:txBody>
      </p:sp>
      <p:sp>
        <p:nvSpPr>
          <p:cNvPr id="3" name="Content Placeholder 2"/>
          <p:cNvSpPr>
            <a:spLocks noGrp="1"/>
          </p:cNvSpPr>
          <p:nvPr>
            <p:ph idx="1"/>
          </p:nvPr>
        </p:nvSpPr>
        <p:spPr/>
        <p:txBody>
          <a:bodyPr>
            <a:normAutofit/>
          </a:bodyPr>
          <a:lstStyle/>
          <a:p>
            <a:pPr marL="0" indent="0">
              <a:buNone/>
            </a:pPr>
            <a:r>
              <a:rPr lang="en-US" b="1" dirty="0" smtClean="0">
                <a:solidFill>
                  <a:schemeClr val="accent5">
                    <a:lumMod val="75000"/>
                  </a:schemeClr>
                </a:solidFill>
              </a:rPr>
              <a:t>If </a:t>
            </a:r>
            <a:r>
              <a:rPr lang="en-US" b="1" dirty="0">
                <a:solidFill>
                  <a:schemeClr val="accent5">
                    <a:lumMod val="75000"/>
                  </a:schemeClr>
                </a:solidFill>
              </a:rPr>
              <a:t>you choose to write a prescription, which agent would be your add on choice?</a:t>
            </a:r>
          </a:p>
          <a:p>
            <a:pPr marL="457200" indent="-457200">
              <a:buFont typeface="+mj-lt"/>
              <a:buAutoNum type="alphaUcPeriod"/>
            </a:pPr>
            <a:r>
              <a:rPr lang="en-US" dirty="0" smtClean="0">
                <a:solidFill>
                  <a:schemeClr val="bg1"/>
                </a:solidFill>
              </a:rPr>
              <a:t>ACE </a:t>
            </a:r>
            <a:r>
              <a:rPr lang="en-US" dirty="0">
                <a:solidFill>
                  <a:schemeClr val="bg1"/>
                </a:solidFill>
              </a:rPr>
              <a:t>inhibitor</a:t>
            </a:r>
          </a:p>
          <a:p>
            <a:pPr marL="457200" indent="-457200">
              <a:buFont typeface="+mj-lt"/>
              <a:buAutoNum type="alphaUcPeriod"/>
            </a:pPr>
            <a:r>
              <a:rPr lang="en-US" dirty="0">
                <a:solidFill>
                  <a:schemeClr val="bg1"/>
                </a:solidFill>
              </a:rPr>
              <a:t>Beta blocker</a:t>
            </a:r>
          </a:p>
          <a:p>
            <a:pPr marL="457200" indent="-457200">
              <a:buFont typeface="+mj-lt"/>
              <a:buAutoNum type="alphaUcPeriod"/>
            </a:pPr>
            <a:r>
              <a:rPr lang="en-US" dirty="0">
                <a:solidFill>
                  <a:schemeClr val="bg1"/>
                </a:solidFill>
              </a:rPr>
              <a:t>Calcium channel blocker</a:t>
            </a:r>
          </a:p>
          <a:p>
            <a:pPr marL="457200" indent="-457200">
              <a:buFont typeface="+mj-lt"/>
              <a:buAutoNum type="alphaUcPeriod"/>
            </a:pPr>
            <a:r>
              <a:rPr lang="en-US" dirty="0">
                <a:solidFill>
                  <a:schemeClr val="bg1"/>
                </a:solidFill>
              </a:rPr>
              <a:t>Thiazide diuretic</a:t>
            </a:r>
          </a:p>
          <a:p>
            <a:pPr marL="457200" indent="-457200">
              <a:buFont typeface="+mj-lt"/>
              <a:buAutoNum type="alphaUcPeriod"/>
            </a:pPr>
            <a:r>
              <a:rPr lang="en-US" dirty="0" smtClean="0"/>
              <a:t>Increase dose of Angiotensin </a:t>
            </a:r>
            <a:r>
              <a:rPr lang="en-US" dirty="0"/>
              <a:t>II receptor </a:t>
            </a:r>
            <a:r>
              <a:rPr lang="en-US" dirty="0" smtClean="0"/>
              <a:t>antagonist</a:t>
            </a:r>
            <a:endParaRPr lang="en-US" dirty="0">
              <a:solidFill>
                <a:schemeClr val="bg1"/>
              </a:solidFill>
            </a:endParaRPr>
          </a:p>
        </p:txBody>
      </p:sp>
    </p:spTree>
    <p:extLst>
      <p:ext uri="{BB962C8B-B14F-4D97-AF65-F5344CB8AC3E}">
        <p14:creationId xmlns:p14="http://schemas.microsoft.com/office/powerpoint/2010/main" val="42947055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a:extLst>
              <a:ext uri="{FF2B5EF4-FFF2-40B4-BE49-F238E27FC236}">
                <a16:creationId xmlns="" xmlns:a16="http://schemas.microsoft.com/office/drawing/2014/main" id="{F0CCD9EF-E85D-4B6F-AA16-7C77A3C061AD}"/>
              </a:ext>
            </a:extLst>
          </p:cNvPr>
          <p:cNvGrpSpPr>
            <a:grpSpLocks noChangeAspect="1"/>
          </p:cNvGrpSpPr>
          <p:nvPr/>
        </p:nvGrpSpPr>
        <p:grpSpPr bwMode="auto">
          <a:xfrm>
            <a:off x="2286007" y="0"/>
            <a:ext cx="4467225" cy="6858000"/>
            <a:chOff x="1440" y="0"/>
            <a:chExt cx="2814" cy="3240"/>
          </a:xfrm>
        </p:grpSpPr>
        <p:sp>
          <p:nvSpPr>
            <p:cNvPr id="4" name="AutoShape 3">
              <a:extLst>
                <a:ext uri="{FF2B5EF4-FFF2-40B4-BE49-F238E27FC236}">
                  <a16:creationId xmlns="" xmlns:a16="http://schemas.microsoft.com/office/drawing/2014/main" id="{57A9913F-AD56-4900-9B12-AC2326776D47}"/>
                </a:ext>
              </a:extLst>
            </p:cNvPr>
            <p:cNvSpPr>
              <a:spLocks noChangeAspect="1" noChangeArrowheads="1" noTextEdit="1"/>
            </p:cNvSpPr>
            <p:nvPr/>
          </p:nvSpPr>
          <p:spPr bwMode="auto">
            <a:xfrm>
              <a:off x="1440" y="0"/>
              <a:ext cx="2814" cy="3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31749" name="Picture 5">
              <a:extLst>
                <a:ext uri="{FF2B5EF4-FFF2-40B4-BE49-F238E27FC236}">
                  <a16:creationId xmlns="" xmlns:a16="http://schemas.microsoft.com/office/drawing/2014/main" id="{D808A4D1-C660-45F0-B94B-833B37C656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 y="0"/>
              <a:ext cx="2817" cy="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095437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According to the ADA recommendation for managing hypertension in non-pregnant diabetic patient, which statement is the most correct?</a:t>
            </a:r>
          </a:p>
          <a:p>
            <a:pPr marL="514350" indent="-514350">
              <a:buFont typeface="+mj-lt"/>
              <a:buAutoNum type="alphaUcPeriod"/>
            </a:pPr>
            <a:r>
              <a:rPr lang="en-US" dirty="0" smtClean="0"/>
              <a:t>BP should be measured annually.</a:t>
            </a:r>
          </a:p>
          <a:p>
            <a:pPr marL="514350" indent="-514350">
              <a:buFont typeface="+mj-lt"/>
              <a:buAutoNum type="alphaUcPeriod"/>
            </a:pPr>
            <a:r>
              <a:rPr lang="en-US" dirty="0" smtClean="0"/>
              <a:t>Treatment goal to BP &lt;140/80 mmHg. </a:t>
            </a:r>
          </a:p>
          <a:p>
            <a:pPr marL="514350" indent="-514350">
              <a:buFont typeface="+mj-lt"/>
              <a:buAutoNum type="alphaUcPeriod"/>
            </a:pPr>
            <a:r>
              <a:rPr lang="en-US" dirty="0" smtClean="0"/>
              <a:t>DASH diet is recommended for BP &gt; 120/80</a:t>
            </a:r>
          </a:p>
          <a:p>
            <a:pPr marL="514350" indent="-514350">
              <a:buFont typeface="+mj-lt"/>
              <a:buAutoNum type="alphaUcPeriod"/>
            </a:pPr>
            <a:r>
              <a:rPr lang="en-US" dirty="0" smtClean="0"/>
              <a:t>For BP &gt;140/90 start with dual Anti-HTN Rx</a:t>
            </a:r>
          </a:p>
          <a:p>
            <a:pPr marL="514350" indent="-514350">
              <a:buFont typeface="+mj-lt"/>
              <a:buAutoNum type="alphaUcPeriod"/>
            </a:pPr>
            <a:r>
              <a:rPr lang="en-US" dirty="0" smtClean="0"/>
              <a:t>ACE-I or ARB are the best Anti-HTN Rx in the absence of proteinuria</a:t>
            </a:r>
          </a:p>
          <a:p>
            <a:pPr marL="514350" indent="-514350">
              <a:buFont typeface="+mj-lt"/>
              <a:buAutoNum type="alphaUcPeriod"/>
            </a:pPr>
            <a:endParaRPr lang="en-US" dirty="0" smtClean="0"/>
          </a:p>
          <a:p>
            <a:pPr marL="0" indent="0">
              <a:buNone/>
            </a:pPr>
            <a:endParaRPr lang="en-US" dirty="0" smtClean="0"/>
          </a:p>
          <a:p>
            <a:pPr marL="514350" indent="-514350">
              <a:buFont typeface="+mj-lt"/>
              <a:buAutoNum type="alphaUcPeriod"/>
            </a:pPr>
            <a:endParaRPr lang="en-US" dirty="0" smtClean="0"/>
          </a:p>
          <a:p>
            <a:pPr marL="514350" indent="-514350">
              <a:buFont typeface="+mj-lt"/>
              <a:buAutoNum type="alphaUcPeriod"/>
            </a:pPr>
            <a:endParaRPr lang="en-US" dirty="0" smtClean="0"/>
          </a:p>
          <a:p>
            <a:pPr marL="514350" indent="-514350">
              <a:buFont typeface="+mj-lt"/>
              <a:buAutoNum type="alphaUcPeriod"/>
            </a:pPr>
            <a:endParaRPr lang="en-US" dirty="0" smtClean="0"/>
          </a:p>
          <a:p>
            <a:pPr marL="514350" indent="-514350">
              <a:buFont typeface="+mj-lt"/>
              <a:buAutoNum type="alphaUcPeriod"/>
            </a:pPr>
            <a:endParaRPr lang="en-US" dirty="0" smtClean="0"/>
          </a:p>
          <a:p>
            <a:pPr marL="514350" indent="-514350">
              <a:buFont typeface="+mj-lt"/>
              <a:buAutoNum type="alphaUcPeriod"/>
            </a:pPr>
            <a:endParaRPr lang="en-US" dirty="0"/>
          </a:p>
        </p:txBody>
      </p:sp>
    </p:spTree>
    <p:extLst>
      <p:ext uri="{BB962C8B-B14F-4D97-AF65-F5344CB8AC3E}">
        <p14:creationId xmlns:p14="http://schemas.microsoft.com/office/powerpoint/2010/main" val="32286757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Case </a:t>
            </a:r>
            <a:r>
              <a:rPr lang="en-US" dirty="0" smtClean="0"/>
              <a:t>4</a:t>
            </a:r>
            <a:endParaRPr lang="en-US" dirty="0"/>
          </a:p>
        </p:txBody>
      </p:sp>
      <p:sp>
        <p:nvSpPr>
          <p:cNvPr id="5" name="Text Placeholder 4"/>
          <p:cNvSpPr>
            <a:spLocks noGrp="1"/>
          </p:cNvSpPr>
          <p:nvPr>
            <p:ph type="body" idx="1"/>
          </p:nvPr>
        </p:nvSpPr>
        <p:spPr/>
        <p:txBody>
          <a:bodyPr>
            <a:normAutofit/>
          </a:bodyPr>
          <a:lstStyle/>
          <a:p>
            <a:r>
              <a:rPr lang="en-US" sz="2000" b="1" dirty="0" smtClean="0"/>
              <a:t>Mrs</a:t>
            </a:r>
            <a:r>
              <a:rPr lang="en-US" sz="2000" b="1" dirty="0" smtClean="0"/>
              <a:t>. </a:t>
            </a:r>
            <a:r>
              <a:rPr lang="en-US" sz="2000" b="1" dirty="0" err="1" smtClean="0"/>
              <a:t>Shrifa</a:t>
            </a:r>
            <a:r>
              <a:rPr lang="en-US" sz="2000" b="1" dirty="0" smtClean="0"/>
              <a:t> </a:t>
            </a:r>
            <a:endParaRPr lang="en-US" sz="2000" b="1" dirty="0"/>
          </a:p>
        </p:txBody>
      </p:sp>
      <p:pic>
        <p:nvPicPr>
          <p:cNvPr id="3" name="Picture 2"/>
          <p:cNvPicPr>
            <a:picLocks noChangeAspect="1"/>
          </p:cNvPicPr>
          <p:nvPr/>
        </p:nvPicPr>
        <p:blipFill>
          <a:blip r:embed="rId2"/>
          <a:stretch>
            <a:fillRect/>
          </a:stretch>
        </p:blipFill>
        <p:spPr>
          <a:xfrm>
            <a:off x="6388100" y="0"/>
            <a:ext cx="2755900" cy="2946400"/>
          </a:xfrm>
          <a:prstGeom prst="rect">
            <a:avLst/>
          </a:prstGeom>
        </p:spPr>
      </p:pic>
    </p:spTree>
    <p:extLst>
      <p:ext uri="{BB962C8B-B14F-4D97-AF65-F5344CB8AC3E}">
        <p14:creationId xmlns:p14="http://schemas.microsoft.com/office/powerpoint/2010/main" val="1432149659"/>
      </p:ext>
    </p:extLst>
  </p:cSld>
  <p:clrMapOvr>
    <a:masterClrMapping/>
  </p:clrMapOvr>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4</a:t>
            </a:r>
            <a:endParaRPr lang="en-US" dirty="0"/>
          </a:p>
        </p:txBody>
      </p:sp>
      <p:sp>
        <p:nvSpPr>
          <p:cNvPr id="3" name="Content Placeholder 2"/>
          <p:cNvSpPr>
            <a:spLocks noGrp="1"/>
          </p:cNvSpPr>
          <p:nvPr>
            <p:ph idx="1"/>
          </p:nvPr>
        </p:nvSpPr>
        <p:spPr/>
        <p:txBody>
          <a:bodyPr/>
          <a:lstStyle/>
          <a:p>
            <a:r>
              <a:rPr lang="en-US" dirty="0" smtClean="0"/>
              <a:t>You are visited by Mrs. </a:t>
            </a:r>
            <a:r>
              <a:rPr lang="en-US" dirty="0" err="1" smtClean="0"/>
              <a:t>Shrifa</a:t>
            </a:r>
            <a:r>
              <a:rPr lang="en-US" dirty="0" smtClean="0"/>
              <a:t> in CDC for her appointment visit.  This is the first time you meet her.</a:t>
            </a:r>
          </a:p>
          <a:p>
            <a:r>
              <a:rPr lang="en-US" u="sng" dirty="0" smtClean="0"/>
              <a:t>Her electronic records shows the following:</a:t>
            </a:r>
          </a:p>
          <a:p>
            <a:pPr marL="457200" indent="-457200">
              <a:buFont typeface="+mj-lt"/>
              <a:buAutoNum type="arabicPeriod"/>
            </a:pPr>
            <a:r>
              <a:rPr lang="en-US" dirty="0" smtClean="0"/>
              <a:t>Age: 57   Gender: F     Nationality: Kuwaiti</a:t>
            </a:r>
          </a:p>
          <a:p>
            <a:pPr marL="457200" indent="-457200">
              <a:buFont typeface="+mj-lt"/>
              <a:buAutoNum type="arabicPeriod"/>
            </a:pPr>
            <a:r>
              <a:rPr lang="en-US" dirty="0" smtClean="0"/>
              <a:t>CD: </a:t>
            </a:r>
            <a:r>
              <a:rPr lang="en-US" dirty="0" err="1" smtClean="0"/>
              <a:t>Hypertention</a:t>
            </a:r>
            <a:r>
              <a:rPr lang="en-US" dirty="0" smtClean="0"/>
              <a:t> (2010), Hyperlipidemia (2009)</a:t>
            </a:r>
          </a:p>
          <a:p>
            <a:pPr marL="457200" indent="-457200">
              <a:buFont typeface="+mj-lt"/>
              <a:buAutoNum type="arabicPeriod"/>
            </a:pPr>
            <a:r>
              <a:rPr lang="en-US" dirty="0" smtClean="0"/>
              <a:t>Rx: Valsartan (</a:t>
            </a:r>
            <a:r>
              <a:rPr lang="en-US" dirty="0" err="1" smtClean="0"/>
              <a:t>diovan</a:t>
            </a:r>
            <a:r>
              <a:rPr lang="en-US" dirty="0" smtClean="0"/>
              <a:t>) 160mg, Verapamil (</a:t>
            </a:r>
            <a:r>
              <a:rPr lang="en-US" dirty="0" err="1" smtClean="0"/>
              <a:t>isoptin</a:t>
            </a:r>
            <a:r>
              <a:rPr lang="en-US" dirty="0" smtClean="0"/>
              <a:t> SR) 240mg, </a:t>
            </a:r>
            <a:r>
              <a:rPr lang="en-US" dirty="0" err="1" smtClean="0"/>
              <a:t>Rosuvastatin</a:t>
            </a:r>
            <a:r>
              <a:rPr lang="en-US" dirty="0" smtClean="0"/>
              <a:t> (</a:t>
            </a:r>
            <a:r>
              <a:rPr lang="en-US" dirty="0" err="1" smtClean="0"/>
              <a:t>crestor</a:t>
            </a:r>
            <a:r>
              <a:rPr lang="en-US" dirty="0" smtClean="0"/>
              <a:t>) 10 mg.</a:t>
            </a:r>
            <a:endParaRPr lang="en-US" dirty="0"/>
          </a:p>
        </p:txBody>
      </p:sp>
    </p:spTree>
    <p:extLst>
      <p:ext uri="{BB962C8B-B14F-4D97-AF65-F5344CB8AC3E}">
        <p14:creationId xmlns:p14="http://schemas.microsoft.com/office/powerpoint/2010/main" val="506748040"/>
      </p:ext>
    </p:extLst>
  </p:cSld>
  <p:clrMapOvr>
    <a:masterClrMapping/>
  </p:clrMapOvr>
  <p:timing>
    <p:tnLst>
      <p:par>
        <p:cTn xmlns:p14="http://schemas.microsoft.com/office/powerpoint/2010/mai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4</a:t>
            </a:r>
            <a:endParaRPr lang="en-US" dirty="0"/>
          </a:p>
        </p:txBody>
      </p:sp>
      <p:sp>
        <p:nvSpPr>
          <p:cNvPr id="5" name="Text Placeholder 4"/>
          <p:cNvSpPr>
            <a:spLocks noGrp="1"/>
          </p:cNvSpPr>
          <p:nvPr>
            <p:ph type="body" idx="1"/>
          </p:nvPr>
        </p:nvSpPr>
        <p:spPr/>
        <p:txBody>
          <a:bodyPr/>
          <a:lstStyle/>
          <a:p>
            <a:r>
              <a:rPr lang="en-US" dirty="0" smtClean="0"/>
              <a:t>Electronic file</a:t>
            </a:r>
            <a:endParaRPr lang="en-US" dirty="0"/>
          </a:p>
        </p:txBody>
      </p:sp>
      <p:pic>
        <p:nvPicPr>
          <p:cNvPr id="4" name="Content Placeholder 3" descr="6.jpg"/>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t="-19753" b="-19753"/>
          <a:stretch/>
        </p:blipFill>
        <p:spPr/>
      </p:pic>
      <p:sp>
        <p:nvSpPr>
          <p:cNvPr id="6" name="Text Placeholder 5"/>
          <p:cNvSpPr>
            <a:spLocks noGrp="1"/>
          </p:cNvSpPr>
          <p:nvPr>
            <p:ph type="body" sz="quarter" idx="3"/>
          </p:nvPr>
        </p:nvSpPr>
        <p:spPr/>
        <p:txBody>
          <a:bodyPr/>
          <a:lstStyle/>
          <a:p>
            <a:endParaRPr lang="en-US"/>
          </a:p>
        </p:txBody>
      </p:sp>
      <p:sp>
        <p:nvSpPr>
          <p:cNvPr id="7" name="Content Placeholder 6"/>
          <p:cNvSpPr>
            <a:spLocks noGrp="1"/>
          </p:cNvSpPr>
          <p:nvPr>
            <p:ph sz="quarter" idx="4"/>
          </p:nvPr>
        </p:nvSpPr>
        <p:spPr/>
        <p:txBody>
          <a:bodyPr/>
          <a:lstStyle/>
          <a:p>
            <a:endParaRPr lang="en-US" dirty="0" smtClean="0"/>
          </a:p>
          <a:p>
            <a:endParaRPr lang="en-US" dirty="0"/>
          </a:p>
          <a:p>
            <a:r>
              <a:rPr lang="en-US" dirty="0" smtClean="0"/>
              <a:t>Visits every 2 months</a:t>
            </a:r>
          </a:p>
          <a:p>
            <a:r>
              <a:rPr lang="en-US" dirty="0" smtClean="0"/>
              <a:t>Last lab results recorded</a:t>
            </a:r>
          </a:p>
          <a:p>
            <a:endParaRPr lang="en-US" dirty="0" smtClean="0"/>
          </a:p>
          <a:p>
            <a:endParaRPr lang="en-US" dirty="0" smtClean="0"/>
          </a:p>
          <a:p>
            <a:endParaRPr lang="en-US" dirty="0"/>
          </a:p>
        </p:txBody>
      </p:sp>
    </p:spTree>
    <p:extLst>
      <p:ext uri="{BB962C8B-B14F-4D97-AF65-F5344CB8AC3E}">
        <p14:creationId xmlns:p14="http://schemas.microsoft.com/office/powerpoint/2010/main" val="1589564399"/>
      </p:ext>
    </p:extLst>
  </p:cSld>
  <p:clrMapOvr>
    <a:masterClrMapping/>
  </p:clrMapOvr>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3</a:t>
            </a:r>
            <a:endParaRPr lang="en-US" dirty="0"/>
          </a:p>
        </p:txBody>
      </p:sp>
      <p:sp>
        <p:nvSpPr>
          <p:cNvPr id="8" name="Text Placeholder 7"/>
          <p:cNvSpPr>
            <a:spLocks noGrp="1"/>
          </p:cNvSpPr>
          <p:nvPr>
            <p:ph type="body" idx="1"/>
          </p:nvPr>
        </p:nvSpPr>
        <p:spPr/>
        <p:txBody>
          <a:bodyPr/>
          <a:lstStyle/>
          <a:p>
            <a:r>
              <a:rPr lang="en-US" dirty="0" smtClean="0"/>
              <a:t>At nurse station</a:t>
            </a:r>
            <a:endParaRPr lang="en-US" dirty="0"/>
          </a:p>
        </p:txBody>
      </p:sp>
      <p:pic>
        <p:nvPicPr>
          <p:cNvPr id="4" name="صورة 3"/>
          <p:cNvPicPr>
            <a:picLocks noGrp="1" noChangeAspect="1"/>
          </p:cNvPicPr>
          <p:nvPr>
            <p:ph sz="half" idx="2"/>
          </p:nvPr>
        </p:nvPicPr>
        <p:blipFill>
          <a:blip r:embed="rId2">
            <a:extLst>
              <a:ext uri="{28A0092B-C50C-407E-A947-70E740481C1C}">
                <a14:useLocalDpi xmlns:a14="http://schemas.microsoft.com/office/drawing/2010/main" val="0"/>
              </a:ext>
            </a:extLst>
          </a:blip>
          <a:srcRect l="23131" r="23131"/>
          <a:stretch>
            <a:fillRect/>
          </a:stretch>
        </p:blipFill>
        <p:spPr>
          <a:prstGeom prst="rect">
            <a:avLst/>
          </a:prstGeom>
        </p:spPr>
      </p:pic>
      <p:sp>
        <p:nvSpPr>
          <p:cNvPr id="9" name="Text Placeholder 8"/>
          <p:cNvSpPr>
            <a:spLocks noGrp="1"/>
          </p:cNvSpPr>
          <p:nvPr>
            <p:ph type="body" sz="quarter" idx="3"/>
          </p:nvPr>
        </p:nvSpPr>
        <p:spPr/>
        <p:txBody>
          <a:bodyPr/>
          <a:lstStyle/>
          <a:p>
            <a:endParaRPr lang="en-US" dirty="0"/>
          </a:p>
        </p:txBody>
      </p:sp>
      <p:sp>
        <p:nvSpPr>
          <p:cNvPr id="10" name="Content Placeholder 9"/>
          <p:cNvSpPr>
            <a:spLocks noGrp="1"/>
          </p:cNvSpPr>
          <p:nvPr>
            <p:ph sz="quarter" idx="4"/>
          </p:nvPr>
        </p:nvSpPr>
        <p:spPr/>
        <p:txBody>
          <a:bodyPr/>
          <a:lstStyle/>
          <a:p>
            <a:r>
              <a:rPr lang="en-US" dirty="0" err="1" smtClean="0"/>
              <a:t>Ht</a:t>
            </a:r>
            <a:r>
              <a:rPr lang="en-US" dirty="0" smtClean="0"/>
              <a:t> 162 cm, </a:t>
            </a:r>
            <a:r>
              <a:rPr lang="en-US" dirty="0" err="1" smtClean="0"/>
              <a:t>Wt</a:t>
            </a:r>
            <a:r>
              <a:rPr lang="en-US" dirty="0" smtClean="0"/>
              <a:t> 65</a:t>
            </a:r>
          </a:p>
          <a:p>
            <a:r>
              <a:rPr lang="en-US" dirty="0" smtClean="0"/>
              <a:t>BMI 24.8</a:t>
            </a:r>
          </a:p>
          <a:p>
            <a:r>
              <a:rPr lang="en-US" dirty="0" smtClean="0"/>
              <a:t>Waist C. 84 cm</a:t>
            </a:r>
          </a:p>
          <a:p>
            <a:r>
              <a:rPr lang="en-US" dirty="0" smtClean="0"/>
              <a:t>B.P: 138/84 mmHg</a:t>
            </a:r>
          </a:p>
          <a:p>
            <a:pPr marL="0" indent="0">
              <a:buNone/>
            </a:pPr>
            <a:endParaRPr lang="en-US" dirty="0"/>
          </a:p>
        </p:txBody>
      </p:sp>
    </p:spTree>
    <p:extLst>
      <p:ext uri="{BB962C8B-B14F-4D97-AF65-F5344CB8AC3E}">
        <p14:creationId xmlns:p14="http://schemas.microsoft.com/office/powerpoint/2010/main" val="2725221788"/>
      </p:ext>
    </p:extLst>
  </p:cSld>
  <p:clrMapOvr>
    <a:masterClrMapping/>
  </p:clrMapOvr>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4</a:t>
            </a:r>
            <a:endParaRPr lang="en-US" dirty="0"/>
          </a:p>
        </p:txBody>
      </p:sp>
      <p:sp>
        <p:nvSpPr>
          <p:cNvPr id="3" name="Text Placeholder 2"/>
          <p:cNvSpPr>
            <a:spLocks noGrp="1"/>
          </p:cNvSpPr>
          <p:nvPr>
            <p:ph type="body" idx="1"/>
          </p:nvPr>
        </p:nvSpPr>
        <p:spPr/>
        <p:txBody>
          <a:bodyPr/>
          <a:lstStyle/>
          <a:p>
            <a:pPr algn="l"/>
            <a:r>
              <a:rPr lang="en-US" dirty="0" smtClean="0"/>
              <a:t>CD booklet</a:t>
            </a:r>
            <a:endParaRPr lang="en-US" dirty="0"/>
          </a:p>
        </p:txBody>
      </p:sp>
      <p:sp>
        <p:nvSpPr>
          <p:cNvPr id="5" name="Text Placeholder 4"/>
          <p:cNvSpPr>
            <a:spLocks noGrp="1"/>
          </p:cNvSpPr>
          <p:nvPr>
            <p:ph type="body" sz="quarter" idx="3"/>
          </p:nvPr>
        </p:nvSpPr>
        <p:spPr/>
        <p:txBody>
          <a:bodyPr/>
          <a:lstStyle/>
          <a:p>
            <a:endParaRPr lang="en-US"/>
          </a:p>
        </p:txBody>
      </p:sp>
      <p:sp>
        <p:nvSpPr>
          <p:cNvPr id="6" name="Content Placeholder 5"/>
          <p:cNvSpPr>
            <a:spLocks noGrp="1"/>
          </p:cNvSpPr>
          <p:nvPr>
            <p:ph sz="quarter" idx="4"/>
          </p:nvPr>
        </p:nvSpPr>
        <p:spPr/>
        <p:txBody>
          <a:bodyPr/>
          <a:lstStyle/>
          <a:p>
            <a:r>
              <a:rPr lang="en-US" dirty="0" smtClean="0"/>
              <a:t>Check other CD</a:t>
            </a:r>
          </a:p>
          <a:p>
            <a:r>
              <a:rPr lang="en-US" dirty="0" smtClean="0"/>
              <a:t>Check last visit reading, medications, last date Rx issued, notes, lab tests requests or registered, fundus, …</a:t>
            </a:r>
            <a:r>
              <a:rPr lang="en-US" dirty="0" err="1" smtClean="0"/>
              <a:t>ect</a:t>
            </a:r>
            <a:endParaRPr lang="en-US" dirty="0" smtClean="0"/>
          </a:p>
          <a:p>
            <a:r>
              <a:rPr lang="en-US" dirty="0" smtClean="0"/>
              <a:t>What to ask for in each follow-up visit?</a:t>
            </a:r>
            <a:endParaRPr lang="en-US" dirty="0"/>
          </a:p>
        </p:txBody>
      </p:sp>
      <p:pic>
        <p:nvPicPr>
          <p:cNvPr id="9" name="Picture 3" descr="C:\Users\Dr.Dalal\AppData\Local\Microsoft\Windows\INetCache\IE\3RG92P5E\IMG_3898.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t="-7853" b="-7853"/>
          <a:stretch>
            <a:fillRect/>
          </a:stretch>
        </p:blipFill>
        <p:spPr bwMode="auto">
          <a:xfrm rot="5400000">
            <a:off x="779463" y="2393576"/>
            <a:ext cx="3566160" cy="373258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145122"/>
      </p:ext>
    </p:extLst>
  </p:cSld>
  <p:clrMapOvr>
    <a:masterClrMapping/>
  </p:clrMapOvr>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5AD81ED-6412-4526-8A08-D484E2478AFC}"/>
              </a:ext>
            </a:extLst>
          </p:cNvPr>
          <p:cNvSpPr>
            <a:spLocks noGrp="1"/>
          </p:cNvSpPr>
          <p:nvPr>
            <p:ph type="title"/>
          </p:nvPr>
        </p:nvSpPr>
        <p:spPr>
          <a:xfrm>
            <a:off x="768096" y="240255"/>
            <a:ext cx="7290054" cy="926699"/>
          </a:xfrm>
        </p:spPr>
        <p:txBody>
          <a:bodyPr/>
          <a:lstStyle/>
          <a:p>
            <a:r>
              <a:rPr lang="en-US" b="1" dirty="0">
                <a:solidFill>
                  <a:srgbClr val="FFFFFF"/>
                </a:solidFill>
              </a:rPr>
              <a:t>4Cs ?</a:t>
            </a:r>
          </a:p>
        </p:txBody>
      </p:sp>
      <p:sp>
        <p:nvSpPr>
          <p:cNvPr id="3" name="Content Placeholder 2">
            <a:extLst>
              <a:ext uri="{FF2B5EF4-FFF2-40B4-BE49-F238E27FC236}">
                <a16:creationId xmlns="" xmlns:a16="http://schemas.microsoft.com/office/drawing/2014/main" id="{FF55DEEE-74CA-4713-8667-D9C196ECD48D}"/>
              </a:ext>
            </a:extLst>
          </p:cNvPr>
          <p:cNvSpPr>
            <a:spLocks noGrp="1"/>
          </p:cNvSpPr>
          <p:nvPr>
            <p:ph idx="1"/>
          </p:nvPr>
        </p:nvSpPr>
        <p:spPr>
          <a:xfrm>
            <a:off x="383448" y="1517586"/>
            <a:ext cx="8480882" cy="5194500"/>
          </a:xfrm>
        </p:spPr>
        <p:txBody>
          <a:bodyPr>
            <a:normAutofit fontScale="70000" lnSpcReduction="20000"/>
          </a:bodyPr>
          <a:lstStyle/>
          <a:p>
            <a:pPr>
              <a:buFont typeface="Wingdings" charset="2"/>
              <a:buChar char="Ø"/>
            </a:pPr>
            <a:r>
              <a:rPr lang="en-US" sz="2900" b="1" dirty="0" smtClean="0">
                <a:solidFill>
                  <a:schemeClr val="accent5">
                    <a:lumMod val="75000"/>
                  </a:schemeClr>
                </a:solidFill>
              </a:rPr>
              <a:t> Compliance </a:t>
            </a:r>
            <a:endParaRPr lang="en-US" sz="2900" b="1" dirty="0">
              <a:solidFill>
                <a:schemeClr val="accent5">
                  <a:lumMod val="75000"/>
                </a:schemeClr>
              </a:solidFill>
            </a:endParaRPr>
          </a:p>
          <a:p>
            <a:r>
              <a:rPr lang="en-US" sz="2300" dirty="0">
                <a:solidFill>
                  <a:schemeClr val="bg1"/>
                </a:solidFill>
              </a:rPr>
              <a:t>-ARE YOU FOLLOWING OUR DISCUSSED ADVICES ( EXRCISE, DIET, WEIGHT LOSS… OTHERS ) ?</a:t>
            </a:r>
          </a:p>
          <a:p>
            <a:r>
              <a:rPr lang="en-US" sz="2300" dirty="0">
                <a:solidFill>
                  <a:schemeClr val="bg1"/>
                </a:solidFill>
              </a:rPr>
              <a:t>-ARE YOU TAKING YOUR MEDICATIONS </a:t>
            </a:r>
            <a:endParaRPr lang="en-US" dirty="0">
              <a:solidFill>
                <a:schemeClr val="bg1"/>
              </a:solidFill>
            </a:endParaRPr>
          </a:p>
          <a:p>
            <a:pPr>
              <a:buFont typeface="Wingdings" charset="2"/>
              <a:buChar char="Ø"/>
            </a:pPr>
            <a:r>
              <a:rPr lang="en-US" sz="2900" b="1" dirty="0" smtClean="0">
                <a:solidFill>
                  <a:srgbClr val="9C5018"/>
                </a:solidFill>
              </a:rPr>
              <a:t> Complains</a:t>
            </a:r>
            <a:endParaRPr lang="en-US" sz="2900" b="1" dirty="0">
              <a:solidFill>
                <a:srgbClr val="9C5018"/>
              </a:solidFill>
            </a:endParaRPr>
          </a:p>
          <a:p>
            <a:r>
              <a:rPr lang="en-US" sz="2300" dirty="0">
                <a:solidFill>
                  <a:schemeClr val="bg1"/>
                </a:solidFill>
              </a:rPr>
              <a:t>IF ANY NEW COMPLAINS ? </a:t>
            </a:r>
            <a:endParaRPr lang="en-US" dirty="0">
              <a:solidFill>
                <a:schemeClr val="bg1"/>
              </a:solidFill>
            </a:endParaRPr>
          </a:p>
          <a:p>
            <a:pPr>
              <a:buFont typeface="Wingdings" charset="2"/>
              <a:buChar char="Ø"/>
            </a:pPr>
            <a:r>
              <a:rPr lang="en-US" sz="2900" b="1" dirty="0" smtClean="0">
                <a:solidFill>
                  <a:srgbClr val="9C5018"/>
                </a:solidFill>
              </a:rPr>
              <a:t> Control </a:t>
            </a:r>
            <a:endParaRPr lang="en-US" sz="2900" b="1" dirty="0">
              <a:solidFill>
                <a:srgbClr val="9C5018"/>
              </a:solidFill>
            </a:endParaRPr>
          </a:p>
          <a:p>
            <a:r>
              <a:rPr lang="en-US" sz="2300" dirty="0">
                <a:solidFill>
                  <a:schemeClr val="bg1"/>
                </a:solidFill>
              </a:rPr>
              <a:t>CLINIC BLOOD PRESSURE MEASURMENT OR HOME MEASURMENTS ?</a:t>
            </a:r>
          </a:p>
          <a:p>
            <a:r>
              <a:rPr lang="en-US" sz="2300" dirty="0">
                <a:solidFill>
                  <a:schemeClr val="bg1"/>
                </a:solidFill>
              </a:rPr>
              <a:t>SIGNS OR SYMPTOMS OF OVER TREATING OR UNDER TREATING </a:t>
            </a:r>
            <a:r>
              <a:rPr lang="en-US" sz="2300" dirty="0">
                <a:solidFill>
                  <a:schemeClr val="bg1"/>
                </a:solidFill>
                <a:sym typeface="Wingdings" panose="05000000000000000000" pitchFamily="2" charset="2"/>
              </a:rPr>
              <a:t>?</a:t>
            </a:r>
            <a:r>
              <a:rPr lang="en-US" sz="2300" dirty="0">
                <a:solidFill>
                  <a:schemeClr val="bg1"/>
                </a:solidFill>
              </a:rPr>
              <a:t> </a:t>
            </a:r>
            <a:endParaRPr lang="en-US" dirty="0">
              <a:solidFill>
                <a:schemeClr val="bg1"/>
              </a:solidFill>
            </a:endParaRPr>
          </a:p>
          <a:p>
            <a:pPr>
              <a:buFont typeface="Wingdings" charset="2"/>
              <a:buChar char="Ø"/>
            </a:pPr>
            <a:r>
              <a:rPr lang="en-US" b="1" dirty="0" smtClean="0">
                <a:solidFill>
                  <a:srgbClr val="9C5018"/>
                </a:solidFill>
              </a:rPr>
              <a:t> </a:t>
            </a:r>
            <a:r>
              <a:rPr lang="en-US" sz="2900" b="1" dirty="0" smtClean="0">
                <a:solidFill>
                  <a:srgbClr val="9C5018"/>
                </a:solidFill>
              </a:rPr>
              <a:t>Complications </a:t>
            </a:r>
            <a:endParaRPr lang="en-US" sz="2900" b="1" dirty="0">
              <a:solidFill>
                <a:srgbClr val="9C5018"/>
              </a:solidFill>
            </a:endParaRPr>
          </a:p>
          <a:p>
            <a:r>
              <a:rPr lang="en-US" sz="2300" dirty="0">
                <a:solidFill>
                  <a:schemeClr val="bg1"/>
                </a:solidFill>
              </a:rPr>
              <a:t>THERE ANY SIGNS OR SYMPTOMPS OF ANY END ORGAN DAMGE ?</a:t>
            </a:r>
          </a:p>
          <a:p>
            <a:r>
              <a:rPr lang="en-US" sz="2300" dirty="0">
                <a:solidFill>
                  <a:schemeClr val="bg1"/>
                </a:solidFill>
              </a:rPr>
              <a:t>ARE THERE ANY ISSUE WITH THE MEDICATIONS ( side effects ) ?</a:t>
            </a:r>
          </a:p>
          <a:p>
            <a:endParaRPr lang="en-US" dirty="0">
              <a:solidFill>
                <a:schemeClr val="accent2">
                  <a:lumMod val="50000"/>
                </a:schemeClr>
              </a:solidFill>
              <a:sym typeface="Wingdings" panose="05000000000000000000" pitchFamily="2" charset="2"/>
            </a:endParaRPr>
          </a:p>
        </p:txBody>
      </p:sp>
    </p:spTree>
    <p:extLst>
      <p:ext uri="{BB962C8B-B14F-4D97-AF65-F5344CB8AC3E}">
        <p14:creationId xmlns:p14="http://schemas.microsoft.com/office/powerpoint/2010/main" val="90555452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recedent">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Precedent">
      <a:majorFont>
        <a:latin typeface="Perpetua Titling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Precedent.thmx</Template>
  <TotalTime>4374</TotalTime>
  <Words>4149</Words>
  <Application>Microsoft Macintosh PowerPoint</Application>
  <PresentationFormat>On-screen Show (4:3)</PresentationFormat>
  <Paragraphs>523</Paragraphs>
  <Slides>114</Slides>
  <Notes>16</Notes>
  <HiddenSlides>0</HiddenSlides>
  <MMClips>0</MMClips>
  <ScaleCrop>false</ScaleCrop>
  <HeadingPairs>
    <vt:vector size="4" baseType="variant">
      <vt:variant>
        <vt:lpstr>Theme</vt:lpstr>
      </vt:variant>
      <vt:variant>
        <vt:i4>1</vt:i4>
      </vt:variant>
      <vt:variant>
        <vt:lpstr>Slide Titles</vt:lpstr>
      </vt:variant>
      <vt:variant>
        <vt:i4>114</vt:i4>
      </vt:variant>
    </vt:vector>
  </HeadingPairs>
  <TitlesOfParts>
    <vt:vector size="115" baseType="lpstr">
      <vt:lpstr>Precedent</vt:lpstr>
      <vt:lpstr>Hypertension scenario cases FM review course 2019</vt:lpstr>
      <vt:lpstr>Case 1</vt:lpstr>
      <vt:lpstr>Case 1</vt:lpstr>
      <vt:lpstr>Case 1</vt:lpstr>
      <vt:lpstr>Case 1</vt:lpstr>
      <vt:lpstr>PowerPoint Presentation</vt:lpstr>
      <vt:lpstr>Case 1</vt:lpstr>
      <vt:lpstr>Case 1</vt:lpstr>
      <vt:lpstr>Case 1</vt:lpstr>
      <vt:lpstr>Which stage of htn</vt:lpstr>
      <vt:lpstr>Diagnosing hypertension</vt:lpstr>
      <vt:lpstr>Case 1</vt:lpstr>
      <vt:lpstr>Case 1</vt:lpstr>
      <vt:lpstr>HBPM</vt:lpstr>
      <vt:lpstr>PowerPoint Presentation</vt:lpstr>
      <vt:lpstr>PowerPoint Presentation</vt:lpstr>
      <vt:lpstr>investigations</vt:lpstr>
      <vt:lpstr>Types of thn</vt:lpstr>
      <vt:lpstr>Case 1 </vt:lpstr>
      <vt:lpstr>Secondary causes of hypertension?</vt:lpstr>
      <vt:lpstr>Initial visit</vt:lpstr>
      <vt:lpstr>End organ damage</vt:lpstr>
      <vt:lpstr> Assess CVD risk  </vt:lpstr>
      <vt:lpstr>Assess 10-yr cv risk</vt:lpstr>
      <vt:lpstr>10-yr cvd risk</vt:lpstr>
      <vt:lpstr>Q risk</vt:lpstr>
      <vt:lpstr>PowerPoint Presentation</vt:lpstr>
      <vt:lpstr>Case 1</vt:lpstr>
      <vt:lpstr>Case 1</vt:lpstr>
      <vt:lpstr>Case 1</vt:lpstr>
      <vt:lpstr>Case 1</vt:lpstr>
      <vt:lpstr>PowerPoint Presentation</vt:lpstr>
      <vt:lpstr>PowerPoint Presentation</vt:lpstr>
      <vt:lpstr>PowerPoint Presentation</vt:lpstr>
      <vt:lpstr>PowerPoint Presentation</vt:lpstr>
      <vt:lpstr>Case 1</vt:lpstr>
      <vt:lpstr>PowerPoint Presentation</vt:lpstr>
      <vt:lpstr>Life style:</vt:lpstr>
      <vt:lpstr>PowerPoint Presentation</vt:lpstr>
      <vt:lpstr>Life style:</vt:lpstr>
      <vt:lpstr>Case 1 </vt:lpstr>
      <vt:lpstr>PowerPoint Presentation</vt:lpstr>
      <vt:lpstr>PowerPoint Presentation</vt:lpstr>
      <vt:lpstr>PowerPoint Presentation</vt:lpstr>
      <vt:lpstr>PowerPoint Presentation</vt:lpstr>
      <vt:lpstr>PowerPoint Presentation</vt:lpstr>
      <vt:lpstr>PowerPoint Presentation</vt:lpstr>
      <vt:lpstr>Case 1</vt:lpstr>
      <vt:lpstr>PowerPoint Presentation</vt:lpstr>
      <vt:lpstr>PowerPoint Presentation</vt:lpstr>
      <vt:lpstr>Case 1</vt:lpstr>
      <vt:lpstr>PowerPoint Presentation</vt:lpstr>
      <vt:lpstr>PowerPoint Presentation</vt:lpstr>
      <vt:lpstr>PowerPoint Presentation</vt:lpstr>
      <vt:lpstr>Case 1</vt:lpstr>
      <vt:lpstr>Case 1</vt:lpstr>
      <vt:lpstr>Case 1</vt:lpstr>
      <vt:lpstr>Case 1</vt:lpstr>
      <vt:lpstr>PowerPoint Presentation</vt:lpstr>
      <vt:lpstr>Case 1</vt:lpstr>
      <vt:lpstr>Case 1</vt:lpstr>
      <vt:lpstr>PowerPoint Presentation</vt:lpstr>
      <vt:lpstr>PowerPoint Presentation</vt:lpstr>
      <vt:lpstr>CASE 1</vt:lpstr>
      <vt:lpstr>Case 2</vt:lpstr>
      <vt:lpstr>Case 2</vt:lpstr>
      <vt:lpstr>The diagnosis is?</vt:lpstr>
      <vt:lpstr>Case 2</vt:lpstr>
      <vt:lpstr>Case 2</vt:lpstr>
      <vt:lpstr>PowerPoint Presentation</vt:lpstr>
      <vt:lpstr>Case 2</vt:lpstr>
      <vt:lpstr>Which stage of htn</vt:lpstr>
      <vt:lpstr>Case 2</vt:lpstr>
      <vt:lpstr>Case 2</vt:lpstr>
      <vt:lpstr>Case 2</vt:lpstr>
      <vt:lpstr>Case 2</vt:lpstr>
      <vt:lpstr>PowerPoint Presentation</vt:lpstr>
      <vt:lpstr>Case 2</vt:lpstr>
      <vt:lpstr>Case 3</vt:lpstr>
      <vt:lpstr>Case 3</vt:lpstr>
      <vt:lpstr>Case 3</vt:lpstr>
      <vt:lpstr>Case 3 </vt:lpstr>
      <vt:lpstr>Case 3</vt:lpstr>
      <vt:lpstr>Case 3</vt:lpstr>
      <vt:lpstr>PowerPoint Presentation</vt:lpstr>
      <vt:lpstr>Case 3</vt:lpstr>
      <vt:lpstr>PowerPoint Presentation</vt:lpstr>
      <vt:lpstr>PowerPoint Presentation</vt:lpstr>
      <vt:lpstr>RECOMENDATIONS</vt:lpstr>
      <vt:lpstr>Case 3</vt:lpstr>
      <vt:lpstr>Case 3</vt:lpstr>
      <vt:lpstr>PowerPoint Presentation</vt:lpstr>
      <vt:lpstr>Case 3</vt:lpstr>
      <vt:lpstr>Case 4</vt:lpstr>
      <vt:lpstr>Case 4</vt:lpstr>
      <vt:lpstr>Case 4</vt:lpstr>
      <vt:lpstr>Case 3</vt:lpstr>
      <vt:lpstr>Case 4</vt:lpstr>
      <vt:lpstr>4Cs ?</vt:lpstr>
      <vt:lpstr>PowerPoint Presentation</vt:lpstr>
      <vt:lpstr>  Complications  </vt:lpstr>
      <vt:lpstr>Lab tests</vt:lpstr>
      <vt:lpstr>Fundus role</vt:lpstr>
      <vt:lpstr>FOLLOW UP TARGET</vt:lpstr>
      <vt:lpstr>Case 4</vt:lpstr>
      <vt:lpstr>Case 5</vt:lpstr>
      <vt:lpstr>Case 5</vt:lpstr>
      <vt:lpstr>Case 5</vt:lpstr>
      <vt:lpstr>Hypertensive Crisis</vt:lpstr>
      <vt:lpstr>Hypertensive Crisis</vt:lpstr>
      <vt:lpstr>Hypertension Urgency</vt:lpstr>
      <vt:lpstr>Hypertension Urgency</vt:lpstr>
      <vt:lpstr>PowerPoint Presentation</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Hypertension scenario cases</dc:title>
  <dc:creator>Thaier Almuaili</dc:creator>
  <cp:lastModifiedBy>Thaier Almuaili</cp:lastModifiedBy>
  <cp:revision>119</cp:revision>
  <dcterms:created xsi:type="dcterms:W3CDTF">2016-11-25T12:30:06Z</dcterms:created>
  <dcterms:modified xsi:type="dcterms:W3CDTF">2019-04-18T06:57:00Z</dcterms:modified>
</cp:coreProperties>
</file>