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sldIdLst>
    <p:sldId id="256" r:id="rId2"/>
    <p:sldId id="268" r:id="rId3"/>
    <p:sldId id="314" r:id="rId4"/>
    <p:sldId id="313" r:id="rId5"/>
    <p:sldId id="315" r:id="rId6"/>
    <p:sldId id="350" r:id="rId7"/>
    <p:sldId id="258" r:id="rId8"/>
    <p:sldId id="346" r:id="rId9"/>
    <p:sldId id="347" r:id="rId10"/>
    <p:sldId id="278" r:id="rId11"/>
    <p:sldId id="259" r:id="rId12"/>
    <p:sldId id="260" r:id="rId13"/>
    <p:sldId id="281" r:id="rId14"/>
    <p:sldId id="282" r:id="rId15"/>
    <p:sldId id="336" r:id="rId16"/>
    <p:sldId id="337" r:id="rId17"/>
    <p:sldId id="351" r:id="rId18"/>
    <p:sldId id="328" r:id="rId19"/>
    <p:sldId id="329" r:id="rId20"/>
    <p:sldId id="275" r:id="rId21"/>
    <p:sldId id="279" r:id="rId22"/>
    <p:sldId id="348" r:id="rId23"/>
    <p:sldId id="262" r:id="rId24"/>
    <p:sldId id="287" r:id="rId25"/>
    <p:sldId id="288" r:id="rId26"/>
    <p:sldId id="332" r:id="rId27"/>
    <p:sldId id="341" r:id="rId28"/>
    <p:sldId id="342" r:id="rId29"/>
    <p:sldId id="343" r:id="rId30"/>
    <p:sldId id="349" r:id="rId31"/>
    <p:sldId id="261" r:id="rId32"/>
    <p:sldId id="324" r:id="rId33"/>
    <p:sldId id="325" r:id="rId34"/>
    <p:sldId id="326" r:id="rId35"/>
    <p:sldId id="330" r:id="rId36"/>
    <p:sldId id="331" r:id="rId37"/>
    <p:sldId id="263" r:id="rId38"/>
    <p:sldId id="291" r:id="rId39"/>
    <p:sldId id="264" r:id="rId40"/>
    <p:sldId id="266" r:id="rId41"/>
    <p:sldId id="296" r:id="rId42"/>
    <p:sldId id="333" r:id="rId43"/>
    <p:sldId id="334" r:id="rId44"/>
    <p:sldId id="335" r:id="rId45"/>
    <p:sldId id="352" r:id="rId46"/>
    <p:sldId id="338" r:id="rId47"/>
    <p:sldId id="339" r:id="rId48"/>
    <p:sldId id="353" r:id="rId49"/>
    <p:sldId id="300" r:id="rId50"/>
    <p:sldId id="290" r:id="rId51"/>
    <p:sldId id="297" r:id="rId52"/>
    <p:sldId id="267" r:id="rId53"/>
    <p:sldId id="303" r:id="rId54"/>
    <p:sldId id="354" r:id="rId55"/>
    <p:sldId id="309" r:id="rId56"/>
    <p:sldId id="310" r:id="rId57"/>
    <p:sldId id="311" r:id="rId58"/>
    <p:sldId id="316" r:id="rId59"/>
    <p:sldId id="317" r:id="rId60"/>
    <p:sldId id="318" r:id="rId61"/>
    <p:sldId id="319" r:id="rId62"/>
    <p:sldId id="320" r:id="rId63"/>
    <p:sldId id="355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69" autoAdjust="0"/>
  </p:normalViewPr>
  <p:slideViewPr>
    <p:cSldViewPr snapToGrid="0" snapToObjects="1">
      <p:cViewPr>
        <p:scale>
          <a:sx n="90" d="100"/>
          <a:sy n="90" d="100"/>
        </p:scale>
        <p:origin x="-1432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theme" Target="theme/theme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viewProps" Target="viewProp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0C4C4C-D5AE-B542-B0C5-38880892DECD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DBAEDE-FD31-DB4D-8C79-AFFB65BD8937}">
      <dgm:prSet phldrT="[Text]"/>
      <dgm:spPr/>
      <dgm:t>
        <a:bodyPr/>
        <a:lstStyle/>
        <a:p>
          <a:r>
            <a:rPr lang="en-US" dirty="0"/>
            <a:t>Prevention</a:t>
          </a:r>
        </a:p>
      </dgm:t>
    </dgm:pt>
    <dgm:pt modelId="{BB53A0E3-0BD5-214A-97D1-3CDB5B8465E6}" type="parTrans" cxnId="{FD7499A9-F21D-0A47-9A10-878E5ACD2969}">
      <dgm:prSet/>
      <dgm:spPr/>
      <dgm:t>
        <a:bodyPr/>
        <a:lstStyle/>
        <a:p>
          <a:endParaRPr lang="en-US"/>
        </a:p>
      </dgm:t>
    </dgm:pt>
    <dgm:pt modelId="{DB891321-52F2-0A43-9B9D-BF02FAB6FEBD}" type="sibTrans" cxnId="{FD7499A9-F21D-0A47-9A10-878E5ACD2969}">
      <dgm:prSet/>
      <dgm:spPr/>
      <dgm:t>
        <a:bodyPr/>
        <a:lstStyle/>
        <a:p>
          <a:endParaRPr lang="en-US"/>
        </a:p>
      </dgm:t>
    </dgm:pt>
    <dgm:pt modelId="{B9353593-BF48-2F4B-BDE9-CC5363B653F9}">
      <dgm:prSet phldrT="[Text]"/>
      <dgm:spPr/>
      <dgm:t>
        <a:bodyPr/>
        <a:lstStyle/>
        <a:p>
          <a:r>
            <a:rPr lang="en-US" dirty="0"/>
            <a:t>Primary</a:t>
          </a:r>
        </a:p>
      </dgm:t>
    </dgm:pt>
    <dgm:pt modelId="{B1650DEA-B6E9-5E44-8D61-5C9B5D8DF9F6}" type="parTrans" cxnId="{1920F609-F72C-1948-A068-7004577E8A74}">
      <dgm:prSet/>
      <dgm:spPr/>
      <dgm:t>
        <a:bodyPr/>
        <a:lstStyle/>
        <a:p>
          <a:endParaRPr lang="en-US"/>
        </a:p>
      </dgm:t>
    </dgm:pt>
    <dgm:pt modelId="{116F1990-B1B0-A24B-ADAE-C014DACA3940}" type="sibTrans" cxnId="{1920F609-F72C-1948-A068-7004577E8A74}">
      <dgm:prSet/>
      <dgm:spPr/>
      <dgm:t>
        <a:bodyPr/>
        <a:lstStyle/>
        <a:p>
          <a:endParaRPr lang="en-US"/>
        </a:p>
      </dgm:t>
    </dgm:pt>
    <dgm:pt modelId="{1EDB5390-190F-014A-A024-0AD561725056}">
      <dgm:prSet phldrT="[Text]"/>
      <dgm:spPr/>
      <dgm:t>
        <a:bodyPr/>
        <a:lstStyle/>
        <a:p>
          <a:r>
            <a:rPr lang="en-US" dirty="0"/>
            <a:t>Normal population age 40-75</a:t>
          </a:r>
        </a:p>
      </dgm:t>
    </dgm:pt>
    <dgm:pt modelId="{31EE8840-08AF-A948-9BE9-7A79D613C7EC}" type="parTrans" cxnId="{57610510-6935-F347-9AF5-A41F467E32EA}">
      <dgm:prSet/>
      <dgm:spPr/>
      <dgm:t>
        <a:bodyPr/>
        <a:lstStyle/>
        <a:p>
          <a:endParaRPr lang="en-US"/>
        </a:p>
      </dgm:t>
    </dgm:pt>
    <dgm:pt modelId="{F4BA0ABD-6A1B-9540-BA18-89BA4D03AE65}" type="sibTrans" cxnId="{57610510-6935-F347-9AF5-A41F467E32EA}">
      <dgm:prSet/>
      <dgm:spPr/>
      <dgm:t>
        <a:bodyPr/>
        <a:lstStyle/>
        <a:p>
          <a:endParaRPr lang="en-US"/>
        </a:p>
      </dgm:t>
    </dgm:pt>
    <dgm:pt modelId="{B65E17D0-0717-8848-B65D-D856ACCE0DFD}">
      <dgm:prSet phldrT="[Text]"/>
      <dgm:spPr/>
      <dgm:t>
        <a:bodyPr/>
        <a:lstStyle/>
        <a:p>
          <a:r>
            <a:rPr lang="en-US" dirty="0"/>
            <a:t>Diabetic </a:t>
          </a:r>
        </a:p>
      </dgm:t>
    </dgm:pt>
    <dgm:pt modelId="{80BA1AAF-4F19-3A4F-86DD-FB72D49C5E78}" type="parTrans" cxnId="{C1F458B1-A35A-C84B-819B-4EE61AB4232A}">
      <dgm:prSet/>
      <dgm:spPr/>
      <dgm:t>
        <a:bodyPr/>
        <a:lstStyle/>
        <a:p>
          <a:endParaRPr lang="en-US"/>
        </a:p>
      </dgm:t>
    </dgm:pt>
    <dgm:pt modelId="{E7C1620B-930B-584F-8707-CAB1C1366F63}" type="sibTrans" cxnId="{C1F458B1-A35A-C84B-819B-4EE61AB4232A}">
      <dgm:prSet/>
      <dgm:spPr/>
      <dgm:t>
        <a:bodyPr/>
        <a:lstStyle/>
        <a:p>
          <a:endParaRPr lang="en-US"/>
        </a:p>
      </dgm:t>
    </dgm:pt>
    <dgm:pt modelId="{0503972F-27D4-2E42-BB0A-7C5681329797}">
      <dgm:prSet phldrT="[Text]"/>
      <dgm:spPr/>
      <dgm:t>
        <a:bodyPr/>
        <a:lstStyle/>
        <a:p>
          <a:r>
            <a:rPr lang="en-US" dirty="0"/>
            <a:t>Secondary</a:t>
          </a:r>
        </a:p>
      </dgm:t>
    </dgm:pt>
    <dgm:pt modelId="{03844934-8036-CE4A-B874-3EA8CF3E2C5A}" type="parTrans" cxnId="{89E982DD-1F58-EE44-A660-5061165A9CA0}">
      <dgm:prSet/>
      <dgm:spPr/>
      <dgm:t>
        <a:bodyPr/>
        <a:lstStyle/>
        <a:p>
          <a:endParaRPr lang="en-US"/>
        </a:p>
      </dgm:t>
    </dgm:pt>
    <dgm:pt modelId="{410FD00A-3620-B143-BA47-C30B3CE639E3}" type="sibTrans" cxnId="{89E982DD-1F58-EE44-A660-5061165A9CA0}">
      <dgm:prSet/>
      <dgm:spPr/>
      <dgm:t>
        <a:bodyPr/>
        <a:lstStyle/>
        <a:p>
          <a:endParaRPr lang="en-US"/>
        </a:p>
      </dgm:t>
    </dgm:pt>
    <dgm:pt modelId="{323BD731-455F-4846-8AC4-9394ABD8B47B}">
      <dgm:prSet phldrT="[Text]"/>
      <dgm:spPr/>
      <dgm:t>
        <a:bodyPr/>
        <a:lstStyle/>
        <a:p>
          <a:r>
            <a:rPr lang="en-US" dirty="0"/>
            <a:t>ASCVD</a:t>
          </a:r>
        </a:p>
      </dgm:t>
    </dgm:pt>
    <dgm:pt modelId="{E144F482-AD71-134A-93DB-7B60B8060E99}" type="parTrans" cxnId="{4BFF0727-2204-2F4B-8B8D-4C1B6872175E}">
      <dgm:prSet/>
      <dgm:spPr/>
      <dgm:t>
        <a:bodyPr/>
        <a:lstStyle/>
        <a:p>
          <a:endParaRPr lang="en-US"/>
        </a:p>
      </dgm:t>
    </dgm:pt>
    <dgm:pt modelId="{B736D27A-E5C9-C549-BD16-FA7D11A5355A}" type="sibTrans" cxnId="{4BFF0727-2204-2F4B-8B8D-4C1B6872175E}">
      <dgm:prSet/>
      <dgm:spPr/>
      <dgm:t>
        <a:bodyPr/>
        <a:lstStyle/>
        <a:p>
          <a:endParaRPr lang="en-US"/>
        </a:p>
      </dgm:t>
    </dgm:pt>
    <dgm:pt modelId="{639AD296-F70E-AF40-B409-9E8652524BD8}">
      <dgm:prSet phldrT="[Text]"/>
      <dgm:spPr/>
      <dgm:t>
        <a:bodyPr/>
        <a:lstStyle/>
        <a:p>
          <a:r>
            <a:rPr lang="en-US" dirty="0"/>
            <a:t>Very High risk SCVD</a:t>
          </a:r>
        </a:p>
      </dgm:t>
    </dgm:pt>
    <dgm:pt modelId="{948DD326-5089-F74D-868D-81D4342CFD33}" type="parTrans" cxnId="{6FCA3049-57EA-7B42-9B3D-90283A1E2D98}">
      <dgm:prSet/>
      <dgm:spPr/>
      <dgm:t>
        <a:bodyPr/>
        <a:lstStyle/>
        <a:p>
          <a:endParaRPr lang="en-US"/>
        </a:p>
      </dgm:t>
    </dgm:pt>
    <dgm:pt modelId="{794CFA2F-23C6-7A41-93E5-EB27B683BEEB}" type="sibTrans" cxnId="{6FCA3049-57EA-7B42-9B3D-90283A1E2D98}">
      <dgm:prSet/>
      <dgm:spPr/>
      <dgm:t>
        <a:bodyPr/>
        <a:lstStyle/>
        <a:p>
          <a:endParaRPr lang="en-US"/>
        </a:p>
      </dgm:t>
    </dgm:pt>
    <dgm:pt modelId="{62C4D1AB-63B8-2A46-A1E7-0F090D76F168}">
      <dgm:prSet phldrT="[Text]"/>
      <dgm:spPr/>
      <dgm:t>
        <a:bodyPr/>
        <a:lstStyle/>
        <a:p>
          <a:r>
            <a:rPr lang="en-US" dirty="0"/>
            <a:t>LDL &gt;/= 4.9</a:t>
          </a:r>
        </a:p>
      </dgm:t>
    </dgm:pt>
    <dgm:pt modelId="{F6A34FF5-AF89-9546-9BA7-864DCB34BA0A}" type="parTrans" cxnId="{E9311F0F-ED73-B44C-93DD-632AA0990FAE}">
      <dgm:prSet/>
      <dgm:spPr/>
      <dgm:t>
        <a:bodyPr/>
        <a:lstStyle/>
        <a:p>
          <a:endParaRPr lang="en-US"/>
        </a:p>
      </dgm:t>
    </dgm:pt>
    <dgm:pt modelId="{35EF229E-E6AE-8F46-85CC-9735E642E337}" type="sibTrans" cxnId="{E9311F0F-ED73-B44C-93DD-632AA0990FAE}">
      <dgm:prSet/>
      <dgm:spPr/>
      <dgm:t>
        <a:bodyPr/>
        <a:lstStyle/>
        <a:p>
          <a:endParaRPr lang="en-US"/>
        </a:p>
      </dgm:t>
    </dgm:pt>
    <dgm:pt modelId="{90EC29CA-2EF2-F24B-980B-C6D4B60E0CFB}">
      <dgm:prSet phldrT="[Text]"/>
      <dgm:spPr/>
      <dgm:t>
        <a:bodyPr/>
        <a:lstStyle/>
        <a:p>
          <a:r>
            <a:rPr lang="en-US" dirty="0"/>
            <a:t>age &lt;40</a:t>
          </a:r>
        </a:p>
      </dgm:t>
    </dgm:pt>
    <dgm:pt modelId="{03187375-02AE-CA4C-BADF-3D0BAB3A12DD}" type="parTrans" cxnId="{6A92D82B-8231-8846-87A1-0A05F4848CE4}">
      <dgm:prSet/>
      <dgm:spPr/>
      <dgm:t>
        <a:bodyPr/>
        <a:lstStyle/>
        <a:p>
          <a:endParaRPr lang="en-US"/>
        </a:p>
      </dgm:t>
    </dgm:pt>
    <dgm:pt modelId="{6BC44225-7386-5648-BAC8-1E726A2F72DF}" type="sibTrans" cxnId="{6A92D82B-8231-8846-87A1-0A05F4848CE4}">
      <dgm:prSet/>
      <dgm:spPr/>
      <dgm:t>
        <a:bodyPr/>
        <a:lstStyle/>
        <a:p>
          <a:endParaRPr lang="en-US"/>
        </a:p>
      </dgm:t>
    </dgm:pt>
    <dgm:pt modelId="{FDDD72ED-C31A-A24A-9838-B84E5540D943}" type="pres">
      <dgm:prSet presAssocID="{BA0C4C4C-D5AE-B542-B0C5-38880892DE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1BC0FB-EF60-1F48-AFDE-332200FE88C7}" type="pres">
      <dgm:prSet presAssocID="{1DDBAEDE-FD31-DB4D-8C79-AFFB65BD8937}" presName="hierRoot1" presStyleCnt="0"/>
      <dgm:spPr/>
    </dgm:pt>
    <dgm:pt modelId="{42E43058-70BA-504B-8D72-3BB244980DD1}" type="pres">
      <dgm:prSet presAssocID="{1DDBAEDE-FD31-DB4D-8C79-AFFB65BD8937}" presName="composite" presStyleCnt="0"/>
      <dgm:spPr/>
    </dgm:pt>
    <dgm:pt modelId="{0866742B-84CF-C246-943B-19E091C38C74}" type="pres">
      <dgm:prSet presAssocID="{1DDBAEDE-FD31-DB4D-8C79-AFFB65BD8937}" presName="background" presStyleLbl="node0" presStyleIdx="0" presStyleCnt="1"/>
      <dgm:spPr/>
    </dgm:pt>
    <dgm:pt modelId="{45AA85E5-1D24-4149-AA92-80F125E7C755}" type="pres">
      <dgm:prSet presAssocID="{1DDBAEDE-FD31-DB4D-8C79-AFFB65BD8937}" presName="text" presStyleLbl="fgAcc0" presStyleIdx="0" presStyleCnt="1">
        <dgm:presLayoutVars>
          <dgm:chPref val="3"/>
        </dgm:presLayoutVars>
      </dgm:prSet>
      <dgm:spPr/>
    </dgm:pt>
    <dgm:pt modelId="{ED50E9D8-871D-A94C-B056-B4A61965C206}" type="pres">
      <dgm:prSet presAssocID="{1DDBAEDE-FD31-DB4D-8C79-AFFB65BD8937}" presName="hierChild2" presStyleCnt="0"/>
      <dgm:spPr/>
    </dgm:pt>
    <dgm:pt modelId="{C4FC42AA-B144-C846-88EA-A83589504B13}" type="pres">
      <dgm:prSet presAssocID="{B1650DEA-B6E9-5E44-8D61-5C9B5D8DF9F6}" presName="Name10" presStyleLbl="parChTrans1D2" presStyleIdx="0" presStyleCnt="2"/>
      <dgm:spPr/>
    </dgm:pt>
    <dgm:pt modelId="{81BDC37B-94F6-5946-838C-9EDBEA1D29F7}" type="pres">
      <dgm:prSet presAssocID="{B9353593-BF48-2F4B-BDE9-CC5363B653F9}" presName="hierRoot2" presStyleCnt="0"/>
      <dgm:spPr/>
    </dgm:pt>
    <dgm:pt modelId="{ED45B1C8-A406-9B44-A004-213EDA81ADA2}" type="pres">
      <dgm:prSet presAssocID="{B9353593-BF48-2F4B-BDE9-CC5363B653F9}" presName="composite2" presStyleCnt="0"/>
      <dgm:spPr/>
    </dgm:pt>
    <dgm:pt modelId="{B3E8D14D-1C51-7345-8B0D-0C8DFD1FBF6B}" type="pres">
      <dgm:prSet presAssocID="{B9353593-BF48-2F4B-BDE9-CC5363B653F9}" presName="background2" presStyleLbl="node2" presStyleIdx="0" presStyleCnt="2"/>
      <dgm:spPr/>
    </dgm:pt>
    <dgm:pt modelId="{33B5EBB2-276C-B243-B41B-A8806F2114B1}" type="pres">
      <dgm:prSet presAssocID="{B9353593-BF48-2F4B-BDE9-CC5363B653F9}" presName="text2" presStyleLbl="fgAcc2" presStyleIdx="0" presStyleCnt="2">
        <dgm:presLayoutVars>
          <dgm:chPref val="3"/>
        </dgm:presLayoutVars>
      </dgm:prSet>
      <dgm:spPr/>
    </dgm:pt>
    <dgm:pt modelId="{6B78B355-65F6-5D48-8834-C5B799FC05AB}" type="pres">
      <dgm:prSet presAssocID="{B9353593-BF48-2F4B-BDE9-CC5363B653F9}" presName="hierChild3" presStyleCnt="0"/>
      <dgm:spPr/>
    </dgm:pt>
    <dgm:pt modelId="{D4EED69C-65B9-D14A-BC05-E9A2AE62DDF2}" type="pres">
      <dgm:prSet presAssocID="{03187375-02AE-CA4C-BADF-3D0BAB3A12DD}" presName="Name17" presStyleLbl="parChTrans1D3" presStyleIdx="0" presStyleCnt="6"/>
      <dgm:spPr/>
    </dgm:pt>
    <dgm:pt modelId="{813FE5B0-5AAB-1441-BD92-44DD9EDD2930}" type="pres">
      <dgm:prSet presAssocID="{90EC29CA-2EF2-F24B-980B-C6D4B60E0CFB}" presName="hierRoot3" presStyleCnt="0"/>
      <dgm:spPr/>
    </dgm:pt>
    <dgm:pt modelId="{8E87C111-A90F-414A-B849-ACC5B9725CD7}" type="pres">
      <dgm:prSet presAssocID="{90EC29CA-2EF2-F24B-980B-C6D4B60E0CFB}" presName="composite3" presStyleCnt="0"/>
      <dgm:spPr/>
    </dgm:pt>
    <dgm:pt modelId="{0C82F3D9-9BD7-4E49-8265-506661A3498D}" type="pres">
      <dgm:prSet presAssocID="{90EC29CA-2EF2-F24B-980B-C6D4B60E0CFB}" presName="background3" presStyleLbl="node3" presStyleIdx="0" presStyleCnt="6"/>
      <dgm:spPr/>
    </dgm:pt>
    <dgm:pt modelId="{B23B8B7D-EB23-A94C-9893-2FCA53133B2B}" type="pres">
      <dgm:prSet presAssocID="{90EC29CA-2EF2-F24B-980B-C6D4B60E0CFB}" presName="text3" presStyleLbl="fgAcc3" presStyleIdx="0" presStyleCnt="6">
        <dgm:presLayoutVars>
          <dgm:chPref val="3"/>
        </dgm:presLayoutVars>
      </dgm:prSet>
      <dgm:spPr/>
    </dgm:pt>
    <dgm:pt modelId="{6CAD8E3C-2DEE-A349-9E54-A58BCA45685E}" type="pres">
      <dgm:prSet presAssocID="{90EC29CA-2EF2-F24B-980B-C6D4B60E0CFB}" presName="hierChild4" presStyleCnt="0"/>
      <dgm:spPr/>
    </dgm:pt>
    <dgm:pt modelId="{D8419351-9220-D745-947C-6D1744C5A9DB}" type="pres">
      <dgm:prSet presAssocID="{31EE8840-08AF-A948-9BE9-7A79D613C7EC}" presName="Name17" presStyleLbl="parChTrans1D3" presStyleIdx="1" presStyleCnt="6"/>
      <dgm:spPr/>
    </dgm:pt>
    <dgm:pt modelId="{8E15736E-E213-654F-B432-F45D3EB99B27}" type="pres">
      <dgm:prSet presAssocID="{1EDB5390-190F-014A-A024-0AD561725056}" presName="hierRoot3" presStyleCnt="0"/>
      <dgm:spPr/>
    </dgm:pt>
    <dgm:pt modelId="{83BB61E5-80C8-2D4A-9306-336080DC7088}" type="pres">
      <dgm:prSet presAssocID="{1EDB5390-190F-014A-A024-0AD561725056}" presName="composite3" presStyleCnt="0"/>
      <dgm:spPr/>
    </dgm:pt>
    <dgm:pt modelId="{08092CAD-A7C7-3043-9130-634207FA3D53}" type="pres">
      <dgm:prSet presAssocID="{1EDB5390-190F-014A-A024-0AD561725056}" presName="background3" presStyleLbl="node3" presStyleIdx="1" presStyleCnt="6"/>
      <dgm:spPr/>
    </dgm:pt>
    <dgm:pt modelId="{69CD0633-4735-F945-AA4E-2CB70A22B984}" type="pres">
      <dgm:prSet presAssocID="{1EDB5390-190F-014A-A024-0AD561725056}" presName="text3" presStyleLbl="fgAcc3" presStyleIdx="1" presStyleCnt="6">
        <dgm:presLayoutVars>
          <dgm:chPref val="3"/>
        </dgm:presLayoutVars>
      </dgm:prSet>
      <dgm:spPr/>
    </dgm:pt>
    <dgm:pt modelId="{17C430FB-7CFD-3546-AA9E-8D5A6CBF7B6A}" type="pres">
      <dgm:prSet presAssocID="{1EDB5390-190F-014A-A024-0AD561725056}" presName="hierChild4" presStyleCnt="0"/>
      <dgm:spPr/>
    </dgm:pt>
    <dgm:pt modelId="{D90A826E-7695-3045-9301-68595777EC17}" type="pres">
      <dgm:prSet presAssocID="{80BA1AAF-4F19-3A4F-86DD-FB72D49C5E78}" presName="Name17" presStyleLbl="parChTrans1D3" presStyleIdx="2" presStyleCnt="6"/>
      <dgm:spPr/>
    </dgm:pt>
    <dgm:pt modelId="{620DD33F-1A69-1F4E-8FE1-21D7E9A15926}" type="pres">
      <dgm:prSet presAssocID="{B65E17D0-0717-8848-B65D-D856ACCE0DFD}" presName="hierRoot3" presStyleCnt="0"/>
      <dgm:spPr/>
    </dgm:pt>
    <dgm:pt modelId="{A274FF80-14EB-E54B-B385-33429B5D02D8}" type="pres">
      <dgm:prSet presAssocID="{B65E17D0-0717-8848-B65D-D856ACCE0DFD}" presName="composite3" presStyleCnt="0"/>
      <dgm:spPr/>
    </dgm:pt>
    <dgm:pt modelId="{B38787CE-7FB6-2E41-95C9-40F8E7E560CC}" type="pres">
      <dgm:prSet presAssocID="{B65E17D0-0717-8848-B65D-D856ACCE0DFD}" presName="background3" presStyleLbl="node3" presStyleIdx="2" presStyleCnt="6"/>
      <dgm:spPr/>
    </dgm:pt>
    <dgm:pt modelId="{E5497740-BEFC-3945-AFEE-2B7C5F6A2C86}" type="pres">
      <dgm:prSet presAssocID="{B65E17D0-0717-8848-B65D-D856ACCE0DFD}" presName="text3" presStyleLbl="fgAcc3" presStyleIdx="2" presStyleCnt="6">
        <dgm:presLayoutVars>
          <dgm:chPref val="3"/>
        </dgm:presLayoutVars>
      </dgm:prSet>
      <dgm:spPr/>
    </dgm:pt>
    <dgm:pt modelId="{DD605E0E-025A-3241-9603-2047E8F20E33}" type="pres">
      <dgm:prSet presAssocID="{B65E17D0-0717-8848-B65D-D856ACCE0DFD}" presName="hierChild4" presStyleCnt="0"/>
      <dgm:spPr/>
    </dgm:pt>
    <dgm:pt modelId="{D3795237-78BF-A341-BEC4-75CF4C284413}" type="pres">
      <dgm:prSet presAssocID="{F6A34FF5-AF89-9546-9BA7-864DCB34BA0A}" presName="Name17" presStyleLbl="parChTrans1D3" presStyleIdx="3" presStyleCnt="6"/>
      <dgm:spPr/>
    </dgm:pt>
    <dgm:pt modelId="{8C3FAFB5-0EEE-5E45-A51A-129E6BC2DA1F}" type="pres">
      <dgm:prSet presAssocID="{62C4D1AB-63B8-2A46-A1E7-0F090D76F168}" presName="hierRoot3" presStyleCnt="0"/>
      <dgm:spPr/>
    </dgm:pt>
    <dgm:pt modelId="{85C0366C-25EF-8A4B-84CD-AF949D36AB3C}" type="pres">
      <dgm:prSet presAssocID="{62C4D1AB-63B8-2A46-A1E7-0F090D76F168}" presName="composite3" presStyleCnt="0"/>
      <dgm:spPr/>
    </dgm:pt>
    <dgm:pt modelId="{6B8986FC-F811-604D-B8ED-2916B5254C86}" type="pres">
      <dgm:prSet presAssocID="{62C4D1AB-63B8-2A46-A1E7-0F090D76F168}" presName="background3" presStyleLbl="node3" presStyleIdx="3" presStyleCnt="6"/>
      <dgm:spPr/>
    </dgm:pt>
    <dgm:pt modelId="{7ED3B648-7D53-B043-B5C0-4BC9CBF6934B}" type="pres">
      <dgm:prSet presAssocID="{62C4D1AB-63B8-2A46-A1E7-0F090D76F168}" presName="text3" presStyleLbl="fgAcc3" presStyleIdx="3" presStyleCnt="6">
        <dgm:presLayoutVars>
          <dgm:chPref val="3"/>
        </dgm:presLayoutVars>
      </dgm:prSet>
      <dgm:spPr/>
    </dgm:pt>
    <dgm:pt modelId="{7805D992-3C84-B340-8C27-47B7BC39D49F}" type="pres">
      <dgm:prSet presAssocID="{62C4D1AB-63B8-2A46-A1E7-0F090D76F168}" presName="hierChild4" presStyleCnt="0"/>
      <dgm:spPr/>
    </dgm:pt>
    <dgm:pt modelId="{40895AF6-6160-7B47-834F-919759D4C56A}" type="pres">
      <dgm:prSet presAssocID="{03844934-8036-CE4A-B874-3EA8CF3E2C5A}" presName="Name10" presStyleLbl="parChTrans1D2" presStyleIdx="1" presStyleCnt="2"/>
      <dgm:spPr/>
    </dgm:pt>
    <dgm:pt modelId="{F7398BE5-5544-1545-8BC3-E73C3EA8BDF0}" type="pres">
      <dgm:prSet presAssocID="{0503972F-27D4-2E42-BB0A-7C5681329797}" presName="hierRoot2" presStyleCnt="0"/>
      <dgm:spPr/>
    </dgm:pt>
    <dgm:pt modelId="{57862355-F524-9D45-8000-95BB3994151A}" type="pres">
      <dgm:prSet presAssocID="{0503972F-27D4-2E42-BB0A-7C5681329797}" presName="composite2" presStyleCnt="0"/>
      <dgm:spPr/>
    </dgm:pt>
    <dgm:pt modelId="{BEF23C48-CA5E-9040-ABC9-67DF98644638}" type="pres">
      <dgm:prSet presAssocID="{0503972F-27D4-2E42-BB0A-7C5681329797}" presName="background2" presStyleLbl="node2" presStyleIdx="1" presStyleCnt="2"/>
      <dgm:spPr/>
    </dgm:pt>
    <dgm:pt modelId="{415CCED1-3999-1848-89DF-AC7DEEB4FE84}" type="pres">
      <dgm:prSet presAssocID="{0503972F-27D4-2E42-BB0A-7C5681329797}" presName="text2" presStyleLbl="fgAcc2" presStyleIdx="1" presStyleCnt="2">
        <dgm:presLayoutVars>
          <dgm:chPref val="3"/>
        </dgm:presLayoutVars>
      </dgm:prSet>
      <dgm:spPr/>
    </dgm:pt>
    <dgm:pt modelId="{8BAFB4FE-2E9F-AD45-9AAE-A2EB9425CAD3}" type="pres">
      <dgm:prSet presAssocID="{0503972F-27D4-2E42-BB0A-7C5681329797}" presName="hierChild3" presStyleCnt="0"/>
      <dgm:spPr/>
    </dgm:pt>
    <dgm:pt modelId="{EA5D455B-0227-C84C-B462-A84E230E7F71}" type="pres">
      <dgm:prSet presAssocID="{E144F482-AD71-134A-93DB-7B60B8060E99}" presName="Name17" presStyleLbl="parChTrans1D3" presStyleIdx="4" presStyleCnt="6"/>
      <dgm:spPr/>
    </dgm:pt>
    <dgm:pt modelId="{A772B227-2FF0-2C48-A0D6-BF8FAE3510F3}" type="pres">
      <dgm:prSet presAssocID="{323BD731-455F-4846-8AC4-9394ABD8B47B}" presName="hierRoot3" presStyleCnt="0"/>
      <dgm:spPr/>
    </dgm:pt>
    <dgm:pt modelId="{CF12D042-313A-8C48-911D-F4B7F0E1C1F3}" type="pres">
      <dgm:prSet presAssocID="{323BD731-455F-4846-8AC4-9394ABD8B47B}" presName="composite3" presStyleCnt="0"/>
      <dgm:spPr/>
    </dgm:pt>
    <dgm:pt modelId="{B2CA8A4F-7BB7-A848-9EF6-4F9F016D4704}" type="pres">
      <dgm:prSet presAssocID="{323BD731-455F-4846-8AC4-9394ABD8B47B}" presName="background3" presStyleLbl="node3" presStyleIdx="4" presStyleCnt="6"/>
      <dgm:spPr/>
    </dgm:pt>
    <dgm:pt modelId="{18F35C08-04C0-384D-B5F5-EF527907088C}" type="pres">
      <dgm:prSet presAssocID="{323BD731-455F-4846-8AC4-9394ABD8B47B}" presName="text3" presStyleLbl="fgAcc3" presStyleIdx="4" presStyleCnt="6">
        <dgm:presLayoutVars>
          <dgm:chPref val="3"/>
        </dgm:presLayoutVars>
      </dgm:prSet>
      <dgm:spPr/>
    </dgm:pt>
    <dgm:pt modelId="{CBCB54AA-AA60-6A41-99A3-016A74D6F443}" type="pres">
      <dgm:prSet presAssocID="{323BD731-455F-4846-8AC4-9394ABD8B47B}" presName="hierChild4" presStyleCnt="0"/>
      <dgm:spPr/>
    </dgm:pt>
    <dgm:pt modelId="{80011E2C-20E6-5B43-866D-50B6C2424008}" type="pres">
      <dgm:prSet presAssocID="{948DD326-5089-F74D-868D-81D4342CFD33}" presName="Name17" presStyleLbl="parChTrans1D3" presStyleIdx="5" presStyleCnt="6"/>
      <dgm:spPr/>
    </dgm:pt>
    <dgm:pt modelId="{E6F6EDC0-401F-A94C-A35B-047AF5B538B2}" type="pres">
      <dgm:prSet presAssocID="{639AD296-F70E-AF40-B409-9E8652524BD8}" presName="hierRoot3" presStyleCnt="0"/>
      <dgm:spPr/>
    </dgm:pt>
    <dgm:pt modelId="{D886E8F2-F289-294B-973E-09153156078A}" type="pres">
      <dgm:prSet presAssocID="{639AD296-F70E-AF40-B409-9E8652524BD8}" presName="composite3" presStyleCnt="0"/>
      <dgm:spPr/>
    </dgm:pt>
    <dgm:pt modelId="{C78B4A4D-42B4-DB49-BC05-0249FE6C1E42}" type="pres">
      <dgm:prSet presAssocID="{639AD296-F70E-AF40-B409-9E8652524BD8}" presName="background3" presStyleLbl="node3" presStyleIdx="5" presStyleCnt="6"/>
      <dgm:spPr/>
    </dgm:pt>
    <dgm:pt modelId="{0CA5420C-79A7-8A47-B56F-246FF108CAF9}" type="pres">
      <dgm:prSet presAssocID="{639AD296-F70E-AF40-B409-9E8652524BD8}" presName="text3" presStyleLbl="fgAcc3" presStyleIdx="5" presStyleCnt="6">
        <dgm:presLayoutVars>
          <dgm:chPref val="3"/>
        </dgm:presLayoutVars>
      </dgm:prSet>
      <dgm:spPr/>
    </dgm:pt>
    <dgm:pt modelId="{EA5495D8-B03F-3A48-B6AC-87EE988C642A}" type="pres">
      <dgm:prSet presAssocID="{639AD296-F70E-AF40-B409-9E8652524BD8}" presName="hierChild4" presStyleCnt="0"/>
      <dgm:spPr/>
    </dgm:pt>
  </dgm:ptLst>
  <dgm:cxnLst>
    <dgm:cxn modelId="{1920F609-F72C-1948-A068-7004577E8A74}" srcId="{1DDBAEDE-FD31-DB4D-8C79-AFFB65BD8937}" destId="{B9353593-BF48-2F4B-BDE9-CC5363B653F9}" srcOrd="0" destOrd="0" parTransId="{B1650DEA-B6E9-5E44-8D61-5C9B5D8DF9F6}" sibTransId="{116F1990-B1B0-A24B-ADAE-C014DACA3940}"/>
    <dgm:cxn modelId="{E9311F0F-ED73-B44C-93DD-632AA0990FAE}" srcId="{B9353593-BF48-2F4B-BDE9-CC5363B653F9}" destId="{62C4D1AB-63B8-2A46-A1E7-0F090D76F168}" srcOrd="3" destOrd="0" parTransId="{F6A34FF5-AF89-9546-9BA7-864DCB34BA0A}" sibTransId="{35EF229E-E6AE-8F46-85CC-9735E642E337}"/>
    <dgm:cxn modelId="{57610510-6935-F347-9AF5-A41F467E32EA}" srcId="{B9353593-BF48-2F4B-BDE9-CC5363B653F9}" destId="{1EDB5390-190F-014A-A024-0AD561725056}" srcOrd="1" destOrd="0" parTransId="{31EE8840-08AF-A948-9BE9-7A79D613C7EC}" sibTransId="{F4BA0ABD-6A1B-9540-BA18-89BA4D03AE65}"/>
    <dgm:cxn modelId="{8D1AE916-E554-0B4E-AEE1-DF51B963ED4F}" type="presOf" srcId="{80BA1AAF-4F19-3A4F-86DD-FB72D49C5E78}" destId="{D90A826E-7695-3045-9301-68595777EC17}" srcOrd="0" destOrd="0" presId="urn:microsoft.com/office/officeart/2005/8/layout/hierarchy1"/>
    <dgm:cxn modelId="{4BFF0727-2204-2F4B-8B8D-4C1B6872175E}" srcId="{0503972F-27D4-2E42-BB0A-7C5681329797}" destId="{323BD731-455F-4846-8AC4-9394ABD8B47B}" srcOrd="0" destOrd="0" parTransId="{E144F482-AD71-134A-93DB-7B60B8060E99}" sibTransId="{B736D27A-E5C9-C549-BD16-FA7D11A5355A}"/>
    <dgm:cxn modelId="{6DE7AF29-A2DD-A444-82E5-D149E740610B}" type="presOf" srcId="{1DDBAEDE-FD31-DB4D-8C79-AFFB65BD8937}" destId="{45AA85E5-1D24-4149-AA92-80F125E7C755}" srcOrd="0" destOrd="0" presId="urn:microsoft.com/office/officeart/2005/8/layout/hierarchy1"/>
    <dgm:cxn modelId="{6A92D82B-8231-8846-87A1-0A05F4848CE4}" srcId="{B9353593-BF48-2F4B-BDE9-CC5363B653F9}" destId="{90EC29CA-2EF2-F24B-980B-C6D4B60E0CFB}" srcOrd="0" destOrd="0" parTransId="{03187375-02AE-CA4C-BADF-3D0BAB3A12DD}" sibTransId="{6BC44225-7386-5648-BAC8-1E726A2F72DF}"/>
    <dgm:cxn modelId="{791B5832-BB06-4645-AC1C-E461F685C1C5}" type="presOf" srcId="{03187375-02AE-CA4C-BADF-3D0BAB3A12DD}" destId="{D4EED69C-65B9-D14A-BC05-E9A2AE62DDF2}" srcOrd="0" destOrd="0" presId="urn:microsoft.com/office/officeart/2005/8/layout/hierarchy1"/>
    <dgm:cxn modelId="{DAFDBD33-84EB-9D4F-9258-B2F0FAB59B8B}" type="presOf" srcId="{948DD326-5089-F74D-868D-81D4342CFD33}" destId="{80011E2C-20E6-5B43-866D-50B6C2424008}" srcOrd="0" destOrd="0" presId="urn:microsoft.com/office/officeart/2005/8/layout/hierarchy1"/>
    <dgm:cxn modelId="{E8B96E5D-A8BD-B84A-9EA9-5965064E3495}" type="presOf" srcId="{62C4D1AB-63B8-2A46-A1E7-0F090D76F168}" destId="{7ED3B648-7D53-B043-B5C0-4BC9CBF6934B}" srcOrd="0" destOrd="0" presId="urn:microsoft.com/office/officeart/2005/8/layout/hierarchy1"/>
    <dgm:cxn modelId="{4582605F-C3E3-324A-A612-951A6AD44125}" type="presOf" srcId="{B9353593-BF48-2F4B-BDE9-CC5363B653F9}" destId="{33B5EBB2-276C-B243-B41B-A8806F2114B1}" srcOrd="0" destOrd="0" presId="urn:microsoft.com/office/officeart/2005/8/layout/hierarchy1"/>
    <dgm:cxn modelId="{10547B44-E168-D744-A34B-4118E329951F}" type="presOf" srcId="{639AD296-F70E-AF40-B409-9E8652524BD8}" destId="{0CA5420C-79A7-8A47-B56F-246FF108CAF9}" srcOrd="0" destOrd="0" presId="urn:microsoft.com/office/officeart/2005/8/layout/hierarchy1"/>
    <dgm:cxn modelId="{6FCA3049-57EA-7B42-9B3D-90283A1E2D98}" srcId="{0503972F-27D4-2E42-BB0A-7C5681329797}" destId="{639AD296-F70E-AF40-B409-9E8652524BD8}" srcOrd="1" destOrd="0" parTransId="{948DD326-5089-F74D-868D-81D4342CFD33}" sibTransId="{794CFA2F-23C6-7A41-93E5-EB27B683BEEB}"/>
    <dgm:cxn modelId="{EDA1537B-603F-1E41-9782-16F34BDEB52E}" type="presOf" srcId="{1EDB5390-190F-014A-A024-0AD561725056}" destId="{69CD0633-4735-F945-AA4E-2CB70A22B984}" srcOrd="0" destOrd="0" presId="urn:microsoft.com/office/officeart/2005/8/layout/hierarchy1"/>
    <dgm:cxn modelId="{7FB11F8D-5FDA-394A-840B-651DCA3E287B}" type="presOf" srcId="{31EE8840-08AF-A948-9BE9-7A79D613C7EC}" destId="{D8419351-9220-D745-947C-6D1744C5A9DB}" srcOrd="0" destOrd="0" presId="urn:microsoft.com/office/officeart/2005/8/layout/hierarchy1"/>
    <dgm:cxn modelId="{FD7499A9-F21D-0A47-9A10-878E5ACD2969}" srcId="{BA0C4C4C-D5AE-B542-B0C5-38880892DECD}" destId="{1DDBAEDE-FD31-DB4D-8C79-AFFB65BD8937}" srcOrd="0" destOrd="0" parTransId="{BB53A0E3-0BD5-214A-97D1-3CDB5B8465E6}" sibTransId="{DB891321-52F2-0A43-9B9D-BF02FAB6FEBD}"/>
    <dgm:cxn modelId="{C1F458B1-A35A-C84B-819B-4EE61AB4232A}" srcId="{B9353593-BF48-2F4B-BDE9-CC5363B653F9}" destId="{B65E17D0-0717-8848-B65D-D856ACCE0DFD}" srcOrd="2" destOrd="0" parTransId="{80BA1AAF-4F19-3A4F-86DD-FB72D49C5E78}" sibTransId="{E7C1620B-930B-584F-8707-CAB1C1366F63}"/>
    <dgm:cxn modelId="{B99F5CB3-8FE7-7449-8A7E-06CBFAF5C128}" type="presOf" srcId="{BA0C4C4C-D5AE-B542-B0C5-38880892DECD}" destId="{FDDD72ED-C31A-A24A-9838-B84E5540D943}" srcOrd="0" destOrd="0" presId="urn:microsoft.com/office/officeart/2005/8/layout/hierarchy1"/>
    <dgm:cxn modelId="{217533B8-3CC6-4B48-BA4F-9760BC530E99}" type="presOf" srcId="{E144F482-AD71-134A-93DB-7B60B8060E99}" destId="{EA5D455B-0227-C84C-B462-A84E230E7F71}" srcOrd="0" destOrd="0" presId="urn:microsoft.com/office/officeart/2005/8/layout/hierarchy1"/>
    <dgm:cxn modelId="{CBA4D6BD-A3A8-324E-A923-1BBED24EC000}" type="presOf" srcId="{03844934-8036-CE4A-B874-3EA8CF3E2C5A}" destId="{40895AF6-6160-7B47-834F-919759D4C56A}" srcOrd="0" destOrd="0" presId="urn:microsoft.com/office/officeart/2005/8/layout/hierarchy1"/>
    <dgm:cxn modelId="{FBD993D8-ADC6-C442-AB0F-CEEE8D82ED5D}" type="presOf" srcId="{B65E17D0-0717-8848-B65D-D856ACCE0DFD}" destId="{E5497740-BEFC-3945-AFEE-2B7C5F6A2C86}" srcOrd="0" destOrd="0" presId="urn:microsoft.com/office/officeart/2005/8/layout/hierarchy1"/>
    <dgm:cxn modelId="{89E982DD-1F58-EE44-A660-5061165A9CA0}" srcId="{1DDBAEDE-FD31-DB4D-8C79-AFFB65BD8937}" destId="{0503972F-27D4-2E42-BB0A-7C5681329797}" srcOrd="1" destOrd="0" parTransId="{03844934-8036-CE4A-B874-3EA8CF3E2C5A}" sibTransId="{410FD00A-3620-B143-BA47-C30B3CE639E3}"/>
    <dgm:cxn modelId="{E7B587DE-E532-B342-83BD-38191F380677}" type="presOf" srcId="{323BD731-455F-4846-8AC4-9394ABD8B47B}" destId="{18F35C08-04C0-384D-B5F5-EF527907088C}" srcOrd="0" destOrd="0" presId="urn:microsoft.com/office/officeart/2005/8/layout/hierarchy1"/>
    <dgm:cxn modelId="{AD24B0DE-151C-CC40-B863-A8DCD6F90FE5}" type="presOf" srcId="{90EC29CA-2EF2-F24B-980B-C6D4B60E0CFB}" destId="{B23B8B7D-EB23-A94C-9893-2FCA53133B2B}" srcOrd="0" destOrd="0" presId="urn:microsoft.com/office/officeart/2005/8/layout/hierarchy1"/>
    <dgm:cxn modelId="{2920D9EE-9ACA-3D4B-90AC-69B5EC63D7F3}" type="presOf" srcId="{B1650DEA-B6E9-5E44-8D61-5C9B5D8DF9F6}" destId="{C4FC42AA-B144-C846-88EA-A83589504B13}" srcOrd="0" destOrd="0" presId="urn:microsoft.com/office/officeart/2005/8/layout/hierarchy1"/>
    <dgm:cxn modelId="{9BE719F2-E3E6-A847-9BCE-E0522A5C13F6}" type="presOf" srcId="{0503972F-27D4-2E42-BB0A-7C5681329797}" destId="{415CCED1-3999-1848-89DF-AC7DEEB4FE84}" srcOrd="0" destOrd="0" presId="urn:microsoft.com/office/officeart/2005/8/layout/hierarchy1"/>
    <dgm:cxn modelId="{764759F7-5E0E-C947-A1B8-B9631EE29EF8}" type="presOf" srcId="{F6A34FF5-AF89-9546-9BA7-864DCB34BA0A}" destId="{D3795237-78BF-A341-BEC4-75CF4C284413}" srcOrd="0" destOrd="0" presId="urn:microsoft.com/office/officeart/2005/8/layout/hierarchy1"/>
    <dgm:cxn modelId="{94E64256-FF4C-A44F-A50A-B2A52D9F2767}" type="presParOf" srcId="{FDDD72ED-C31A-A24A-9838-B84E5540D943}" destId="{1C1BC0FB-EF60-1F48-AFDE-332200FE88C7}" srcOrd="0" destOrd="0" presId="urn:microsoft.com/office/officeart/2005/8/layout/hierarchy1"/>
    <dgm:cxn modelId="{95215B2B-9049-B242-A79F-69FC5A8C6FBC}" type="presParOf" srcId="{1C1BC0FB-EF60-1F48-AFDE-332200FE88C7}" destId="{42E43058-70BA-504B-8D72-3BB244980DD1}" srcOrd="0" destOrd="0" presId="urn:microsoft.com/office/officeart/2005/8/layout/hierarchy1"/>
    <dgm:cxn modelId="{72E20872-0160-BA49-BA31-B909845B9B7A}" type="presParOf" srcId="{42E43058-70BA-504B-8D72-3BB244980DD1}" destId="{0866742B-84CF-C246-943B-19E091C38C74}" srcOrd="0" destOrd="0" presId="urn:microsoft.com/office/officeart/2005/8/layout/hierarchy1"/>
    <dgm:cxn modelId="{48A3E882-DB1B-1246-9718-00A43FA102C0}" type="presParOf" srcId="{42E43058-70BA-504B-8D72-3BB244980DD1}" destId="{45AA85E5-1D24-4149-AA92-80F125E7C755}" srcOrd="1" destOrd="0" presId="urn:microsoft.com/office/officeart/2005/8/layout/hierarchy1"/>
    <dgm:cxn modelId="{FC216BA3-3EDE-5D43-B3A1-7644D0BC67A0}" type="presParOf" srcId="{1C1BC0FB-EF60-1F48-AFDE-332200FE88C7}" destId="{ED50E9D8-871D-A94C-B056-B4A61965C206}" srcOrd="1" destOrd="0" presId="urn:microsoft.com/office/officeart/2005/8/layout/hierarchy1"/>
    <dgm:cxn modelId="{BC18CAE8-2773-334D-8602-75DCEB6915A4}" type="presParOf" srcId="{ED50E9D8-871D-A94C-B056-B4A61965C206}" destId="{C4FC42AA-B144-C846-88EA-A83589504B13}" srcOrd="0" destOrd="0" presId="urn:microsoft.com/office/officeart/2005/8/layout/hierarchy1"/>
    <dgm:cxn modelId="{ACC48FB2-F2E9-9245-8215-1D72C6AE9654}" type="presParOf" srcId="{ED50E9D8-871D-A94C-B056-B4A61965C206}" destId="{81BDC37B-94F6-5946-838C-9EDBEA1D29F7}" srcOrd="1" destOrd="0" presId="urn:microsoft.com/office/officeart/2005/8/layout/hierarchy1"/>
    <dgm:cxn modelId="{89E798E5-4912-B240-9F60-F8F71C4AA65F}" type="presParOf" srcId="{81BDC37B-94F6-5946-838C-9EDBEA1D29F7}" destId="{ED45B1C8-A406-9B44-A004-213EDA81ADA2}" srcOrd="0" destOrd="0" presId="urn:microsoft.com/office/officeart/2005/8/layout/hierarchy1"/>
    <dgm:cxn modelId="{18DB8D68-227D-E049-9ECC-ACF2B501EABD}" type="presParOf" srcId="{ED45B1C8-A406-9B44-A004-213EDA81ADA2}" destId="{B3E8D14D-1C51-7345-8B0D-0C8DFD1FBF6B}" srcOrd="0" destOrd="0" presId="urn:microsoft.com/office/officeart/2005/8/layout/hierarchy1"/>
    <dgm:cxn modelId="{3633C644-66FD-5448-9222-FE8C38A2F07A}" type="presParOf" srcId="{ED45B1C8-A406-9B44-A004-213EDA81ADA2}" destId="{33B5EBB2-276C-B243-B41B-A8806F2114B1}" srcOrd="1" destOrd="0" presId="urn:microsoft.com/office/officeart/2005/8/layout/hierarchy1"/>
    <dgm:cxn modelId="{C49B9F4B-7A69-C345-8CE5-045E837B9437}" type="presParOf" srcId="{81BDC37B-94F6-5946-838C-9EDBEA1D29F7}" destId="{6B78B355-65F6-5D48-8834-C5B799FC05AB}" srcOrd="1" destOrd="0" presId="urn:microsoft.com/office/officeart/2005/8/layout/hierarchy1"/>
    <dgm:cxn modelId="{095EDD5E-F090-3B47-9CCD-CC00CBD3C331}" type="presParOf" srcId="{6B78B355-65F6-5D48-8834-C5B799FC05AB}" destId="{D4EED69C-65B9-D14A-BC05-E9A2AE62DDF2}" srcOrd="0" destOrd="0" presId="urn:microsoft.com/office/officeart/2005/8/layout/hierarchy1"/>
    <dgm:cxn modelId="{9108DA68-F3FD-FA4F-8192-1AFDAF2EC37D}" type="presParOf" srcId="{6B78B355-65F6-5D48-8834-C5B799FC05AB}" destId="{813FE5B0-5AAB-1441-BD92-44DD9EDD2930}" srcOrd="1" destOrd="0" presId="urn:microsoft.com/office/officeart/2005/8/layout/hierarchy1"/>
    <dgm:cxn modelId="{EC435BDF-701A-FD43-AE5B-5B69A06A0B4B}" type="presParOf" srcId="{813FE5B0-5AAB-1441-BD92-44DD9EDD2930}" destId="{8E87C111-A90F-414A-B849-ACC5B9725CD7}" srcOrd="0" destOrd="0" presId="urn:microsoft.com/office/officeart/2005/8/layout/hierarchy1"/>
    <dgm:cxn modelId="{0BCA1F47-05E4-CE47-BEA1-2EC8F3EFF91F}" type="presParOf" srcId="{8E87C111-A90F-414A-B849-ACC5B9725CD7}" destId="{0C82F3D9-9BD7-4E49-8265-506661A3498D}" srcOrd="0" destOrd="0" presId="urn:microsoft.com/office/officeart/2005/8/layout/hierarchy1"/>
    <dgm:cxn modelId="{548D5455-9372-C64E-A989-A126B569F4FF}" type="presParOf" srcId="{8E87C111-A90F-414A-B849-ACC5B9725CD7}" destId="{B23B8B7D-EB23-A94C-9893-2FCA53133B2B}" srcOrd="1" destOrd="0" presId="urn:microsoft.com/office/officeart/2005/8/layout/hierarchy1"/>
    <dgm:cxn modelId="{7F5734D0-F714-F64A-A298-CE024BC04C0D}" type="presParOf" srcId="{813FE5B0-5AAB-1441-BD92-44DD9EDD2930}" destId="{6CAD8E3C-2DEE-A349-9E54-A58BCA45685E}" srcOrd="1" destOrd="0" presId="urn:microsoft.com/office/officeart/2005/8/layout/hierarchy1"/>
    <dgm:cxn modelId="{F7641F48-E9E0-9244-8516-02E48D617BD3}" type="presParOf" srcId="{6B78B355-65F6-5D48-8834-C5B799FC05AB}" destId="{D8419351-9220-D745-947C-6D1744C5A9DB}" srcOrd="2" destOrd="0" presId="urn:microsoft.com/office/officeart/2005/8/layout/hierarchy1"/>
    <dgm:cxn modelId="{0BE05679-B421-714E-9F20-DCFA87A9E2D4}" type="presParOf" srcId="{6B78B355-65F6-5D48-8834-C5B799FC05AB}" destId="{8E15736E-E213-654F-B432-F45D3EB99B27}" srcOrd="3" destOrd="0" presId="urn:microsoft.com/office/officeart/2005/8/layout/hierarchy1"/>
    <dgm:cxn modelId="{98786CC8-7B3A-7847-934D-A24786B22AF4}" type="presParOf" srcId="{8E15736E-E213-654F-B432-F45D3EB99B27}" destId="{83BB61E5-80C8-2D4A-9306-336080DC7088}" srcOrd="0" destOrd="0" presId="urn:microsoft.com/office/officeart/2005/8/layout/hierarchy1"/>
    <dgm:cxn modelId="{D25DEE8A-9EBB-7D43-9779-BC1C8EEFBC89}" type="presParOf" srcId="{83BB61E5-80C8-2D4A-9306-336080DC7088}" destId="{08092CAD-A7C7-3043-9130-634207FA3D53}" srcOrd="0" destOrd="0" presId="urn:microsoft.com/office/officeart/2005/8/layout/hierarchy1"/>
    <dgm:cxn modelId="{AAF2E471-B00E-7C43-B9AA-F871C9F2F632}" type="presParOf" srcId="{83BB61E5-80C8-2D4A-9306-336080DC7088}" destId="{69CD0633-4735-F945-AA4E-2CB70A22B984}" srcOrd="1" destOrd="0" presId="urn:microsoft.com/office/officeart/2005/8/layout/hierarchy1"/>
    <dgm:cxn modelId="{72BE9379-F150-9947-963D-0EE8070FB1F5}" type="presParOf" srcId="{8E15736E-E213-654F-B432-F45D3EB99B27}" destId="{17C430FB-7CFD-3546-AA9E-8D5A6CBF7B6A}" srcOrd="1" destOrd="0" presId="urn:microsoft.com/office/officeart/2005/8/layout/hierarchy1"/>
    <dgm:cxn modelId="{06F1DB8A-9EC5-FF4E-A5DB-1B6F06C165DB}" type="presParOf" srcId="{6B78B355-65F6-5D48-8834-C5B799FC05AB}" destId="{D90A826E-7695-3045-9301-68595777EC17}" srcOrd="4" destOrd="0" presId="urn:microsoft.com/office/officeart/2005/8/layout/hierarchy1"/>
    <dgm:cxn modelId="{3DC397EA-04E5-7C45-9DEB-D3A43645A785}" type="presParOf" srcId="{6B78B355-65F6-5D48-8834-C5B799FC05AB}" destId="{620DD33F-1A69-1F4E-8FE1-21D7E9A15926}" srcOrd="5" destOrd="0" presId="urn:microsoft.com/office/officeart/2005/8/layout/hierarchy1"/>
    <dgm:cxn modelId="{67F0A3C7-236E-F944-9BC5-33C9DEE91A84}" type="presParOf" srcId="{620DD33F-1A69-1F4E-8FE1-21D7E9A15926}" destId="{A274FF80-14EB-E54B-B385-33429B5D02D8}" srcOrd="0" destOrd="0" presId="urn:microsoft.com/office/officeart/2005/8/layout/hierarchy1"/>
    <dgm:cxn modelId="{40BF3509-37B5-F341-B478-3FAEAC109282}" type="presParOf" srcId="{A274FF80-14EB-E54B-B385-33429B5D02D8}" destId="{B38787CE-7FB6-2E41-95C9-40F8E7E560CC}" srcOrd="0" destOrd="0" presId="urn:microsoft.com/office/officeart/2005/8/layout/hierarchy1"/>
    <dgm:cxn modelId="{2C62D5C9-C533-514E-95F5-62E991FAA190}" type="presParOf" srcId="{A274FF80-14EB-E54B-B385-33429B5D02D8}" destId="{E5497740-BEFC-3945-AFEE-2B7C5F6A2C86}" srcOrd="1" destOrd="0" presId="urn:microsoft.com/office/officeart/2005/8/layout/hierarchy1"/>
    <dgm:cxn modelId="{0F679C8A-F25A-B04A-9590-65D41FDD25A5}" type="presParOf" srcId="{620DD33F-1A69-1F4E-8FE1-21D7E9A15926}" destId="{DD605E0E-025A-3241-9603-2047E8F20E33}" srcOrd="1" destOrd="0" presId="urn:microsoft.com/office/officeart/2005/8/layout/hierarchy1"/>
    <dgm:cxn modelId="{6D60EAF8-1506-9D48-A75E-F0496A69CAA0}" type="presParOf" srcId="{6B78B355-65F6-5D48-8834-C5B799FC05AB}" destId="{D3795237-78BF-A341-BEC4-75CF4C284413}" srcOrd="6" destOrd="0" presId="urn:microsoft.com/office/officeart/2005/8/layout/hierarchy1"/>
    <dgm:cxn modelId="{F6193C02-E61D-8A49-AD71-A8398156BEFB}" type="presParOf" srcId="{6B78B355-65F6-5D48-8834-C5B799FC05AB}" destId="{8C3FAFB5-0EEE-5E45-A51A-129E6BC2DA1F}" srcOrd="7" destOrd="0" presId="urn:microsoft.com/office/officeart/2005/8/layout/hierarchy1"/>
    <dgm:cxn modelId="{513CF714-A3B7-7140-8019-776594874A8A}" type="presParOf" srcId="{8C3FAFB5-0EEE-5E45-A51A-129E6BC2DA1F}" destId="{85C0366C-25EF-8A4B-84CD-AF949D36AB3C}" srcOrd="0" destOrd="0" presId="urn:microsoft.com/office/officeart/2005/8/layout/hierarchy1"/>
    <dgm:cxn modelId="{006977CC-15BC-E244-B79C-F56D2F265863}" type="presParOf" srcId="{85C0366C-25EF-8A4B-84CD-AF949D36AB3C}" destId="{6B8986FC-F811-604D-B8ED-2916B5254C86}" srcOrd="0" destOrd="0" presId="urn:microsoft.com/office/officeart/2005/8/layout/hierarchy1"/>
    <dgm:cxn modelId="{8A5483CB-0FE4-6149-9E8C-8BD6E5018EEB}" type="presParOf" srcId="{85C0366C-25EF-8A4B-84CD-AF949D36AB3C}" destId="{7ED3B648-7D53-B043-B5C0-4BC9CBF6934B}" srcOrd="1" destOrd="0" presId="urn:microsoft.com/office/officeart/2005/8/layout/hierarchy1"/>
    <dgm:cxn modelId="{FCB13B27-A526-7347-A473-7BAB91BC6B22}" type="presParOf" srcId="{8C3FAFB5-0EEE-5E45-A51A-129E6BC2DA1F}" destId="{7805D992-3C84-B340-8C27-47B7BC39D49F}" srcOrd="1" destOrd="0" presId="urn:microsoft.com/office/officeart/2005/8/layout/hierarchy1"/>
    <dgm:cxn modelId="{776C61B1-CF37-6E4B-AF55-1F5E5136F36C}" type="presParOf" srcId="{ED50E9D8-871D-A94C-B056-B4A61965C206}" destId="{40895AF6-6160-7B47-834F-919759D4C56A}" srcOrd="2" destOrd="0" presId="urn:microsoft.com/office/officeart/2005/8/layout/hierarchy1"/>
    <dgm:cxn modelId="{7C1F2B0D-D6CA-CF43-BABC-11BFDA594C70}" type="presParOf" srcId="{ED50E9D8-871D-A94C-B056-B4A61965C206}" destId="{F7398BE5-5544-1545-8BC3-E73C3EA8BDF0}" srcOrd="3" destOrd="0" presId="urn:microsoft.com/office/officeart/2005/8/layout/hierarchy1"/>
    <dgm:cxn modelId="{8E3A477E-8182-2D45-AA13-A2C8BAD80467}" type="presParOf" srcId="{F7398BE5-5544-1545-8BC3-E73C3EA8BDF0}" destId="{57862355-F524-9D45-8000-95BB3994151A}" srcOrd="0" destOrd="0" presId="urn:microsoft.com/office/officeart/2005/8/layout/hierarchy1"/>
    <dgm:cxn modelId="{E2307D9A-32D1-2C4A-8BAA-F61E2737B8DE}" type="presParOf" srcId="{57862355-F524-9D45-8000-95BB3994151A}" destId="{BEF23C48-CA5E-9040-ABC9-67DF98644638}" srcOrd="0" destOrd="0" presId="urn:microsoft.com/office/officeart/2005/8/layout/hierarchy1"/>
    <dgm:cxn modelId="{A715B517-BCD8-4146-8BDD-8FF7D9093D9D}" type="presParOf" srcId="{57862355-F524-9D45-8000-95BB3994151A}" destId="{415CCED1-3999-1848-89DF-AC7DEEB4FE84}" srcOrd="1" destOrd="0" presId="urn:microsoft.com/office/officeart/2005/8/layout/hierarchy1"/>
    <dgm:cxn modelId="{6FAD27BE-C3E3-4B4C-9792-5672A1E4A80C}" type="presParOf" srcId="{F7398BE5-5544-1545-8BC3-E73C3EA8BDF0}" destId="{8BAFB4FE-2E9F-AD45-9AAE-A2EB9425CAD3}" srcOrd="1" destOrd="0" presId="urn:microsoft.com/office/officeart/2005/8/layout/hierarchy1"/>
    <dgm:cxn modelId="{05914B3B-7308-314B-8692-BEF19F3B7CA4}" type="presParOf" srcId="{8BAFB4FE-2E9F-AD45-9AAE-A2EB9425CAD3}" destId="{EA5D455B-0227-C84C-B462-A84E230E7F71}" srcOrd="0" destOrd="0" presId="urn:microsoft.com/office/officeart/2005/8/layout/hierarchy1"/>
    <dgm:cxn modelId="{CFE5AB58-CF72-A946-854F-39E12227824A}" type="presParOf" srcId="{8BAFB4FE-2E9F-AD45-9AAE-A2EB9425CAD3}" destId="{A772B227-2FF0-2C48-A0D6-BF8FAE3510F3}" srcOrd="1" destOrd="0" presId="urn:microsoft.com/office/officeart/2005/8/layout/hierarchy1"/>
    <dgm:cxn modelId="{ABBF4D1C-5ACC-0A49-A163-2FA18BC3F255}" type="presParOf" srcId="{A772B227-2FF0-2C48-A0D6-BF8FAE3510F3}" destId="{CF12D042-313A-8C48-911D-F4B7F0E1C1F3}" srcOrd="0" destOrd="0" presId="urn:microsoft.com/office/officeart/2005/8/layout/hierarchy1"/>
    <dgm:cxn modelId="{CB8631E0-3B94-4342-8C5E-3451E7EF28B3}" type="presParOf" srcId="{CF12D042-313A-8C48-911D-F4B7F0E1C1F3}" destId="{B2CA8A4F-7BB7-A848-9EF6-4F9F016D4704}" srcOrd="0" destOrd="0" presId="urn:microsoft.com/office/officeart/2005/8/layout/hierarchy1"/>
    <dgm:cxn modelId="{83A09703-1EB9-2E4E-87B9-E92F95C5AC06}" type="presParOf" srcId="{CF12D042-313A-8C48-911D-F4B7F0E1C1F3}" destId="{18F35C08-04C0-384D-B5F5-EF527907088C}" srcOrd="1" destOrd="0" presId="urn:microsoft.com/office/officeart/2005/8/layout/hierarchy1"/>
    <dgm:cxn modelId="{5A2D0116-8A10-7949-9C3F-A3DC7B1763CC}" type="presParOf" srcId="{A772B227-2FF0-2C48-A0D6-BF8FAE3510F3}" destId="{CBCB54AA-AA60-6A41-99A3-016A74D6F443}" srcOrd="1" destOrd="0" presId="urn:microsoft.com/office/officeart/2005/8/layout/hierarchy1"/>
    <dgm:cxn modelId="{3DCC17DA-DEA9-5E4E-9B3D-E6FA3B8CAA80}" type="presParOf" srcId="{8BAFB4FE-2E9F-AD45-9AAE-A2EB9425CAD3}" destId="{80011E2C-20E6-5B43-866D-50B6C2424008}" srcOrd="2" destOrd="0" presId="urn:microsoft.com/office/officeart/2005/8/layout/hierarchy1"/>
    <dgm:cxn modelId="{5C2E1FFF-C13C-E245-9B5A-B3A2862651B5}" type="presParOf" srcId="{8BAFB4FE-2E9F-AD45-9AAE-A2EB9425CAD3}" destId="{E6F6EDC0-401F-A94C-A35B-047AF5B538B2}" srcOrd="3" destOrd="0" presId="urn:microsoft.com/office/officeart/2005/8/layout/hierarchy1"/>
    <dgm:cxn modelId="{4E9F53CA-C8AC-3A4B-AABB-AC84C4942E45}" type="presParOf" srcId="{E6F6EDC0-401F-A94C-A35B-047AF5B538B2}" destId="{D886E8F2-F289-294B-973E-09153156078A}" srcOrd="0" destOrd="0" presId="urn:microsoft.com/office/officeart/2005/8/layout/hierarchy1"/>
    <dgm:cxn modelId="{3773B675-F645-1E4C-8A17-6BF3199BA2AA}" type="presParOf" srcId="{D886E8F2-F289-294B-973E-09153156078A}" destId="{C78B4A4D-42B4-DB49-BC05-0249FE6C1E42}" srcOrd="0" destOrd="0" presId="urn:microsoft.com/office/officeart/2005/8/layout/hierarchy1"/>
    <dgm:cxn modelId="{F4ED568C-B60E-934E-8E40-620DCAFE4B04}" type="presParOf" srcId="{D886E8F2-F289-294B-973E-09153156078A}" destId="{0CA5420C-79A7-8A47-B56F-246FF108CAF9}" srcOrd="1" destOrd="0" presId="urn:microsoft.com/office/officeart/2005/8/layout/hierarchy1"/>
    <dgm:cxn modelId="{773E7764-586E-B949-957C-C88B42A9278E}" type="presParOf" srcId="{E6F6EDC0-401F-A94C-A35B-047AF5B538B2}" destId="{EA5495D8-B03F-3A48-B6AC-87EE988C642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CFE548-0DA9-E241-8DC5-A81D48D372C7}" type="doc">
      <dgm:prSet loTypeId="urn:microsoft.com/office/officeart/2005/8/layout/pyramid2" loCatId="" qsTypeId="urn:microsoft.com/office/officeart/2005/8/quickstyle/simple4" qsCatId="simple" csTypeId="urn:microsoft.com/office/officeart/2005/8/colors/accent1_2" csCatId="accent1" phldr="1"/>
      <dgm:spPr/>
    </dgm:pt>
    <dgm:pt modelId="{5ABB7CA1-35CC-D449-981E-2D01625FCA71}">
      <dgm:prSet phldrT="[Text]"/>
      <dgm:spPr/>
      <dgm:t>
        <a:bodyPr/>
        <a:lstStyle/>
        <a:p>
          <a:r>
            <a:rPr lang="en-US" dirty="0"/>
            <a:t>Not resolve 2 months</a:t>
          </a:r>
          <a:r>
            <a:rPr lang="en-US" dirty="0">
              <a:latin typeface="Wingdings"/>
              <a:ea typeface="Wingdings"/>
              <a:cs typeface="Wingdings"/>
              <a:sym typeface="Wingdings"/>
            </a:rPr>
            <a:t></a:t>
          </a:r>
          <a:r>
            <a:rPr lang="en-US" dirty="0"/>
            <a:t> resume to original dose </a:t>
          </a:r>
        </a:p>
      </dgm:t>
    </dgm:pt>
    <dgm:pt modelId="{52850F09-42DC-8842-9143-9655D54E76CF}" type="parTrans" cxnId="{68BD544D-40D3-8548-AA1E-BE71335AEE7B}">
      <dgm:prSet/>
      <dgm:spPr/>
      <dgm:t>
        <a:bodyPr/>
        <a:lstStyle/>
        <a:p>
          <a:endParaRPr lang="en-US"/>
        </a:p>
      </dgm:t>
    </dgm:pt>
    <dgm:pt modelId="{DED360FA-A0E3-4B4C-ACA4-9793EEBA994A}" type="sibTrans" cxnId="{68BD544D-40D3-8548-AA1E-BE71335AEE7B}">
      <dgm:prSet/>
      <dgm:spPr/>
      <dgm:t>
        <a:bodyPr/>
        <a:lstStyle/>
        <a:p>
          <a:endParaRPr lang="en-US"/>
        </a:p>
      </dgm:t>
    </dgm:pt>
    <dgm:pt modelId="{B6371484-4FB4-D24B-9692-908B0F305CD9}">
      <dgm:prSet phldrT="[Text]"/>
      <dgm:spPr/>
      <dgm:t>
        <a:bodyPr/>
        <a:lstStyle/>
        <a:p>
          <a:r>
            <a:rPr lang="en-US" dirty="0"/>
            <a:t>Resolve not related </a:t>
          </a:r>
          <a:r>
            <a:rPr lang="en-US" dirty="0">
              <a:latin typeface="Wingdings"/>
              <a:ea typeface="Wingdings"/>
              <a:cs typeface="Wingdings"/>
              <a:sym typeface="Wingdings"/>
            </a:rPr>
            <a:t></a:t>
          </a:r>
          <a:r>
            <a:rPr lang="en-US" dirty="0"/>
            <a:t>resume with low dose </a:t>
          </a:r>
        </a:p>
      </dgm:t>
    </dgm:pt>
    <dgm:pt modelId="{B32A5DBA-1A3A-8B46-B634-439F89076252}" type="parTrans" cxnId="{7B6A3D85-BE47-8047-9E3B-E8C1A979F7AB}">
      <dgm:prSet/>
      <dgm:spPr/>
      <dgm:t>
        <a:bodyPr/>
        <a:lstStyle/>
        <a:p>
          <a:endParaRPr lang="en-US"/>
        </a:p>
      </dgm:t>
    </dgm:pt>
    <dgm:pt modelId="{DEFEA518-7817-3C4D-AA41-2109E74F6E8E}" type="sibTrans" cxnId="{7B6A3D85-BE47-8047-9E3B-E8C1A979F7AB}">
      <dgm:prSet/>
      <dgm:spPr/>
      <dgm:t>
        <a:bodyPr/>
        <a:lstStyle/>
        <a:p>
          <a:endParaRPr lang="en-US"/>
        </a:p>
      </dgm:t>
    </dgm:pt>
    <dgm:pt modelId="{2D5402E6-15E6-164F-9844-A4442FE53AF5}">
      <dgm:prSet phldrT="[Text]"/>
      <dgm:spPr/>
      <dgm:t>
        <a:bodyPr/>
        <a:lstStyle/>
        <a:p>
          <a:r>
            <a:rPr lang="en-US" dirty="0"/>
            <a:t>Resolve, related </a:t>
          </a:r>
          <a:r>
            <a:rPr lang="en-US" dirty="0">
              <a:latin typeface="Wingdings"/>
              <a:ea typeface="Wingdings"/>
              <a:cs typeface="Wingdings"/>
              <a:sym typeface="Wingdings"/>
            </a:rPr>
            <a:t></a:t>
          </a:r>
          <a:r>
            <a:rPr lang="en-US" dirty="0"/>
            <a:t>change to different statin + low dose</a:t>
          </a:r>
        </a:p>
      </dgm:t>
    </dgm:pt>
    <dgm:pt modelId="{52BC0C3A-D201-9A49-85DF-D8D2F7263BD1}" type="parTrans" cxnId="{03DE0EC3-8385-F341-9D25-BAC839D05E42}">
      <dgm:prSet/>
      <dgm:spPr/>
      <dgm:t>
        <a:bodyPr/>
        <a:lstStyle/>
        <a:p>
          <a:endParaRPr lang="en-US"/>
        </a:p>
      </dgm:t>
    </dgm:pt>
    <dgm:pt modelId="{F5049A28-2DF5-A044-934D-5DB2B9ABD33E}" type="sibTrans" cxnId="{03DE0EC3-8385-F341-9D25-BAC839D05E42}">
      <dgm:prSet/>
      <dgm:spPr/>
      <dgm:t>
        <a:bodyPr/>
        <a:lstStyle/>
        <a:p>
          <a:endParaRPr lang="en-US"/>
        </a:p>
      </dgm:t>
    </dgm:pt>
    <dgm:pt modelId="{D6D1B98C-DA29-F246-A783-841D9EBDCAC6}" type="pres">
      <dgm:prSet presAssocID="{81CFE548-0DA9-E241-8DC5-A81D48D372C7}" presName="compositeShape" presStyleCnt="0">
        <dgm:presLayoutVars>
          <dgm:dir/>
          <dgm:resizeHandles/>
        </dgm:presLayoutVars>
      </dgm:prSet>
      <dgm:spPr/>
    </dgm:pt>
    <dgm:pt modelId="{BD4D5B06-D3C5-0E4A-A031-E237638A841D}" type="pres">
      <dgm:prSet presAssocID="{81CFE548-0DA9-E241-8DC5-A81D48D372C7}" presName="pyramid" presStyleLbl="node1" presStyleIdx="0" presStyleCnt="1"/>
      <dgm:spPr/>
    </dgm:pt>
    <dgm:pt modelId="{07AD4A88-6F36-B940-B34E-B1A1A4E11354}" type="pres">
      <dgm:prSet presAssocID="{81CFE548-0DA9-E241-8DC5-A81D48D372C7}" presName="theList" presStyleCnt="0"/>
      <dgm:spPr/>
    </dgm:pt>
    <dgm:pt modelId="{33DB45B7-E395-FF47-A93E-71917683E27F}" type="pres">
      <dgm:prSet presAssocID="{5ABB7CA1-35CC-D449-981E-2D01625FCA71}" presName="aNode" presStyleLbl="fgAcc1" presStyleIdx="0" presStyleCnt="3">
        <dgm:presLayoutVars>
          <dgm:bulletEnabled val="1"/>
        </dgm:presLayoutVars>
      </dgm:prSet>
      <dgm:spPr/>
    </dgm:pt>
    <dgm:pt modelId="{32AA7541-2529-1F48-8C8E-C9BEA2BE9FD4}" type="pres">
      <dgm:prSet presAssocID="{5ABB7CA1-35CC-D449-981E-2D01625FCA71}" presName="aSpace" presStyleCnt="0"/>
      <dgm:spPr/>
    </dgm:pt>
    <dgm:pt modelId="{0D4E02C3-9B4B-BE44-9038-4A37E6818874}" type="pres">
      <dgm:prSet presAssocID="{B6371484-4FB4-D24B-9692-908B0F305CD9}" presName="aNode" presStyleLbl="fgAcc1" presStyleIdx="1" presStyleCnt="3">
        <dgm:presLayoutVars>
          <dgm:bulletEnabled val="1"/>
        </dgm:presLayoutVars>
      </dgm:prSet>
      <dgm:spPr/>
    </dgm:pt>
    <dgm:pt modelId="{BA5CDE1A-0DD5-C14F-A18A-2F03A3911AF7}" type="pres">
      <dgm:prSet presAssocID="{B6371484-4FB4-D24B-9692-908B0F305CD9}" presName="aSpace" presStyleCnt="0"/>
      <dgm:spPr/>
    </dgm:pt>
    <dgm:pt modelId="{3F21C2BA-1913-DE48-A2CE-124CEA6C970C}" type="pres">
      <dgm:prSet presAssocID="{2D5402E6-15E6-164F-9844-A4442FE53AF5}" presName="aNode" presStyleLbl="fgAcc1" presStyleIdx="2" presStyleCnt="3">
        <dgm:presLayoutVars>
          <dgm:bulletEnabled val="1"/>
        </dgm:presLayoutVars>
      </dgm:prSet>
      <dgm:spPr/>
    </dgm:pt>
    <dgm:pt modelId="{CC743B12-F366-A94C-A969-8D18920C26DC}" type="pres">
      <dgm:prSet presAssocID="{2D5402E6-15E6-164F-9844-A4442FE53AF5}" presName="aSpace" presStyleCnt="0"/>
      <dgm:spPr/>
    </dgm:pt>
  </dgm:ptLst>
  <dgm:cxnLst>
    <dgm:cxn modelId="{EB6E3A37-EE8B-834B-A358-D0BDD8610010}" type="presOf" srcId="{2D5402E6-15E6-164F-9844-A4442FE53AF5}" destId="{3F21C2BA-1913-DE48-A2CE-124CEA6C970C}" srcOrd="0" destOrd="0" presId="urn:microsoft.com/office/officeart/2005/8/layout/pyramid2"/>
    <dgm:cxn modelId="{68BD544D-40D3-8548-AA1E-BE71335AEE7B}" srcId="{81CFE548-0DA9-E241-8DC5-A81D48D372C7}" destId="{5ABB7CA1-35CC-D449-981E-2D01625FCA71}" srcOrd="0" destOrd="0" parTransId="{52850F09-42DC-8842-9143-9655D54E76CF}" sibTransId="{DED360FA-A0E3-4B4C-ACA4-9793EEBA994A}"/>
    <dgm:cxn modelId="{0A72B672-0641-6F43-A48D-CB421BD1E398}" type="presOf" srcId="{81CFE548-0DA9-E241-8DC5-A81D48D372C7}" destId="{D6D1B98C-DA29-F246-A783-841D9EBDCAC6}" srcOrd="0" destOrd="0" presId="urn:microsoft.com/office/officeart/2005/8/layout/pyramid2"/>
    <dgm:cxn modelId="{7B6A3D85-BE47-8047-9E3B-E8C1A979F7AB}" srcId="{81CFE548-0DA9-E241-8DC5-A81D48D372C7}" destId="{B6371484-4FB4-D24B-9692-908B0F305CD9}" srcOrd="1" destOrd="0" parTransId="{B32A5DBA-1A3A-8B46-B634-439F89076252}" sibTransId="{DEFEA518-7817-3C4D-AA41-2109E74F6E8E}"/>
    <dgm:cxn modelId="{CD24249A-6540-8042-8D99-2399D12A520F}" type="presOf" srcId="{B6371484-4FB4-D24B-9692-908B0F305CD9}" destId="{0D4E02C3-9B4B-BE44-9038-4A37E6818874}" srcOrd="0" destOrd="0" presId="urn:microsoft.com/office/officeart/2005/8/layout/pyramid2"/>
    <dgm:cxn modelId="{03DE0EC3-8385-F341-9D25-BAC839D05E42}" srcId="{81CFE548-0DA9-E241-8DC5-A81D48D372C7}" destId="{2D5402E6-15E6-164F-9844-A4442FE53AF5}" srcOrd="2" destOrd="0" parTransId="{52BC0C3A-D201-9A49-85DF-D8D2F7263BD1}" sibTransId="{F5049A28-2DF5-A044-934D-5DB2B9ABD33E}"/>
    <dgm:cxn modelId="{650BDCF6-B01F-E440-A95F-CD2DC1E5B0C1}" type="presOf" srcId="{5ABB7CA1-35CC-D449-981E-2D01625FCA71}" destId="{33DB45B7-E395-FF47-A93E-71917683E27F}" srcOrd="0" destOrd="0" presId="urn:microsoft.com/office/officeart/2005/8/layout/pyramid2"/>
    <dgm:cxn modelId="{9E8583A1-7BC0-AA49-9DFB-06654D0466DB}" type="presParOf" srcId="{D6D1B98C-DA29-F246-A783-841D9EBDCAC6}" destId="{BD4D5B06-D3C5-0E4A-A031-E237638A841D}" srcOrd="0" destOrd="0" presId="urn:microsoft.com/office/officeart/2005/8/layout/pyramid2"/>
    <dgm:cxn modelId="{922C3C8A-0E99-0844-8425-980CAA4A9925}" type="presParOf" srcId="{D6D1B98C-DA29-F246-A783-841D9EBDCAC6}" destId="{07AD4A88-6F36-B940-B34E-B1A1A4E11354}" srcOrd="1" destOrd="0" presId="urn:microsoft.com/office/officeart/2005/8/layout/pyramid2"/>
    <dgm:cxn modelId="{49FBCA1B-6965-B947-935A-D712082B167C}" type="presParOf" srcId="{07AD4A88-6F36-B940-B34E-B1A1A4E11354}" destId="{33DB45B7-E395-FF47-A93E-71917683E27F}" srcOrd="0" destOrd="0" presId="urn:microsoft.com/office/officeart/2005/8/layout/pyramid2"/>
    <dgm:cxn modelId="{BA768895-2B8D-D446-AF45-C58979E51ED0}" type="presParOf" srcId="{07AD4A88-6F36-B940-B34E-B1A1A4E11354}" destId="{32AA7541-2529-1F48-8C8E-C9BEA2BE9FD4}" srcOrd="1" destOrd="0" presId="urn:microsoft.com/office/officeart/2005/8/layout/pyramid2"/>
    <dgm:cxn modelId="{9304AF3F-33BA-EF4C-B48B-FBB8937C31AE}" type="presParOf" srcId="{07AD4A88-6F36-B940-B34E-B1A1A4E11354}" destId="{0D4E02C3-9B4B-BE44-9038-4A37E6818874}" srcOrd="2" destOrd="0" presId="urn:microsoft.com/office/officeart/2005/8/layout/pyramid2"/>
    <dgm:cxn modelId="{2F2EE2CD-B99B-5043-A40F-D90A4F50A0EE}" type="presParOf" srcId="{07AD4A88-6F36-B940-B34E-B1A1A4E11354}" destId="{BA5CDE1A-0DD5-C14F-A18A-2F03A3911AF7}" srcOrd="3" destOrd="0" presId="urn:microsoft.com/office/officeart/2005/8/layout/pyramid2"/>
    <dgm:cxn modelId="{DCF1C669-7337-6547-B198-44366FD6F798}" type="presParOf" srcId="{07AD4A88-6F36-B940-B34E-B1A1A4E11354}" destId="{3F21C2BA-1913-DE48-A2CE-124CEA6C970C}" srcOrd="4" destOrd="0" presId="urn:microsoft.com/office/officeart/2005/8/layout/pyramid2"/>
    <dgm:cxn modelId="{224C4672-9FC2-AC48-9A00-DF5E90D8E7EA}" type="presParOf" srcId="{07AD4A88-6F36-B940-B34E-B1A1A4E11354}" destId="{CC743B12-F366-A94C-A969-8D18920C26D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11E2C-20E6-5B43-866D-50B6C2424008}">
      <dsp:nvSpPr>
        <dsp:cNvPr id="0" name=""/>
        <dsp:cNvSpPr/>
      </dsp:nvSpPr>
      <dsp:spPr>
        <a:xfrm>
          <a:off x="7595815" y="4152136"/>
          <a:ext cx="773534" cy="368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871"/>
              </a:lnTo>
              <a:lnTo>
                <a:pt x="773534" y="250871"/>
              </a:lnTo>
              <a:lnTo>
                <a:pt x="773534" y="3681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D455B-0227-C84C-B462-A84E230E7F71}">
      <dsp:nvSpPr>
        <dsp:cNvPr id="0" name=""/>
        <dsp:cNvSpPr/>
      </dsp:nvSpPr>
      <dsp:spPr>
        <a:xfrm>
          <a:off x="6822281" y="4152136"/>
          <a:ext cx="773534" cy="368131"/>
        </a:xfrm>
        <a:custGeom>
          <a:avLst/>
          <a:gdLst/>
          <a:ahLst/>
          <a:cxnLst/>
          <a:rect l="0" t="0" r="0" b="0"/>
          <a:pathLst>
            <a:path>
              <a:moveTo>
                <a:pt x="773534" y="0"/>
              </a:moveTo>
              <a:lnTo>
                <a:pt x="773534" y="250871"/>
              </a:lnTo>
              <a:lnTo>
                <a:pt x="0" y="250871"/>
              </a:lnTo>
              <a:lnTo>
                <a:pt x="0" y="3681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895AF6-6160-7B47-834F-919759D4C56A}">
      <dsp:nvSpPr>
        <dsp:cNvPr id="0" name=""/>
        <dsp:cNvSpPr/>
      </dsp:nvSpPr>
      <dsp:spPr>
        <a:xfrm>
          <a:off x="5275212" y="2980232"/>
          <a:ext cx="2320602" cy="368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871"/>
              </a:lnTo>
              <a:lnTo>
                <a:pt x="2320602" y="250871"/>
              </a:lnTo>
              <a:lnTo>
                <a:pt x="2320602" y="3681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95237-78BF-A341-BEC4-75CF4C284413}">
      <dsp:nvSpPr>
        <dsp:cNvPr id="0" name=""/>
        <dsp:cNvSpPr/>
      </dsp:nvSpPr>
      <dsp:spPr>
        <a:xfrm>
          <a:off x="2954610" y="4152136"/>
          <a:ext cx="2320602" cy="368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871"/>
              </a:lnTo>
              <a:lnTo>
                <a:pt x="2320602" y="250871"/>
              </a:lnTo>
              <a:lnTo>
                <a:pt x="2320602" y="3681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A826E-7695-3045-9301-68595777EC17}">
      <dsp:nvSpPr>
        <dsp:cNvPr id="0" name=""/>
        <dsp:cNvSpPr/>
      </dsp:nvSpPr>
      <dsp:spPr>
        <a:xfrm>
          <a:off x="2954610" y="4152136"/>
          <a:ext cx="773534" cy="368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871"/>
              </a:lnTo>
              <a:lnTo>
                <a:pt x="773534" y="250871"/>
              </a:lnTo>
              <a:lnTo>
                <a:pt x="773534" y="3681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419351-9220-D745-947C-6D1744C5A9DB}">
      <dsp:nvSpPr>
        <dsp:cNvPr id="0" name=""/>
        <dsp:cNvSpPr/>
      </dsp:nvSpPr>
      <dsp:spPr>
        <a:xfrm>
          <a:off x="2181076" y="4152136"/>
          <a:ext cx="773534" cy="368131"/>
        </a:xfrm>
        <a:custGeom>
          <a:avLst/>
          <a:gdLst/>
          <a:ahLst/>
          <a:cxnLst/>
          <a:rect l="0" t="0" r="0" b="0"/>
          <a:pathLst>
            <a:path>
              <a:moveTo>
                <a:pt x="773534" y="0"/>
              </a:moveTo>
              <a:lnTo>
                <a:pt x="773534" y="250871"/>
              </a:lnTo>
              <a:lnTo>
                <a:pt x="0" y="250871"/>
              </a:lnTo>
              <a:lnTo>
                <a:pt x="0" y="3681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EED69C-65B9-D14A-BC05-E9A2AE62DDF2}">
      <dsp:nvSpPr>
        <dsp:cNvPr id="0" name=""/>
        <dsp:cNvSpPr/>
      </dsp:nvSpPr>
      <dsp:spPr>
        <a:xfrm>
          <a:off x="634007" y="4152136"/>
          <a:ext cx="2320602" cy="368131"/>
        </a:xfrm>
        <a:custGeom>
          <a:avLst/>
          <a:gdLst/>
          <a:ahLst/>
          <a:cxnLst/>
          <a:rect l="0" t="0" r="0" b="0"/>
          <a:pathLst>
            <a:path>
              <a:moveTo>
                <a:pt x="2320602" y="0"/>
              </a:moveTo>
              <a:lnTo>
                <a:pt x="2320602" y="250871"/>
              </a:lnTo>
              <a:lnTo>
                <a:pt x="0" y="250871"/>
              </a:lnTo>
              <a:lnTo>
                <a:pt x="0" y="3681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FC42AA-B144-C846-88EA-A83589504B13}">
      <dsp:nvSpPr>
        <dsp:cNvPr id="0" name=""/>
        <dsp:cNvSpPr/>
      </dsp:nvSpPr>
      <dsp:spPr>
        <a:xfrm>
          <a:off x="2954610" y="2980232"/>
          <a:ext cx="2320602" cy="368131"/>
        </a:xfrm>
        <a:custGeom>
          <a:avLst/>
          <a:gdLst/>
          <a:ahLst/>
          <a:cxnLst/>
          <a:rect l="0" t="0" r="0" b="0"/>
          <a:pathLst>
            <a:path>
              <a:moveTo>
                <a:pt x="2320602" y="0"/>
              </a:moveTo>
              <a:lnTo>
                <a:pt x="2320602" y="250871"/>
              </a:lnTo>
              <a:lnTo>
                <a:pt x="0" y="250871"/>
              </a:lnTo>
              <a:lnTo>
                <a:pt x="0" y="3681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6742B-84CF-C246-943B-19E091C38C74}">
      <dsp:nvSpPr>
        <dsp:cNvPr id="0" name=""/>
        <dsp:cNvSpPr/>
      </dsp:nvSpPr>
      <dsp:spPr>
        <a:xfrm>
          <a:off x="4642321" y="2176459"/>
          <a:ext cx="1265783" cy="803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AA85E5-1D24-4149-AA92-80F125E7C755}">
      <dsp:nvSpPr>
        <dsp:cNvPr id="0" name=""/>
        <dsp:cNvSpPr/>
      </dsp:nvSpPr>
      <dsp:spPr>
        <a:xfrm>
          <a:off x="4782963" y="2310070"/>
          <a:ext cx="1265783" cy="803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Prevention</a:t>
          </a:r>
        </a:p>
      </dsp:txBody>
      <dsp:txXfrm>
        <a:off x="4806505" y="2333612"/>
        <a:ext cx="1218699" cy="756688"/>
      </dsp:txXfrm>
    </dsp:sp>
    <dsp:sp modelId="{B3E8D14D-1C51-7345-8B0D-0C8DFD1FBF6B}">
      <dsp:nvSpPr>
        <dsp:cNvPr id="0" name=""/>
        <dsp:cNvSpPr/>
      </dsp:nvSpPr>
      <dsp:spPr>
        <a:xfrm>
          <a:off x="2321718" y="3348364"/>
          <a:ext cx="1265783" cy="803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5EBB2-276C-B243-B41B-A8806F2114B1}">
      <dsp:nvSpPr>
        <dsp:cNvPr id="0" name=""/>
        <dsp:cNvSpPr/>
      </dsp:nvSpPr>
      <dsp:spPr>
        <a:xfrm>
          <a:off x="2462361" y="3481974"/>
          <a:ext cx="1265783" cy="803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Primary</a:t>
          </a:r>
        </a:p>
      </dsp:txBody>
      <dsp:txXfrm>
        <a:off x="2485903" y="3505516"/>
        <a:ext cx="1218699" cy="756688"/>
      </dsp:txXfrm>
    </dsp:sp>
    <dsp:sp modelId="{0C82F3D9-9BD7-4E49-8265-506661A3498D}">
      <dsp:nvSpPr>
        <dsp:cNvPr id="0" name=""/>
        <dsp:cNvSpPr/>
      </dsp:nvSpPr>
      <dsp:spPr>
        <a:xfrm>
          <a:off x="1116" y="4520268"/>
          <a:ext cx="1265783" cy="803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3B8B7D-EB23-A94C-9893-2FCA53133B2B}">
      <dsp:nvSpPr>
        <dsp:cNvPr id="0" name=""/>
        <dsp:cNvSpPr/>
      </dsp:nvSpPr>
      <dsp:spPr>
        <a:xfrm>
          <a:off x="141758" y="4653878"/>
          <a:ext cx="1265783" cy="803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age &lt;40</a:t>
          </a:r>
        </a:p>
      </dsp:txBody>
      <dsp:txXfrm>
        <a:off x="165300" y="4677420"/>
        <a:ext cx="1218699" cy="756688"/>
      </dsp:txXfrm>
    </dsp:sp>
    <dsp:sp modelId="{08092CAD-A7C7-3043-9130-634207FA3D53}">
      <dsp:nvSpPr>
        <dsp:cNvPr id="0" name=""/>
        <dsp:cNvSpPr/>
      </dsp:nvSpPr>
      <dsp:spPr>
        <a:xfrm>
          <a:off x="1548184" y="4520268"/>
          <a:ext cx="1265783" cy="803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CD0633-4735-F945-AA4E-2CB70A22B984}">
      <dsp:nvSpPr>
        <dsp:cNvPr id="0" name=""/>
        <dsp:cNvSpPr/>
      </dsp:nvSpPr>
      <dsp:spPr>
        <a:xfrm>
          <a:off x="1688827" y="4653878"/>
          <a:ext cx="1265783" cy="803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Normal population age 40-75</a:t>
          </a:r>
        </a:p>
      </dsp:txBody>
      <dsp:txXfrm>
        <a:off x="1712369" y="4677420"/>
        <a:ext cx="1218699" cy="756688"/>
      </dsp:txXfrm>
    </dsp:sp>
    <dsp:sp modelId="{B38787CE-7FB6-2E41-95C9-40F8E7E560CC}">
      <dsp:nvSpPr>
        <dsp:cNvPr id="0" name=""/>
        <dsp:cNvSpPr/>
      </dsp:nvSpPr>
      <dsp:spPr>
        <a:xfrm>
          <a:off x="3095252" y="4520268"/>
          <a:ext cx="1265783" cy="803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497740-BEFC-3945-AFEE-2B7C5F6A2C86}">
      <dsp:nvSpPr>
        <dsp:cNvPr id="0" name=""/>
        <dsp:cNvSpPr/>
      </dsp:nvSpPr>
      <dsp:spPr>
        <a:xfrm>
          <a:off x="3235895" y="4653878"/>
          <a:ext cx="1265783" cy="803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Diabetic </a:t>
          </a:r>
        </a:p>
      </dsp:txBody>
      <dsp:txXfrm>
        <a:off x="3259437" y="4677420"/>
        <a:ext cx="1218699" cy="756688"/>
      </dsp:txXfrm>
    </dsp:sp>
    <dsp:sp modelId="{6B8986FC-F811-604D-B8ED-2916B5254C86}">
      <dsp:nvSpPr>
        <dsp:cNvPr id="0" name=""/>
        <dsp:cNvSpPr/>
      </dsp:nvSpPr>
      <dsp:spPr>
        <a:xfrm>
          <a:off x="4642321" y="4520268"/>
          <a:ext cx="1265783" cy="803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D3B648-7D53-B043-B5C0-4BC9CBF6934B}">
      <dsp:nvSpPr>
        <dsp:cNvPr id="0" name=""/>
        <dsp:cNvSpPr/>
      </dsp:nvSpPr>
      <dsp:spPr>
        <a:xfrm>
          <a:off x="4782963" y="4653878"/>
          <a:ext cx="1265783" cy="803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LDL &gt;/= 4.9</a:t>
          </a:r>
        </a:p>
      </dsp:txBody>
      <dsp:txXfrm>
        <a:off x="4806505" y="4677420"/>
        <a:ext cx="1218699" cy="756688"/>
      </dsp:txXfrm>
    </dsp:sp>
    <dsp:sp modelId="{BEF23C48-CA5E-9040-ABC9-67DF98644638}">
      <dsp:nvSpPr>
        <dsp:cNvPr id="0" name=""/>
        <dsp:cNvSpPr/>
      </dsp:nvSpPr>
      <dsp:spPr>
        <a:xfrm>
          <a:off x="6962923" y="3348364"/>
          <a:ext cx="1265783" cy="803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5CCED1-3999-1848-89DF-AC7DEEB4FE84}">
      <dsp:nvSpPr>
        <dsp:cNvPr id="0" name=""/>
        <dsp:cNvSpPr/>
      </dsp:nvSpPr>
      <dsp:spPr>
        <a:xfrm>
          <a:off x="7103566" y="3481974"/>
          <a:ext cx="1265783" cy="803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Secondary</a:t>
          </a:r>
        </a:p>
      </dsp:txBody>
      <dsp:txXfrm>
        <a:off x="7127108" y="3505516"/>
        <a:ext cx="1218699" cy="756688"/>
      </dsp:txXfrm>
    </dsp:sp>
    <dsp:sp modelId="{B2CA8A4F-7BB7-A848-9EF6-4F9F016D4704}">
      <dsp:nvSpPr>
        <dsp:cNvPr id="0" name=""/>
        <dsp:cNvSpPr/>
      </dsp:nvSpPr>
      <dsp:spPr>
        <a:xfrm>
          <a:off x="6189389" y="4520268"/>
          <a:ext cx="1265783" cy="803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35C08-04C0-384D-B5F5-EF527907088C}">
      <dsp:nvSpPr>
        <dsp:cNvPr id="0" name=""/>
        <dsp:cNvSpPr/>
      </dsp:nvSpPr>
      <dsp:spPr>
        <a:xfrm>
          <a:off x="6330032" y="4653878"/>
          <a:ext cx="1265783" cy="803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ASCVD</a:t>
          </a:r>
        </a:p>
      </dsp:txBody>
      <dsp:txXfrm>
        <a:off x="6353574" y="4677420"/>
        <a:ext cx="1218699" cy="756688"/>
      </dsp:txXfrm>
    </dsp:sp>
    <dsp:sp modelId="{C78B4A4D-42B4-DB49-BC05-0249FE6C1E42}">
      <dsp:nvSpPr>
        <dsp:cNvPr id="0" name=""/>
        <dsp:cNvSpPr/>
      </dsp:nvSpPr>
      <dsp:spPr>
        <a:xfrm>
          <a:off x="7736458" y="4520268"/>
          <a:ext cx="1265783" cy="803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A5420C-79A7-8A47-B56F-246FF108CAF9}">
      <dsp:nvSpPr>
        <dsp:cNvPr id="0" name=""/>
        <dsp:cNvSpPr/>
      </dsp:nvSpPr>
      <dsp:spPr>
        <a:xfrm>
          <a:off x="7877100" y="4653878"/>
          <a:ext cx="1265783" cy="803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Very High risk SCVD</a:t>
          </a:r>
        </a:p>
      </dsp:txBody>
      <dsp:txXfrm>
        <a:off x="7900642" y="4677420"/>
        <a:ext cx="1218699" cy="756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D5B06-D3C5-0E4A-A031-E237638A841D}">
      <dsp:nvSpPr>
        <dsp:cNvPr id="0" name=""/>
        <dsp:cNvSpPr/>
      </dsp:nvSpPr>
      <dsp:spPr>
        <a:xfrm>
          <a:off x="1512371" y="0"/>
          <a:ext cx="4525963" cy="4525963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DB45B7-E395-FF47-A93E-71917683E27F}">
      <dsp:nvSpPr>
        <dsp:cNvPr id="0" name=""/>
        <dsp:cNvSpPr/>
      </dsp:nvSpPr>
      <dsp:spPr>
        <a:xfrm>
          <a:off x="3775352" y="455027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Not resolve 2 months</a:t>
          </a:r>
          <a:r>
            <a:rPr lang="en-US" sz="1900" kern="1200" dirty="0">
              <a:latin typeface="Wingdings"/>
              <a:ea typeface="Wingdings"/>
              <a:cs typeface="Wingdings"/>
              <a:sym typeface="Wingdings"/>
            </a:rPr>
            <a:t></a:t>
          </a:r>
          <a:r>
            <a:rPr lang="en-US" sz="1900" kern="1200" dirty="0"/>
            <a:t> resume to original dose </a:t>
          </a:r>
        </a:p>
      </dsp:txBody>
      <dsp:txXfrm>
        <a:off x="3827652" y="507327"/>
        <a:ext cx="2837275" cy="966780"/>
      </dsp:txXfrm>
    </dsp:sp>
    <dsp:sp modelId="{0D4E02C3-9B4B-BE44-9038-4A37E6818874}">
      <dsp:nvSpPr>
        <dsp:cNvPr id="0" name=""/>
        <dsp:cNvSpPr/>
      </dsp:nvSpPr>
      <dsp:spPr>
        <a:xfrm>
          <a:off x="3775352" y="1660330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Resolve not related </a:t>
          </a:r>
          <a:r>
            <a:rPr lang="en-US" sz="1900" kern="1200" dirty="0">
              <a:latin typeface="Wingdings"/>
              <a:ea typeface="Wingdings"/>
              <a:cs typeface="Wingdings"/>
              <a:sym typeface="Wingdings"/>
            </a:rPr>
            <a:t></a:t>
          </a:r>
          <a:r>
            <a:rPr lang="en-US" sz="1900" kern="1200" dirty="0"/>
            <a:t>resume with low dose </a:t>
          </a:r>
        </a:p>
      </dsp:txBody>
      <dsp:txXfrm>
        <a:off x="3827652" y="1712630"/>
        <a:ext cx="2837275" cy="966780"/>
      </dsp:txXfrm>
    </dsp:sp>
    <dsp:sp modelId="{3F21C2BA-1913-DE48-A2CE-124CEA6C970C}">
      <dsp:nvSpPr>
        <dsp:cNvPr id="0" name=""/>
        <dsp:cNvSpPr/>
      </dsp:nvSpPr>
      <dsp:spPr>
        <a:xfrm>
          <a:off x="3775352" y="2865632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Resolve, related </a:t>
          </a:r>
          <a:r>
            <a:rPr lang="en-US" sz="1900" kern="1200" dirty="0">
              <a:latin typeface="Wingdings"/>
              <a:ea typeface="Wingdings"/>
              <a:cs typeface="Wingdings"/>
              <a:sym typeface="Wingdings"/>
            </a:rPr>
            <a:t></a:t>
          </a:r>
          <a:r>
            <a:rPr lang="en-US" sz="1900" kern="1200" dirty="0"/>
            <a:t>change to different statin + low dose</a:t>
          </a:r>
        </a:p>
      </dsp:txBody>
      <dsp:txXfrm>
        <a:off x="3827652" y="2917932"/>
        <a:ext cx="2837275" cy="966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783C9-FA48-3F42-BCF5-63CDC220C7D6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CD98F-0558-BB46-9544-2756970E9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9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 need moderate</a:t>
            </a:r>
            <a:r>
              <a:rPr lang="en-US" baseline="0" dirty="0"/>
              <a:t> intensity</a:t>
            </a:r>
          </a:p>
          <a:p>
            <a:r>
              <a:rPr lang="en-US" baseline="0" dirty="0"/>
              <a:t>Zocor 40 or </a:t>
            </a:r>
            <a:r>
              <a:rPr lang="en-US" baseline="0" dirty="0" err="1"/>
              <a:t>lipitor</a:t>
            </a:r>
            <a:r>
              <a:rPr lang="en-US" baseline="0" dirty="0"/>
              <a:t> 20 or </a:t>
            </a:r>
            <a:r>
              <a:rPr lang="en-US" baseline="0" dirty="0" err="1"/>
              <a:t>crestor</a:t>
            </a:r>
            <a:r>
              <a:rPr lang="en-US" baseline="0" dirty="0"/>
              <a:t>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CD98F-0558-BB46-9544-2756970E9B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21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86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manage?</a:t>
            </a:r>
          </a:p>
          <a:p>
            <a:r>
              <a:rPr lang="en-US" dirty="0"/>
              <a:t>No need for pooled cohort</a:t>
            </a:r>
          </a:p>
          <a:p>
            <a:r>
              <a:rPr lang="en-US" dirty="0" err="1"/>
              <a:t>Ldld</a:t>
            </a:r>
            <a:r>
              <a:rPr lang="en-US" dirty="0"/>
              <a:t>&gt;4.9</a:t>
            </a:r>
          </a:p>
          <a:p>
            <a:r>
              <a:rPr lang="en-US" dirty="0"/>
              <a:t>Plan : High intensity statin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81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Primary hypercholesterolemia </a:t>
            </a:r>
            <a:r>
              <a:rPr lang="en-US" dirty="0"/>
              <a:t>(LDL-C 4.1–4.8 </a:t>
            </a:r>
            <a:r>
              <a:rPr lang="en-US" dirty="0" err="1"/>
              <a:t>mmol</a:t>
            </a:r>
            <a:r>
              <a:rPr lang="en-US" dirty="0"/>
              <a:t>/L); non–HDL- 4.9–5.6 </a:t>
            </a:r>
            <a:r>
              <a:rPr lang="en-US" dirty="0" err="1"/>
              <a:t>mmol</a:t>
            </a:r>
            <a:r>
              <a:rPr lang="en-US" dirty="0"/>
              <a:t>/L] </a:t>
            </a:r>
          </a:p>
          <a:p>
            <a:r>
              <a:rPr lang="en-US" b="1" dirty="0"/>
              <a:t>Metabolic syndrome </a:t>
            </a:r>
          </a:p>
          <a:p>
            <a:r>
              <a:rPr lang="en-US" b="1" dirty="0"/>
              <a:t>Chronic kidney disease </a:t>
            </a:r>
            <a:r>
              <a:rPr lang="en-US" dirty="0"/>
              <a:t>(</a:t>
            </a:r>
            <a:r>
              <a:rPr lang="en-US" dirty="0" err="1"/>
              <a:t>eGFR</a:t>
            </a:r>
            <a:r>
              <a:rPr lang="en-US" dirty="0"/>
              <a:t> 15–59 mL/min/1.73 m2 with or without albuminuria; not treated with dialysis or kidney transplantation) </a:t>
            </a:r>
          </a:p>
          <a:p>
            <a:r>
              <a:rPr lang="en-US" b="1" dirty="0"/>
              <a:t>Chronic inflammatory conditions </a:t>
            </a:r>
            <a:r>
              <a:rPr lang="en-US" dirty="0"/>
              <a:t>such as psoriasis, RA, or HIV/AIDS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CD98F-0558-BB46-9544-2756970E9B4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94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71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140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Role out 2</a:t>
            </a:r>
            <a:r>
              <a:rPr lang="en-US" baseline="0" dirty="0"/>
              <a:t> causes of hyperlipidemia: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2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4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004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Symptoms</a:t>
            </a:r>
            <a:r>
              <a:rPr lang="en-US" baseline="0" dirty="0"/>
              <a:t> of hepatic dysfunction: unusual fatigue or weakness, loss of appetite, abdominal pain, dark colored urine, Jaundice</a:t>
            </a:r>
          </a:p>
          <a:p>
            <a:endParaRPr lang="en-US" baseline="0" dirty="0"/>
          </a:p>
          <a:p>
            <a:pPr>
              <a:buFont typeface="Wingdings" charset="2"/>
              <a:buChar char="Ø"/>
            </a:pPr>
            <a:r>
              <a:rPr lang="en-US" sz="2000" dirty="0">
                <a:ea typeface="MS PGothic" charset="0"/>
              </a:rPr>
              <a:t>Those who develop diabetes during statin therapy encouraged heart healthy dietary pattern</a:t>
            </a:r>
          </a:p>
          <a:p>
            <a:pPr lvl="2">
              <a:buFont typeface="Wingdings" charset="2"/>
              <a:buChar char="§"/>
            </a:pPr>
            <a:r>
              <a:rPr lang="en-US" sz="2000" dirty="0">
                <a:ea typeface="MS PGothic" charset="0"/>
              </a:rPr>
              <a:t>engage in physical activity</a:t>
            </a:r>
          </a:p>
          <a:p>
            <a:pPr lvl="2">
              <a:buFont typeface="Wingdings" charset="2"/>
              <a:buChar char="§"/>
            </a:pPr>
            <a:r>
              <a:rPr lang="en-US" sz="2000" dirty="0">
                <a:ea typeface="MS PGothic" charset="0"/>
              </a:rPr>
              <a:t> achieve and maintain a healthy body weight</a:t>
            </a:r>
          </a:p>
          <a:p>
            <a:pPr lvl="2">
              <a:buFont typeface="Wingdings" charset="2"/>
              <a:buChar char="§"/>
            </a:pPr>
            <a:r>
              <a:rPr lang="en-US" sz="2000" dirty="0">
                <a:ea typeface="MS PGothic" charset="0"/>
              </a:rPr>
              <a:t>cease tobacco use</a:t>
            </a:r>
          </a:p>
          <a:p>
            <a:pPr lvl="2">
              <a:buFont typeface="Wingdings" charset="2"/>
              <a:buChar char="§"/>
            </a:pPr>
            <a:r>
              <a:rPr lang="en-US" sz="2000" dirty="0">
                <a:ea typeface="MS PGothic" charset="0"/>
              </a:rPr>
              <a:t>continue statin therapy to reduce their risk of ASCVD events.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818A1-E2FA-4608-A95F-37F6FFA77BD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21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 mg/dl =</a:t>
            </a:r>
            <a:r>
              <a:rPr lang="en-US" baseline="0" dirty="0"/>
              <a:t> </a:t>
            </a:r>
            <a:r>
              <a:rPr lang="en-US" baseline="0" dirty="0" err="1"/>
              <a:t>mmol</a:t>
            </a:r>
            <a:r>
              <a:rPr lang="en-US" baseline="0" dirty="0"/>
              <a:t>/l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83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171450" eaLnBrk="1" hangingPunct="1">
              <a:buFont typeface="Wingdings" charset="2"/>
              <a:buChar char="Ø"/>
              <a:defRPr/>
            </a:pPr>
            <a:r>
              <a:rPr lang="en-US" altLang="en-US" sz="1800" u="sng" dirty="0">
                <a:solidFill>
                  <a:srgbClr val="FF0000"/>
                </a:solidFill>
                <a:latin typeface="+mn-lt"/>
                <a:cs typeface="Arial" pitchFamily="34" charset="0"/>
              </a:rPr>
              <a:t>All in this slide are expert</a:t>
            </a:r>
            <a:r>
              <a:rPr lang="en-US" altLang="en-US" sz="1800" u="sng" baseline="0" dirty="0">
                <a:solidFill>
                  <a:srgbClr val="FF0000"/>
                </a:solidFill>
                <a:latin typeface="+mn-lt"/>
                <a:cs typeface="Arial" pitchFamily="34" charset="0"/>
              </a:rPr>
              <a:t> opinion </a:t>
            </a:r>
          </a:p>
          <a:p>
            <a:pPr marL="914400" lvl="1" indent="-171450" eaLnBrk="1" hangingPunct="1">
              <a:buFont typeface="Wingdings" charset="2"/>
              <a:buChar char="Ø"/>
              <a:defRPr/>
            </a:pPr>
            <a:r>
              <a:rPr lang="en-US" altLang="en-US" sz="1800" dirty="0">
                <a:latin typeface="+mn-lt"/>
                <a:cs typeface="Arial" pitchFamily="34" charset="0"/>
              </a:rPr>
              <a:t>*Hypothyroidism, reduced renal or hepatic function, rheumatologic disorders such as polymyalgia </a:t>
            </a:r>
            <a:r>
              <a:rPr lang="en-US" altLang="en-US" sz="1800" dirty="0" err="1">
                <a:latin typeface="+mn-lt"/>
                <a:cs typeface="Arial" pitchFamily="34" charset="0"/>
              </a:rPr>
              <a:t>rheumatica</a:t>
            </a:r>
            <a:r>
              <a:rPr lang="en-US" altLang="en-US" sz="1800" dirty="0">
                <a:latin typeface="+mn-lt"/>
                <a:cs typeface="Arial" pitchFamily="34" charset="0"/>
              </a:rPr>
              <a:t>, steroid myopathy, vitamin D deficiency or primary muscle diseases</a:t>
            </a:r>
          </a:p>
          <a:p>
            <a:pPr marL="1028700" lvl="1" eaLnBrk="1" hangingPunct="1">
              <a:buFont typeface="Wingdings" charset="2"/>
              <a:buChar char="Ø"/>
              <a:defRPr/>
            </a:pPr>
            <a:r>
              <a:rPr lang="en-US" altLang="en-US" sz="1800" dirty="0">
                <a:latin typeface="+mn-lt"/>
                <a:cs typeface="Arial" pitchFamily="34" charset="0"/>
              </a:rPr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0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78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9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will do?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Are you going to use pooled cohort equation? No </a:t>
            </a:r>
          </a:p>
          <a:p>
            <a:r>
              <a:rPr lang="en-US" dirty="0"/>
              <a:t>Why? Already a case of CVD + age</a:t>
            </a:r>
          </a:p>
          <a:p>
            <a:r>
              <a:rPr lang="en-US" dirty="0"/>
              <a:t>What the plan?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5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Lifestyle</a:t>
            </a:r>
          </a:p>
          <a:p>
            <a:r>
              <a:rPr lang="en-US" dirty="0"/>
              <a:t>High</a:t>
            </a:r>
            <a:r>
              <a:rPr lang="en-US" baseline="0" dirty="0"/>
              <a:t> intensity statin</a:t>
            </a:r>
          </a:p>
          <a:p>
            <a:r>
              <a:rPr lang="en-US" baseline="0" dirty="0"/>
              <a:t>Control </a:t>
            </a:r>
            <a:r>
              <a:rPr lang="en-US" baseline="0" dirty="0" err="1"/>
              <a:t>Bp+DM</a:t>
            </a:r>
            <a:r>
              <a:rPr lang="en-US" baseline="0" dirty="0"/>
              <a:t>= stop smoking 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CD98F-0558-BB46-9544-2756970E9B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13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Increase dose of Crestor to high intensity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AnTIplATeleT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aspirin 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Clopidogrel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more effective than aspirin alone in reducing the combined end point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ischaemic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stroke, myocardial infarction (MI) or vascular death </a:t>
            </a:r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patients with a previous stroke or TIA should be considered for treatment with an Ace inhibitor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(for example, perindopril)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thiazide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(for example,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indapamide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regardless of blood pressure, unless contraindicated. </a:t>
            </a:r>
            <a:endParaRPr lang="en-US" dirty="0"/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patients with hypertension should be treated to &lt;140/85 mm hg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(&lt;130/80 mm Hg for patients with diabetes)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262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LDL &lt;1.8</a:t>
            </a:r>
            <a:r>
              <a:rPr lang="en-US" baseline="0" dirty="0"/>
              <a:t> so not to measure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CD98F-0558-BB46-9544-2756970E9B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0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1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12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79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theme" Target="../theme/theme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9BFF90F-6C43-1442-BB52-828FD0A2661C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442E55F7-B60B-4848-9DE2-BE7654B0D8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0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3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jp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jpg" /><Relationship Id="rId5" Type="http://schemas.openxmlformats.org/officeDocument/2006/relationships/image" Target="../media/image19.jpg" /><Relationship Id="rId4" Type="http://schemas.openxmlformats.org/officeDocument/2006/relationships/image" Target="../media/image18.jpg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0.xml" /><Relationship Id="rId4" Type="http://schemas.openxmlformats.org/officeDocument/2006/relationships/image" Target="../media/image6.png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0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0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8.jpg" /><Relationship Id="rId4" Type="http://schemas.openxmlformats.org/officeDocument/2006/relationships/image" Target="../media/image27.jp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jpg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0.xml" /><Relationship Id="rId4" Type="http://schemas.openxmlformats.org/officeDocument/2006/relationships/image" Target="../media/image31.pn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5.jpg" /><Relationship Id="rId4" Type="http://schemas.openxmlformats.org/officeDocument/2006/relationships/image" Target="../media/image34.jpg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13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8.jpeg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2.xml" /><Relationship Id="rId5" Type="http://schemas.openxmlformats.org/officeDocument/2006/relationships/diagramQuickStyle" Target="../diagrams/quickStyle2.xml" /><Relationship Id="rId4" Type="http://schemas.openxmlformats.org/officeDocument/2006/relationships/diagramLayout" Target="../diagrams/layout2.xml" 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00" y="3880557"/>
            <a:ext cx="9568744" cy="137724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Arial Black"/>
                <a:cs typeface="Arial Black"/>
              </a:rPr>
              <a:t>Management of dyslipidemia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00" y="5257800"/>
            <a:ext cx="8519668" cy="1485900"/>
          </a:xfrm>
        </p:spPr>
        <p:txBody>
          <a:bodyPr>
            <a:normAutofit/>
          </a:bodyPr>
          <a:lstStyle/>
          <a:p>
            <a:endParaRPr lang="en-US" sz="2000" b="1" dirty="0"/>
          </a:p>
          <a:p>
            <a:r>
              <a:rPr lang="en-US" sz="3200" b="1" dirty="0" err="1"/>
              <a:t>Dr.Alia</a:t>
            </a:r>
            <a:r>
              <a:rPr lang="en-US" sz="3200" b="1" dirty="0"/>
              <a:t> </a:t>
            </a:r>
            <a:r>
              <a:rPr lang="en-US" sz="3200" b="1" dirty="0" err="1"/>
              <a:t>Sadik</a:t>
            </a:r>
            <a:endParaRPr lang="en-US" sz="3200" b="1" dirty="0"/>
          </a:p>
        </p:txBody>
      </p:sp>
      <p:pic>
        <p:nvPicPr>
          <p:cNvPr id="4" name="Picture 3" descr="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55" y="490363"/>
            <a:ext cx="3601155" cy="339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27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399"/>
            <a:ext cx="8418690" cy="2458157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800000"/>
                </a:solidFill>
              </a:rPr>
              <a:t>Secondary prevention </a:t>
            </a:r>
          </a:p>
        </p:txBody>
      </p:sp>
    </p:spTree>
    <p:extLst>
      <p:ext uri="{BB962C8B-B14F-4D97-AF65-F5344CB8AC3E}">
        <p14:creationId xmlns:p14="http://schemas.microsoft.com/office/powerpoint/2010/main" val="1093585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Top 10 Take Home Messages (2)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2209800"/>
            <a:ext cx="8748889" cy="4422422"/>
          </a:xfrm>
        </p:spPr>
        <p:txBody>
          <a:bodyPr>
            <a:normAutofit/>
          </a:bodyPr>
          <a:lstStyle/>
          <a:p>
            <a:r>
              <a:rPr lang="en-US" sz="2200" dirty="0"/>
              <a:t>Patients who ≤ 75 years with clinical ASCVD, high-intensity statin therapy should be initiated or continued with the aim of achieving ≥50% reduction in LDL-C levels. </a:t>
            </a:r>
          </a:p>
          <a:p>
            <a:r>
              <a:rPr lang="en-US" sz="2200" dirty="0"/>
              <a:t>The more LDL-C is reduced &gt;&gt;&gt;the greater will be subsequent risk reduction. </a:t>
            </a:r>
          </a:p>
          <a:p>
            <a:r>
              <a:rPr lang="en-US" sz="2200" dirty="0"/>
              <a:t>In patients with clinical ASCVD in whom high-intensity statin therapy is contraindicated or who experience statin- associated side effects, moderate-intensity statin therapy should be initiated or continued with the aim of achieving a 30% - 49% reduction in LDL-C levels. </a:t>
            </a:r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1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1" y="0"/>
            <a:ext cx="7323667" cy="2057400"/>
          </a:xfrm>
        </p:spPr>
        <p:txBody>
          <a:bodyPr/>
          <a:lstStyle/>
          <a:p>
            <a:pPr algn="ctr"/>
            <a:r>
              <a:rPr lang="en-US" b="1" dirty="0"/>
              <a:t>Top 10 Take Home Messages</a:t>
            </a:r>
            <a:br>
              <a:rPr lang="en-US" b="1" dirty="0"/>
            </a:br>
            <a:r>
              <a:rPr lang="en-US" b="1" dirty="0"/>
              <a:t>(3)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1" y="2209800"/>
            <a:ext cx="8777111" cy="3916363"/>
          </a:xfrm>
        </p:spPr>
        <p:txBody>
          <a:bodyPr>
            <a:normAutofit/>
          </a:bodyPr>
          <a:lstStyle/>
          <a:p>
            <a:r>
              <a:rPr lang="en-US" b="1" dirty="0"/>
              <a:t> </a:t>
            </a:r>
            <a:r>
              <a:rPr lang="en-US" dirty="0"/>
              <a:t>In very high-risk ASCVD, use a LDL-C threshold of 70 mg/</a:t>
            </a:r>
            <a:r>
              <a:rPr lang="en-US" dirty="0" err="1"/>
              <a:t>dL</a:t>
            </a:r>
            <a:r>
              <a:rPr lang="en-US" dirty="0"/>
              <a:t> (1.8 </a:t>
            </a:r>
            <a:r>
              <a:rPr lang="en-US" dirty="0" err="1"/>
              <a:t>mmol</a:t>
            </a:r>
            <a:r>
              <a:rPr lang="en-US" dirty="0"/>
              <a:t>/L) to consider addition of non-statins to statin therapy. </a:t>
            </a:r>
          </a:p>
          <a:p>
            <a:r>
              <a:rPr lang="en-US" dirty="0"/>
              <a:t>Very high-risk includes a history of multiple major ASCVD events or 1 major ASCVD event and multiple high-risk conditions. </a:t>
            </a:r>
          </a:p>
          <a:p>
            <a:r>
              <a:rPr lang="en-US" dirty="0"/>
              <a:t>In very high-risk ASCVD patients, add </a:t>
            </a:r>
            <a:r>
              <a:rPr lang="en-US" dirty="0" err="1"/>
              <a:t>ezetimibe</a:t>
            </a:r>
            <a:r>
              <a:rPr lang="en-US" dirty="0"/>
              <a:t> to maximally tolerated statin therapy when the LDL-C level remains ≥1.8 </a:t>
            </a:r>
            <a:r>
              <a:rPr lang="en-US" dirty="0" err="1"/>
              <a:t>mmol</a:t>
            </a:r>
            <a:r>
              <a:rPr lang="en-US" dirty="0"/>
              <a:t>/L. </a:t>
            </a:r>
          </a:p>
          <a:p>
            <a:r>
              <a:rPr lang="en-US" dirty="0" err="1"/>
              <a:t>Iif</a:t>
            </a:r>
            <a:r>
              <a:rPr lang="en-US" dirty="0"/>
              <a:t> patients LDL-C level remains ≥1.8 </a:t>
            </a:r>
            <a:r>
              <a:rPr lang="en-US" dirty="0" err="1"/>
              <a:t>mmol</a:t>
            </a:r>
            <a:r>
              <a:rPr lang="en-US" dirty="0"/>
              <a:t>/L on maximally tolerated statin and </a:t>
            </a:r>
            <a:r>
              <a:rPr lang="en-US" dirty="0" err="1"/>
              <a:t>ezetimibe</a:t>
            </a:r>
            <a:r>
              <a:rPr lang="en-US" dirty="0"/>
              <a:t> therapy, </a:t>
            </a:r>
            <a:r>
              <a:rPr lang="en-US" dirty="0" err="1"/>
              <a:t>addinga</a:t>
            </a:r>
            <a:r>
              <a:rPr lang="en-US" dirty="0"/>
              <a:t> PCSK9 inhibitor is reasonable,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6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Very High-Risk of Future ASCVD Events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334023" cy="4238978"/>
          </a:xfrm>
        </p:spPr>
        <p:txBody>
          <a:bodyPr/>
          <a:lstStyle/>
          <a:p>
            <a:r>
              <a:rPr lang="en-US" b="1" dirty="0"/>
              <a:t>Major ASCVD Events :</a:t>
            </a:r>
            <a:endParaRPr lang="en-US" dirty="0"/>
          </a:p>
          <a:p>
            <a:pPr lvl="2">
              <a:lnSpc>
                <a:spcPct val="110000"/>
              </a:lnSpc>
            </a:pPr>
            <a:r>
              <a:rPr lang="en-US" sz="2000" dirty="0"/>
              <a:t>Recent ACS (within the past 12 </a:t>
            </a:r>
            <a:r>
              <a:rPr lang="en-US" sz="2000" dirty="0" err="1"/>
              <a:t>mo</a:t>
            </a:r>
            <a:r>
              <a:rPr lang="en-US" sz="2000" dirty="0"/>
              <a:t>) 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History of MI (other than recent ACS event listed above) 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History of ischemic stroke 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Symptomatic peripheral arterial disease (history of claudication with ABI &lt;0.85, or previous revascularization or amputation) </a:t>
            </a:r>
          </a:p>
          <a:p>
            <a:pPr lvl="2">
              <a:lnSpc>
                <a:spcPct val="11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86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High-Risk Conditions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489245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Age ≥65 y </a:t>
            </a:r>
          </a:p>
          <a:p>
            <a:r>
              <a:rPr lang="en-US" dirty="0"/>
              <a:t>familial hypercholesterolemia </a:t>
            </a:r>
          </a:p>
          <a:p>
            <a:r>
              <a:rPr lang="en-US" dirty="0"/>
              <a:t>History of prior coronary artery bypass surgery or percutaneous coronary intervention outside of the major ASCVD event(s) </a:t>
            </a:r>
          </a:p>
          <a:p>
            <a:r>
              <a:rPr lang="en-US" dirty="0"/>
              <a:t>Diabetes mellitus </a:t>
            </a:r>
          </a:p>
          <a:p>
            <a:r>
              <a:rPr lang="en-US" dirty="0"/>
              <a:t>Hypertension </a:t>
            </a:r>
          </a:p>
          <a:p>
            <a:r>
              <a:rPr lang="en-US" dirty="0"/>
              <a:t>CKD (</a:t>
            </a:r>
            <a:r>
              <a:rPr lang="en-US" dirty="0" err="1"/>
              <a:t>eGFR</a:t>
            </a:r>
            <a:r>
              <a:rPr lang="en-US" dirty="0"/>
              <a:t> 15-59 mL/min/1.73 m2) </a:t>
            </a:r>
          </a:p>
          <a:p>
            <a:r>
              <a:rPr lang="en-US" dirty="0"/>
              <a:t>Current smoking </a:t>
            </a:r>
          </a:p>
          <a:p>
            <a:r>
              <a:rPr lang="en-US" dirty="0"/>
              <a:t>Persistently elevated LDL-C ( [≥2.6 </a:t>
            </a:r>
            <a:r>
              <a:rPr lang="en-US" dirty="0" err="1"/>
              <a:t>mmol</a:t>
            </a:r>
            <a:r>
              <a:rPr lang="en-US" dirty="0"/>
              <a:t>/L]) despite maximally tolerated statin therapy and </a:t>
            </a:r>
            <a:r>
              <a:rPr lang="en-US" dirty="0" err="1"/>
              <a:t>ezetimibe</a:t>
            </a:r>
            <a:r>
              <a:rPr lang="en-US" dirty="0"/>
              <a:t> </a:t>
            </a:r>
          </a:p>
          <a:p>
            <a:r>
              <a:rPr lang="en-US" dirty="0"/>
              <a:t>History of congestive HF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31044"/>
            <a:ext cx="7391401" cy="159173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/>
                <a:cs typeface="Arial Black"/>
              </a:rPr>
              <a:t>CASE 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262626"/>
                </a:solidFill>
                <a:latin typeface="Arial"/>
                <a:cs typeface="Arial"/>
              </a:rPr>
              <a:t>Mr. Husain 74 years old gentleman</a:t>
            </a:r>
          </a:p>
          <a:p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262626"/>
                </a:solidFill>
                <a:latin typeface="Arial"/>
                <a:cs typeface="Arial"/>
              </a:rPr>
              <a:t>Known:</a:t>
            </a:r>
          </a:p>
          <a:p>
            <a:pPr lvl="2"/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HTN since 1990</a:t>
            </a:r>
          </a:p>
          <a:p>
            <a:pPr lvl="2"/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DM since 1990</a:t>
            </a:r>
          </a:p>
          <a:p>
            <a:pPr lvl="2"/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IHD(MI did CABAG 1 year back </a:t>
            </a:r>
          </a:p>
          <a:p>
            <a:pPr lvl="2"/>
            <a:endParaRPr lang="en-US" sz="2400" dirty="0">
              <a:solidFill>
                <a:schemeClr val="bg2">
                  <a:lumMod val="10000"/>
                </a:schemeClr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Presented with blood test</a:t>
            </a:r>
          </a:p>
          <a:p>
            <a:pPr lvl="2"/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2444" y="2214562"/>
            <a:ext cx="3795889" cy="464343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262626"/>
                </a:solidFill>
                <a:latin typeface="Arial"/>
                <a:cs typeface="Arial"/>
              </a:rPr>
              <a:t>BP 100/60</a:t>
            </a:r>
          </a:p>
          <a:p>
            <a:r>
              <a:rPr lang="en-US" sz="2400" dirty="0">
                <a:solidFill>
                  <a:srgbClr val="262626"/>
                </a:solidFill>
                <a:latin typeface="Arial"/>
                <a:cs typeface="Arial"/>
              </a:rPr>
              <a:t>On Zestril 5mg  OD</a:t>
            </a:r>
          </a:p>
          <a:p>
            <a:r>
              <a:rPr lang="en-US" sz="2400" dirty="0">
                <a:solidFill>
                  <a:srgbClr val="262626"/>
                </a:solidFill>
                <a:latin typeface="Arial"/>
                <a:cs typeface="Arial"/>
              </a:rPr>
              <a:t>Diabetic on diet + Glucophage 500 mg BD</a:t>
            </a:r>
          </a:p>
        </p:txBody>
      </p:sp>
      <p:pic>
        <p:nvPicPr>
          <p:cNvPr id="6" name="Content Placeholder 3" descr="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3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377187"/>
              </p:ext>
            </p:extLst>
          </p:nvPr>
        </p:nvGraphicFramePr>
        <p:xfrm>
          <a:off x="76200" y="0"/>
          <a:ext cx="9067799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8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4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Full bio. Profile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FBS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262626"/>
                          </a:solidFill>
                        </a:rPr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431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62626"/>
                          </a:solidFill>
                        </a:rPr>
                        <a:t>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4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S.creat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262626"/>
                          </a:solidFill>
                        </a:rPr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Chol</a:t>
                      </a:r>
                      <a:endParaRPr lang="en-US" sz="2400" b="1" dirty="0">
                        <a:solidFill>
                          <a:srgbClr val="26262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6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TG</a:t>
                      </a:r>
                      <a:endParaRPr lang="en-US" sz="2400" b="1" dirty="0">
                        <a:solidFill>
                          <a:srgbClr val="26262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5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HDL</a:t>
                      </a:r>
                      <a:endParaRPr lang="en-US" sz="2400" b="1" dirty="0">
                        <a:solidFill>
                          <a:srgbClr val="26262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1.04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44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LDL</a:t>
                      </a:r>
                      <a:endParaRPr lang="en-US" sz="2400" b="1" dirty="0">
                        <a:solidFill>
                          <a:srgbClr val="26262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44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HBA1C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262626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192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Urine albumin</a:t>
                      </a:r>
                      <a:endParaRPr lang="en-US" sz="2400" b="1" dirty="0">
                        <a:solidFill>
                          <a:srgbClr val="26262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&lt;19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780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to manage?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2554111"/>
            <a:ext cx="6508377" cy="3572052"/>
          </a:xfrm>
        </p:spPr>
        <p:txBody>
          <a:bodyPr/>
          <a:lstStyle/>
          <a:p>
            <a:r>
              <a:rPr lang="en-US" dirty="0"/>
              <a:t>Are we going to use ASCVR calculator?</a:t>
            </a:r>
          </a:p>
          <a:p>
            <a:r>
              <a:rPr lang="en-US" dirty="0"/>
              <a:t>Which Intensity of statin are we going to use?</a:t>
            </a:r>
          </a:p>
          <a:p>
            <a:r>
              <a:rPr lang="en-US" dirty="0"/>
              <a:t>What other risk you want to control?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4" b="9834"/>
          <a:stretch>
            <a:fillRect/>
          </a:stretch>
        </p:blipFill>
        <p:spPr>
          <a:xfrm>
            <a:off x="4662010" y="4085696"/>
            <a:ext cx="4607132" cy="277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98778"/>
            <a:ext cx="6508377" cy="1157111"/>
          </a:xfrm>
        </p:spPr>
        <p:txBody>
          <a:bodyPr/>
          <a:lstStyle/>
          <a:p>
            <a:pPr algn="ctr"/>
            <a:r>
              <a:rPr lang="en-US" b="1" dirty="0"/>
              <a:t>Case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556"/>
            <a:ext cx="5511800" cy="537633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262626"/>
                </a:solidFill>
              </a:rPr>
              <a:t>Mr. </a:t>
            </a:r>
            <a:r>
              <a:rPr lang="en-US" sz="2800" dirty="0" err="1">
                <a:solidFill>
                  <a:srgbClr val="262626"/>
                </a:solidFill>
              </a:rPr>
              <a:t>Hasan</a:t>
            </a:r>
            <a:r>
              <a:rPr lang="en-US" sz="2800" dirty="0">
                <a:solidFill>
                  <a:srgbClr val="262626"/>
                </a:solidFill>
              </a:rPr>
              <a:t>  55 years old </a:t>
            </a:r>
          </a:p>
          <a:p>
            <a:r>
              <a:rPr lang="en-US" sz="2800" dirty="0">
                <a:solidFill>
                  <a:srgbClr val="262626"/>
                </a:solidFill>
              </a:rPr>
              <a:t>Known Case :</a:t>
            </a:r>
          </a:p>
          <a:p>
            <a:pPr lvl="2"/>
            <a:r>
              <a:rPr lang="en-US" sz="2600" dirty="0">
                <a:solidFill>
                  <a:srgbClr val="262626"/>
                </a:solidFill>
              </a:rPr>
              <a:t>Diabetic on Glucophage  XR   1g 2*1</a:t>
            </a:r>
          </a:p>
          <a:p>
            <a:pPr lvl="2"/>
            <a:r>
              <a:rPr lang="en-US" sz="2600" dirty="0">
                <a:solidFill>
                  <a:srgbClr val="262626"/>
                </a:solidFill>
              </a:rPr>
              <a:t>Hypertensive on Zestril 20 mg </a:t>
            </a:r>
          </a:p>
          <a:p>
            <a:pPr lvl="2"/>
            <a:r>
              <a:rPr lang="en-US" sz="2600" dirty="0">
                <a:solidFill>
                  <a:srgbClr val="262626"/>
                </a:solidFill>
              </a:rPr>
              <a:t>Dyslipidemia on Crestor 10 mg </a:t>
            </a:r>
          </a:p>
          <a:p>
            <a:r>
              <a:rPr lang="en-US" sz="2800" dirty="0" err="1">
                <a:solidFill>
                  <a:srgbClr val="262626"/>
                </a:solidFill>
              </a:rPr>
              <a:t>Bp</a:t>
            </a:r>
            <a:r>
              <a:rPr lang="en-US" sz="2800" dirty="0">
                <a:solidFill>
                  <a:srgbClr val="262626"/>
                </a:solidFill>
              </a:rPr>
              <a:t> 120/65    </a:t>
            </a:r>
          </a:p>
          <a:p>
            <a:r>
              <a:rPr lang="en-US" sz="2800" dirty="0">
                <a:solidFill>
                  <a:srgbClr val="262626"/>
                </a:solidFill>
              </a:rPr>
              <a:t> BMI 41</a:t>
            </a:r>
          </a:p>
          <a:p>
            <a:r>
              <a:rPr lang="en-US" sz="2800" dirty="0">
                <a:solidFill>
                  <a:srgbClr val="262626"/>
                </a:solidFill>
              </a:rPr>
              <a:t>Recently diagnose 1 week back TIA </a:t>
            </a:r>
          </a:p>
          <a:p>
            <a:r>
              <a:rPr lang="en-US" sz="2800" dirty="0">
                <a:solidFill>
                  <a:srgbClr val="262626"/>
                </a:solidFill>
              </a:rPr>
              <a:t>How to manage?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74224"/>
              </p:ext>
            </p:extLst>
          </p:nvPr>
        </p:nvGraphicFramePr>
        <p:xfrm>
          <a:off x="5870222" y="2949221"/>
          <a:ext cx="3273778" cy="3185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982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0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FBS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52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HBA1C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068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Chol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29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98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98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Content Placeholder 3" descr="٢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1111" y="2209800"/>
            <a:ext cx="9285111" cy="39163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Plan:</a:t>
            </a:r>
          </a:p>
          <a:p>
            <a:pPr marL="1143000" lvl="1" indent="-914400" algn="ctr">
              <a:buFont typeface="+mj-lt"/>
              <a:buAutoNum type="arabicPeriod"/>
            </a:pPr>
            <a:r>
              <a:rPr lang="en-US" sz="4800" dirty="0"/>
              <a:t>Lifestyle style </a:t>
            </a:r>
          </a:p>
          <a:p>
            <a:pPr marL="1143000" lvl="1" indent="-914400" algn="ctr">
              <a:buFont typeface="+mj-lt"/>
              <a:buAutoNum type="arabicPeriod"/>
            </a:pPr>
            <a:r>
              <a:rPr lang="en-US" sz="4800" dirty="0"/>
              <a:t>Modify his medication </a:t>
            </a:r>
          </a:p>
        </p:txBody>
      </p:sp>
    </p:spTree>
    <p:extLst>
      <p:ext uri="{BB962C8B-B14F-4D97-AF65-F5344CB8AC3E}">
        <p14:creationId xmlns:p14="http://schemas.microsoft.com/office/powerpoint/2010/main" val="172297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506068"/>
              </p:ext>
            </p:extLst>
          </p:nvPr>
        </p:nvGraphicFramePr>
        <p:xfrm>
          <a:off x="0" y="-338667"/>
          <a:ext cx="9144000" cy="7634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1766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38668"/>
            <a:ext cx="6508377" cy="973666"/>
          </a:xfrm>
        </p:spPr>
        <p:txBody>
          <a:bodyPr/>
          <a:lstStyle/>
          <a:p>
            <a:pPr algn="ctr"/>
            <a:r>
              <a:rPr lang="en-US" b="1" dirty="0"/>
              <a:t>Age specific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3" y="2088444"/>
            <a:ext cx="9115778" cy="4769556"/>
          </a:xfrm>
        </p:spPr>
        <p:txBody>
          <a:bodyPr>
            <a:normAutofit/>
          </a:bodyPr>
          <a:lstStyle/>
          <a:p>
            <a:pPr marL="228600" lvl="1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</a:pPr>
            <a:r>
              <a:rPr lang="en-US" sz="2000" dirty="0"/>
              <a:t>Patients &gt;75 years of age with clinical ASCVD (after evaluation of the potential for ASCVD risk reduction, adverse effects, and drug–drug interactions, as well as patient frailty and patient preferences):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Initiate moderate- or high-intensity statin therapy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 In patients &gt;75 years of age who are tolerating high-intensity statin therapy&gt;&gt;&gt;continue </a:t>
            </a:r>
          </a:p>
          <a:p>
            <a:pPr marL="228600" lvl="1" indent="0">
              <a:lnSpc>
                <a:spcPct val="110000"/>
              </a:lnSpc>
              <a:buNone/>
            </a:pPr>
            <a:endParaRPr lang="en-US" sz="2000" dirty="0"/>
          </a:p>
          <a:p>
            <a:pPr lvl="1">
              <a:lnSpc>
                <a:spcPct val="110000"/>
              </a:lnSpc>
            </a:pPr>
            <a:r>
              <a:rPr lang="en-US" sz="2000" dirty="0"/>
              <a:t>Consider initiation of moderate-intensity statin In patients with: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 heart failure &amp; reduced ejection fraction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life expectancy 3 to 5 years</a:t>
            </a:r>
          </a:p>
        </p:txBody>
      </p:sp>
    </p:spTree>
    <p:extLst>
      <p:ext uri="{BB962C8B-B14F-4D97-AF65-F5344CB8AC3E}">
        <p14:creationId xmlns:p14="http://schemas.microsoft.com/office/powerpoint/2010/main" val="17832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5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41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7981245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800000"/>
                </a:solidFill>
              </a:rPr>
              <a:t>Primary prevention</a:t>
            </a:r>
          </a:p>
        </p:txBody>
      </p:sp>
    </p:spTree>
    <p:extLst>
      <p:ext uri="{BB962C8B-B14F-4D97-AF65-F5344CB8AC3E}">
        <p14:creationId xmlns:p14="http://schemas.microsoft.com/office/powerpoint/2010/main" val="1050672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106357" cy="1143000"/>
          </a:xfrm>
        </p:spPr>
        <p:txBody>
          <a:bodyPr/>
          <a:lstStyle/>
          <a:p>
            <a:pPr algn="ctr"/>
            <a:r>
              <a:rPr lang="en-US" b="1" dirty="0"/>
              <a:t>Top 10 Take Home Messages</a:t>
            </a:r>
            <a:br>
              <a:rPr lang="en-US" b="1" dirty="0"/>
            </a:br>
            <a:r>
              <a:rPr lang="en-US" b="1" dirty="0"/>
              <a:t>(4)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2427110"/>
            <a:ext cx="8904111" cy="4430890"/>
          </a:xfrm>
        </p:spPr>
        <p:txBody>
          <a:bodyPr>
            <a:normAutofit/>
          </a:bodyPr>
          <a:lstStyle/>
          <a:p>
            <a:r>
              <a:rPr lang="en-US" dirty="0"/>
              <a:t>In patients 40 to 75 years of age with diabetes mellitus and LDL-C ≥1.8 </a:t>
            </a:r>
            <a:r>
              <a:rPr lang="en-US" dirty="0" err="1"/>
              <a:t>mmol</a:t>
            </a:r>
            <a:r>
              <a:rPr lang="en-US" dirty="0"/>
              <a:t>/L, start moderate-intensity statin therapy without calculating 10-year ASCVD risk. </a:t>
            </a:r>
          </a:p>
          <a:p>
            <a:r>
              <a:rPr lang="en-US" dirty="0"/>
              <a:t>In adults 40 to 75 years of age with diabetes mellitus and an LDL-C level 1.8 to 4.8 </a:t>
            </a:r>
            <a:r>
              <a:rPr lang="en-US" dirty="0" err="1"/>
              <a:t>mmol</a:t>
            </a:r>
            <a:r>
              <a:rPr lang="en-US" dirty="0"/>
              <a:t>/L, it is reasonable to assess the 10-year risk of a first ASCVD event to stratify ASCVD risk. </a:t>
            </a:r>
          </a:p>
          <a:p>
            <a:r>
              <a:rPr lang="en-US" dirty="0"/>
              <a:t>In patients with diabetes mellitus at higher risk, especially those with multiple risk factors or those 50 to 75 years of age, it is reasonable to use a high-intensity statin to reduce the LDL-C level by ≥50%. with the aim to reduce LDL-C levels by 50% or more.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9144000" cy="4422422"/>
          </a:xfrm>
        </p:spPr>
        <p:txBody>
          <a:bodyPr>
            <a:normAutofit/>
          </a:bodyPr>
          <a:lstStyle/>
          <a:p>
            <a:r>
              <a:rPr lang="en-US" dirty="0"/>
              <a:t>If patient &gt; 75 years of age with DM and already on statin&gt;&gt;continue. </a:t>
            </a:r>
          </a:p>
          <a:p>
            <a:r>
              <a:rPr lang="en-US" dirty="0"/>
              <a:t>In adults with diabetes mellitus and 10-year ASCVD risk ≥ 20% , it may be reasonable to add </a:t>
            </a:r>
            <a:r>
              <a:rPr lang="en-US" dirty="0" err="1"/>
              <a:t>Ezetimibe</a:t>
            </a:r>
            <a:r>
              <a:rPr lang="en-US" dirty="0"/>
              <a:t> to maximally tolerated statin therapy to reduce LDL-C levels by 50% or more. </a:t>
            </a:r>
          </a:p>
          <a:p>
            <a:r>
              <a:rPr lang="en-US" dirty="0"/>
              <a:t>In adults older than 75 years with diabetes mellitus, it may be reasonable to initiate statin therapy after a clinician–patient discussion of potential benefits and risks.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33" y="1848556"/>
            <a:ext cx="8452556" cy="5009444"/>
          </a:xfrm>
        </p:spPr>
        <p:txBody>
          <a:bodyPr>
            <a:normAutofit/>
          </a:bodyPr>
          <a:lstStyle/>
          <a:p>
            <a:r>
              <a:rPr lang="en-US" dirty="0"/>
              <a:t>In adults 20 to 39 years of age with diabetes mellitus consider risk enhancer for diabetes </a:t>
            </a:r>
          </a:p>
          <a:p>
            <a:r>
              <a:rPr lang="en-US" dirty="0"/>
              <a:t>Diabetes-Specific Risk Enhancers That Are Independent of Other Risk Factors in Diabetes Mellitus :</a:t>
            </a:r>
          </a:p>
          <a:p>
            <a:pPr lvl="2"/>
            <a:r>
              <a:rPr lang="en-US" dirty="0"/>
              <a:t>Long duration ≥10 years for type 2 diabetes mellitus ,or ≥20 years for type 1 diabetes mellitus </a:t>
            </a:r>
          </a:p>
          <a:p>
            <a:pPr lvl="2"/>
            <a:r>
              <a:rPr lang="en-US" dirty="0"/>
              <a:t>Albuminuria ≥30 mcg of albumin/mg </a:t>
            </a:r>
            <a:r>
              <a:rPr lang="en-US" dirty="0" err="1"/>
              <a:t>creatinine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eGFR</a:t>
            </a:r>
            <a:r>
              <a:rPr lang="en-US" dirty="0"/>
              <a:t> &lt;60 mL/min/1.73 m2 </a:t>
            </a:r>
          </a:p>
          <a:p>
            <a:pPr lvl="2"/>
            <a:r>
              <a:rPr lang="en-US" dirty="0"/>
              <a:t>Retinopathy </a:t>
            </a:r>
          </a:p>
          <a:p>
            <a:pPr lvl="2"/>
            <a:r>
              <a:rPr lang="en-US" dirty="0"/>
              <a:t>Neuropathy </a:t>
            </a:r>
          </a:p>
          <a:p>
            <a:pPr lvl="2"/>
            <a:r>
              <a:rPr lang="en-US" dirty="0"/>
              <a:t>ABI &lt;0.9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CASE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7854245" cy="3916363"/>
          </a:xfrm>
        </p:spPr>
        <p:txBody>
          <a:bodyPr>
            <a:normAutofit/>
          </a:bodyPr>
          <a:lstStyle/>
          <a:p>
            <a:r>
              <a:rPr lang="en-US" sz="2200" dirty="0"/>
              <a:t>Khalid  43 years old, smoker  present with his lap test for check up</a:t>
            </a:r>
          </a:p>
          <a:p>
            <a:r>
              <a:rPr lang="en-US" sz="2200" dirty="0"/>
              <a:t>BP 130/80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 descr="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871351"/>
              </p:ext>
            </p:extLst>
          </p:nvPr>
        </p:nvGraphicFramePr>
        <p:xfrm>
          <a:off x="2003773" y="3922888"/>
          <a:ext cx="3485448" cy="2743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42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05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5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5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HBA1C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5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T.Chol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5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5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55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557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8382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/>
                <a:cs typeface="Arial Black"/>
              </a:rPr>
              <a:t>Case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267200" cy="457199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Ms. </a:t>
            </a:r>
            <a:r>
              <a:rPr lang="en-US" sz="2000" dirty="0" err="1">
                <a:solidFill>
                  <a:srgbClr val="262626"/>
                </a:solidFill>
                <a:latin typeface="Arial"/>
                <a:cs typeface="Arial"/>
              </a:rPr>
              <a:t>Komary</a:t>
            </a:r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  55 years-old Indian lady </a:t>
            </a:r>
          </a:p>
          <a:p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Diabetic 2005 on Glucophage  850 TDS</a:t>
            </a:r>
          </a:p>
          <a:p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Dyslipidemia 2008 on Zocor 20mg</a:t>
            </a:r>
          </a:p>
          <a:p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Hypertensive 2008 on Zestril  20 mg</a:t>
            </a:r>
          </a:p>
          <a:p>
            <a:endParaRPr lang="en-US" sz="2000" dirty="0">
              <a:solidFill>
                <a:srgbClr val="26262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76400"/>
            <a:ext cx="3276600" cy="397145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FBS 8.3</a:t>
            </a:r>
          </a:p>
          <a:p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BP 120/75</a:t>
            </a:r>
          </a:p>
          <a:p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BMI 30</a:t>
            </a:r>
          </a:p>
        </p:txBody>
      </p:sp>
      <p:pic>
        <p:nvPicPr>
          <p:cNvPr id="6" name="Content Placeholder 3" descr="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7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5668"/>
            <a:ext cx="8860220" cy="1027288"/>
          </a:xfrm>
        </p:spPr>
        <p:txBody>
          <a:bodyPr>
            <a:noAutofit/>
          </a:bodyPr>
          <a:lstStyle/>
          <a:p>
            <a:br>
              <a:rPr lang="en-US" sz="2000" dirty="0"/>
            </a:br>
            <a:endParaRPr lang="en-US" sz="2000" dirty="0"/>
          </a:p>
        </p:txBody>
      </p:sp>
      <p:pic>
        <p:nvPicPr>
          <p:cNvPr id="8" name="Content Placeholder 7" descr="photo 1-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b="13348"/>
          <a:stretch>
            <a:fillRect/>
          </a:stretch>
        </p:blipFill>
        <p:spPr>
          <a:xfrm rot="10800000">
            <a:off x="176566" y="2065368"/>
            <a:ext cx="8229600" cy="4525963"/>
          </a:xfrm>
        </p:spPr>
      </p:pic>
      <p:pic>
        <p:nvPicPr>
          <p:cNvPr id="5" name="Content Placeholder 3" descr="٢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99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hoto 2-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0800000">
            <a:off x="457199" y="564444"/>
            <a:ext cx="6011334" cy="6575778"/>
          </a:xfrm>
        </p:spPr>
      </p:pic>
      <p:pic>
        <p:nvPicPr>
          <p:cNvPr id="5" name="Content Placeholder 3" descr="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16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65"/>
            <a:ext cx="7913511" cy="8382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Intensities of Statin Therapy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2209800"/>
            <a:ext cx="3962400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u="sng" dirty="0">
              <a:solidFill>
                <a:srgbClr val="262626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b="1" u="sng" dirty="0">
              <a:solidFill>
                <a:srgbClr val="262626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u="sng" dirty="0">
                <a:solidFill>
                  <a:srgbClr val="262626"/>
                </a:solidFill>
                <a:latin typeface="Arial"/>
                <a:cs typeface="Arial"/>
              </a:rPr>
              <a:t>Moderate-Intensity Statin</a:t>
            </a:r>
          </a:p>
          <a:p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Daily dose lowers LDL on average by approximately 30-&lt;50%</a:t>
            </a:r>
          </a:p>
          <a:p>
            <a:r>
              <a:rPr lang="fi-FI" dirty="0" err="1">
                <a:solidFill>
                  <a:srgbClr val="262626"/>
                </a:solidFill>
                <a:latin typeface="Arial"/>
                <a:cs typeface="Arial"/>
              </a:rPr>
              <a:t>Atorvastatin</a:t>
            </a:r>
            <a:r>
              <a:rPr lang="fi-FI" dirty="0">
                <a:solidFill>
                  <a:srgbClr val="262626"/>
                </a:solidFill>
                <a:latin typeface="Arial"/>
                <a:cs typeface="Arial"/>
              </a:rPr>
              <a:t> 10-20 mg</a:t>
            </a:r>
          </a:p>
          <a:p>
            <a:r>
              <a:rPr lang="fi-FI" dirty="0" err="1">
                <a:solidFill>
                  <a:srgbClr val="262626"/>
                </a:solidFill>
                <a:latin typeface="Arial"/>
                <a:cs typeface="Arial"/>
              </a:rPr>
              <a:t>Rosuvastatin</a:t>
            </a:r>
            <a:r>
              <a:rPr lang="fi-FI" dirty="0">
                <a:solidFill>
                  <a:srgbClr val="262626"/>
                </a:solidFill>
                <a:latin typeface="Arial"/>
                <a:cs typeface="Arial"/>
              </a:rPr>
              <a:t> 5-10 mg</a:t>
            </a:r>
          </a:p>
          <a:p>
            <a:r>
              <a:rPr lang="fi-FI" dirty="0" err="1">
                <a:solidFill>
                  <a:srgbClr val="262626"/>
                </a:solidFill>
                <a:latin typeface="Arial"/>
                <a:cs typeface="Arial"/>
              </a:rPr>
              <a:t>Simvastatin</a:t>
            </a:r>
            <a:r>
              <a:rPr lang="fi-FI" dirty="0">
                <a:solidFill>
                  <a:srgbClr val="262626"/>
                </a:solidFill>
                <a:latin typeface="Arial"/>
                <a:cs typeface="Arial"/>
              </a:rPr>
              <a:t> 20-40 mg</a:t>
            </a: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286000"/>
            <a:ext cx="36576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u="sng" dirty="0">
              <a:latin typeface="Arial"/>
              <a:cs typeface="Arial"/>
            </a:endParaRPr>
          </a:p>
          <a:p>
            <a:endParaRPr lang="en-US" sz="2400" b="1" u="sng" dirty="0">
              <a:latin typeface="Arial"/>
              <a:cs typeface="Arial"/>
            </a:endParaRPr>
          </a:p>
          <a:p>
            <a:r>
              <a:rPr lang="en-US" sz="2400" b="1" u="sng" dirty="0">
                <a:latin typeface="Arial"/>
                <a:cs typeface="Arial"/>
              </a:rPr>
              <a:t>High-Intensity Statin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285750" indent="-285750">
              <a:lnSpc>
                <a:spcPct val="130000"/>
              </a:lnSpc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Daily dose lowers LDL on average by approximately ≥50%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fi-FI" dirty="0" err="1">
                <a:latin typeface="Arial"/>
                <a:cs typeface="Arial"/>
              </a:rPr>
              <a:t>Atorvastatin</a:t>
            </a:r>
            <a:r>
              <a:rPr lang="fi-FI" dirty="0">
                <a:latin typeface="Arial"/>
                <a:cs typeface="Arial"/>
              </a:rPr>
              <a:t> 40-80 mg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fi-FI" dirty="0" err="1">
                <a:latin typeface="Arial"/>
                <a:cs typeface="Arial"/>
              </a:rPr>
              <a:t>Rosuvastatin</a:t>
            </a:r>
            <a:r>
              <a:rPr lang="fi-FI" dirty="0">
                <a:latin typeface="Arial"/>
                <a:cs typeface="Arial"/>
              </a:rPr>
              <a:t> 20-40 mg</a:t>
            </a:r>
          </a:p>
          <a:p>
            <a:pPr marL="285750" indent="-285750">
              <a:buFont typeface="Arial"/>
              <a:buChar char="•"/>
            </a:pPr>
            <a:endParaRPr lang="fi-FI" sz="28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fi-FI" sz="28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066800"/>
            <a:ext cx="3581400" cy="16474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2755" y="2286000"/>
            <a:ext cx="3566160" cy="3911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52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IMG_622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" b="5002"/>
          <a:stretch>
            <a:fillRect/>
          </a:stretch>
        </p:blipFill>
        <p:spPr>
          <a:xfrm>
            <a:off x="4578774" y="2057400"/>
            <a:ext cx="4099560" cy="4496668"/>
          </a:xfrm>
        </p:spPr>
      </p:pic>
      <p:pic>
        <p:nvPicPr>
          <p:cNvPr id="7" name="Content Placeholder 6" descr="IMG_6224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71" b="-8771"/>
          <a:stretch>
            <a:fillRect/>
          </a:stretch>
        </p:blipFill>
        <p:spPr>
          <a:xfrm>
            <a:off x="0" y="1665110"/>
            <a:ext cx="4023360" cy="5037667"/>
          </a:xfrm>
        </p:spPr>
      </p:pic>
      <p:pic>
        <p:nvPicPr>
          <p:cNvPr id="9" name="Picture 8" descr="IMG_62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914400"/>
            <a:ext cx="5196850" cy="5904957"/>
          </a:xfrm>
          <a:prstGeom prst="rect">
            <a:avLst/>
          </a:prstGeom>
        </p:spPr>
      </p:pic>
      <p:pic>
        <p:nvPicPr>
          <p:cNvPr id="10" name="Picture 9" descr="IMG_62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11" y="635000"/>
            <a:ext cx="6602589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7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3222"/>
            <a:ext cx="7267221" cy="1030111"/>
          </a:xfrm>
        </p:spPr>
        <p:txBody>
          <a:bodyPr/>
          <a:lstStyle/>
          <a:p>
            <a:pPr algn="ctr"/>
            <a:r>
              <a:rPr lang="en-US" b="1" dirty="0"/>
              <a:t>Top 10 Take Home Messages</a:t>
            </a:r>
            <a:br>
              <a:rPr lang="en-US" b="1" dirty="0"/>
            </a:br>
            <a:r>
              <a:rPr lang="en-US" b="1" dirty="0"/>
              <a:t>(5)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1" y="2209800"/>
            <a:ext cx="8875889" cy="498686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In patients  20_ 75 years of age with an LDL-C level of ≥4.9 </a:t>
            </a:r>
            <a:r>
              <a:rPr lang="en-US" dirty="0" err="1"/>
              <a:t>mmol</a:t>
            </a:r>
            <a:r>
              <a:rPr lang="en-US" dirty="0"/>
              <a:t>/L, </a:t>
            </a:r>
            <a:r>
              <a:rPr lang="en-US" b="1" u="sng" dirty="0">
                <a:solidFill>
                  <a:srgbClr val="FF0000"/>
                </a:solidFill>
              </a:rPr>
              <a:t>without calculating </a:t>
            </a:r>
            <a:r>
              <a:rPr lang="en-US" dirty="0"/>
              <a:t>10-year ASCVD risk, begin high-intensity statin therapy</a:t>
            </a:r>
          </a:p>
          <a:p>
            <a:pPr>
              <a:lnSpc>
                <a:spcPct val="130000"/>
              </a:lnSpc>
            </a:pPr>
            <a:r>
              <a:rPr lang="en-US" dirty="0"/>
              <a:t> maximally tolerated statin therapy is recommended. </a:t>
            </a:r>
          </a:p>
          <a:p>
            <a:pPr>
              <a:lnSpc>
                <a:spcPct val="130000"/>
              </a:lnSpc>
            </a:pPr>
            <a:r>
              <a:rPr lang="en-US" dirty="0"/>
              <a:t> If the LDL-C level remains  ≥2.6 </a:t>
            </a:r>
            <a:r>
              <a:rPr lang="en-US" dirty="0" err="1"/>
              <a:t>mmol</a:t>
            </a:r>
            <a:r>
              <a:rPr lang="en-US" dirty="0"/>
              <a:t>/L &gt;&gt;add </a:t>
            </a:r>
            <a:r>
              <a:rPr lang="en-US" dirty="0" err="1"/>
              <a:t>ezetimibe</a:t>
            </a:r>
            <a:r>
              <a:rPr lang="en-US" dirty="0"/>
              <a:t> </a:t>
            </a:r>
          </a:p>
          <a:p>
            <a:pPr>
              <a:lnSpc>
                <a:spcPct val="130000"/>
              </a:lnSpc>
            </a:pPr>
            <a:r>
              <a:rPr lang="en-US" dirty="0"/>
              <a:t> If the LDL-C level on statin plus </a:t>
            </a:r>
            <a:r>
              <a:rPr lang="en-US" dirty="0" err="1"/>
              <a:t>ezetimibe</a:t>
            </a:r>
            <a:r>
              <a:rPr lang="en-US" dirty="0"/>
              <a:t> remains ≥2.6 </a:t>
            </a:r>
            <a:r>
              <a:rPr lang="en-US" dirty="0" err="1"/>
              <a:t>mmol</a:t>
            </a:r>
            <a:r>
              <a:rPr lang="en-US" dirty="0"/>
              <a:t>/L &amp; the patient has multiple factors that increase subsequent risk of ASCVD events, a PCSK9 inhibitor may be considered</a:t>
            </a:r>
          </a:p>
        </p:txBody>
      </p:sp>
    </p:spTree>
    <p:extLst>
      <p:ext uri="{BB962C8B-B14F-4D97-AF65-F5344CB8AC3E}">
        <p14:creationId xmlns:p14="http://schemas.microsoft.com/office/powerpoint/2010/main" val="289004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Arial Black"/>
                <a:cs typeface="Arial Black"/>
              </a:rPr>
              <a:t>Case 6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262626"/>
                </a:solidFill>
                <a:latin typeface="Arial"/>
                <a:cs typeface="Arial"/>
              </a:rPr>
              <a:t>Mr. Ali 25 years old healthy gentleman presented with lab test requested from his GYM</a:t>
            </a:r>
          </a:p>
          <a:p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2312281"/>
              </p:ext>
            </p:extLst>
          </p:nvPr>
        </p:nvGraphicFramePr>
        <p:xfrm>
          <a:off x="5065888" y="2384777"/>
          <a:ext cx="3620912" cy="3475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0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3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Blood test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308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/>
                          <a:cs typeface="Arial"/>
                        </a:rPr>
                        <a:t>FBS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/>
                          <a:cs typeface="Arial"/>
                        </a:rPr>
                        <a:t>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308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latin typeface="Arial"/>
                          <a:cs typeface="Arial"/>
                        </a:rPr>
                        <a:t>Chol</a:t>
                      </a:r>
                      <a:endParaRPr lang="en-US" sz="28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  <a:r>
                        <a:rPr lang="en-US" sz="2800" dirty="0">
                          <a:latin typeface="Arial"/>
                          <a:cs typeface="Arial"/>
                        </a:rPr>
                        <a:t>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308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rial"/>
                          <a:cs typeface="Arial"/>
                        </a:rPr>
                        <a:t>TG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/>
                          <a:cs typeface="Arial"/>
                        </a:rPr>
                        <a:t> 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308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rial"/>
                          <a:cs typeface="Arial"/>
                        </a:rPr>
                        <a:t>LDL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/>
                          <a:cs typeface="Arial"/>
                        </a:rPr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308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rial"/>
                          <a:cs typeface="Arial"/>
                        </a:rPr>
                        <a:t>HDL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/>
                          <a:cs typeface="Arial"/>
                        </a:rPr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Content Placeholder 3" descr="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2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5111"/>
            <a:ext cx="6119151" cy="1662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155222"/>
            <a:ext cx="6477572" cy="624557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62626"/>
                </a:solidFill>
                <a:latin typeface="Arial"/>
                <a:cs typeface="Arial"/>
              </a:rPr>
              <a:t>Primary Prevention in Adult ≥21 Years With LDL–C </a:t>
            </a:r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≥4.9 </a:t>
            </a:r>
            <a:r>
              <a:rPr lang="en-US" dirty="0" err="1">
                <a:solidFill>
                  <a:srgbClr val="262626"/>
                </a:solidFill>
                <a:latin typeface="Arial"/>
                <a:cs typeface="Arial"/>
              </a:rPr>
              <a:t>mmol</a:t>
            </a:r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/l</a:t>
            </a:r>
          </a:p>
          <a:p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PLAN:</a:t>
            </a:r>
          </a:p>
          <a:p>
            <a:pPr lvl="2"/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Role out secondary causes</a:t>
            </a:r>
          </a:p>
          <a:p>
            <a:pPr lvl="2"/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Familial screening ?</a:t>
            </a:r>
          </a:p>
          <a:p>
            <a:r>
              <a:rPr lang="en-US" sz="1900" dirty="0">
                <a:solidFill>
                  <a:srgbClr val="262626"/>
                </a:solidFill>
                <a:latin typeface="Arial"/>
                <a:cs typeface="Arial"/>
              </a:rPr>
              <a:t>1/500 </a:t>
            </a:r>
          </a:p>
          <a:p>
            <a:r>
              <a:rPr lang="en-US" sz="1900" dirty="0">
                <a:solidFill>
                  <a:srgbClr val="262626"/>
                </a:solidFill>
                <a:latin typeface="Arial"/>
                <a:cs typeface="Arial"/>
              </a:rPr>
              <a:t>AD</a:t>
            </a:r>
          </a:p>
          <a:p>
            <a:r>
              <a:rPr lang="en-US" sz="1900" dirty="0">
                <a:solidFill>
                  <a:srgbClr val="262626"/>
                </a:solidFill>
                <a:latin typeface="Arial"/>
                <a:cs typeface="Arial"/>
              </a:rPr>
              <a:t>A 5,000 </a:t>
            </a:r>
            <a:r>
              <a:rPr lang="en-US" sz="1900" dirty="0" err="1">
                <a:solidFill>
                  <a:srgbClr val="262626"/>
                </a:solidFill>
                <a:latin typeface="Arial"/>
                <a:cs typeface="Arial"/>
              </a:rPr>
              <a:t>pt</a:t>
            </a:r>
            <a:r>
              <a:rPr lang="en-US" sz="1900" dirty="0">
                <a:solidFill>
                  <a:srgbClr val="262626"/>
                </a:solidFill>
                <a:latin typeface="Arial"/>
                <a:cs typeface="Arial"/>
              </a:rPr>
              <a:t> practice will have 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262626"/>
                </a:solidFill>
                <a:latin typeface="Arial"/>
                <a:cs typeface="Arial"/>
              </a:rPr>
              <a:t>      10 patients with FH </a:t>
            </a:r>
          </a:p>
          <a:p>
            <a:r>
              <a:rPr lang="en-US" sz="1900" dirty="0">
                <a:solidFill>
                  <a:srgbClr val="262626"/>
                </a:solidFill>
                <a:latin typeface="Arial"/>
                <a:cs typeface="Arial"/>
              </a:rPr>
              <a:t>50% cardiac event by age 55 </a:t>
            </a:r>
          </a:p>
          <a:p>
            <a:r>
              <a:rPr lang="en-US" sz="1900" dirty="0">
                <a:solidFill>
                  <a:srgbClr val="262626"/>
                </a:solidFill>
                <a:latin typeface="Arial"/>
                <a:cs typeface="Arial"/>
              </a:rPr>
              <a:t>12% all MI’s under 60 </a:t>
            </a:r>
            <a:r>
              <a:rPr lang="en-US" sz="1900" dirty="0" err="1">
                <a:solidFill>
                  <a:srgbClr val="262626"/>
                </a:solidFill>
                <a:latin typeface="Arial"/>
                <a:cs typeface="Arial"/>
              </a:rPr>
              <a:t>yr</a:t>
            </a:r>
            <a:r>
              <a:rPr lang="en-US" sz="1900" dirty="0">
                <a:solidFill>
                  <a:srgbClr val="262626"/>
                </a:solidFill>
                <a:latin typeface="Arial"/>
                <a:cs typeface="Arial"/>
              </a:rPr>
              <a:t> have FH </a:t>
            </a:r>
          </a:p>
          <a:p>
            <a:r>
              <a:rPr lang="en-US" sz="1900" dirty="0">
                <a:solidFill>
                  <a:srgbClr val="262626"/>
                </a:solidFill>
                <a:latin typeface="Arial"/>
                <a:cs typeface="Arial"/>
              </a:rPr>
              <a:t>75% remain undiagnosed </a:t>
            </a:r>
          </a:p>
          <a:p>
            <a:r>
              <a:rPr lang="en-US" sz="1900" dirty="0">
                <a:solidFill>
                  <a:srgbClr val="262626"/>
                </a:solidFill>
                <a:latin typeface="Arial"/>
                <a:cs typeface="Arial"/>
              </a:rPr>
              <a:t>Life expectancy normal with TT</a:t>
            </a:r>
          </a:p>
          <a:p>
            <a:endParaRPr lang="en-US" sz="19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760256"/>
              </p:ext>
            </p:extLst>
          </p:nvPr>
        </p:nvGraphicFramePr>
        <p:xfrm>
          <a:off x="4953000" y="1991580"/>
          <a:ext cx="4114800" cy="437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6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8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748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Secondary Cause </a:t>
                      </a:r>
                      <a:endParaRPr lang="en-US" sz="2000" dirty="0">
                        <a:solidFill>
                          <a:srgbClr val="262626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Elevated LDL–C </a:t>
                      </a:r>
                      <a:endParaRPr lang="en-US" sz="2000" dirty="0">
                        <a:solidFill>
                          <a:srgbClr val="262626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9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Diet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Saturated fats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weight gain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anorexia </a:t>
                      </a:r>
                      <a:endParaRPr lang="en-US" sz="2000" dirty="0">
                        <a:solidFill>
                          <a:srgbClr val="262626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28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Diuretics glucocorticoids</a:t>
                      </a:r>
                      <a:endParaRPr lang="en-US" sz="2000" dirty="0">
                        <a:solidFill>
                          <a:srgbClr val="262626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326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62626"/>
                          </a:solidFill>
                          <a:latin typeface="Arial"/>
                          <a:cs typeface="Arial"/>
                        </a:rPr>
                        <a:t>Diseases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Biliary obstruction </a:t>
                      </a:r>
                      <a:r>
                        <a:rPr lang="en-US" sz="2000" kern="1200" dirty="0" err="1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nephrotic</a:t>
                      </a:r>
                      <a:r>
                        <a:rPr lang="en-US" sz="2000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syndrome </a:t>
                      </a:r>
                      <a:endParaRPr lang="en-US" sz="2000" dirty="0">
                        <a:solidFill>
                          <a:srgbClr val="262626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9574">
                <a:tc>
                  <a:txBody>
                    <a:bodyPr/>
                    <a:lstStyle/>
                    <a:p>
                      <a:r>
                        <a:rPr lang="de-DE" sz="2000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Disorders </a:t>
                      </a:r>
                      <a:endParaRPr lang="en-US" sz="2000" dirty="0">
                        <a:solidFill>
                          <a:srgbClr val="262626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Hypothyroidism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obesity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262626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pregnancy </a:t>
                      </a:r>
                      <a:endParaRPr lang="en-US" sz="2000" dirty="0">
                        <a:solidFill>
                          <a:srgbClr val="262626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Content Placeholder 3" descr="٢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202692" y="81434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7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7391401" cy="959556"/>
          </a:xfrm>
        </p:spPr>
        <p:txBody>
          <a:bodyPr/>
          <a:lstStyle/>
          <a:p>
            <a:pPr algn="ctr"/>
            <a:r>
              <a:rPr lang="en-US" dirty="0">
                <a:latin typeface="Arial Black"/>
                <a:cs typeface="Arial Black"/>
              </a:rPr>
              <a:t>Case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76402"/>
            <a:ext cx="4495800" cy="457199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262626"/>
                </a:solidFill>
                <a:latin typeface="Arial"/>
                <a:cs typeface="Arial"/>
              </a:rPr>
              <a:t>Ms. Samira 50 year old Diabetic on </a:t>
            </a:r>
          </a:p>
          <a:p>
            <a:pPr lvl="1"/>
            <a:r>
              <a:rPr lang="en-US" sz="2400" b="1" dirty="0">
                <a:solidFill>
                  <a:srgbClr val="262626"/>
                </a:solidFill>
                <a:latin typeface="Arial"/>
                <a:cs typeface="Arial"/>
              </a:rPr>
              <a:t>Lantus 12 IU</a:t>
            </a:r>
          </a:p>
          <a:p>
            <a:pPr lvl="1"/>
            <a:r>
              <a:rPr lang="en-US" sz="2400" b="1" dirty="0">
                <a:solidFill>
                  <a:srgbClr val="262626"/>
                </a:solidFill>
                <a:latin typeface="Arial"/>
                <a:cs typeface="Arial"/>
              </a:rPr>
              <a:t> Glucophage 850 mg TDS</a:t>
            </a:r>
          </a:p>
          <a:p>
            <a:pPr lvl="1"/>
            <a:r>
              <a:rPr lang="en-US" sz="2400" b="1" dirty="0">
                <a:solidFill>
                  <a:srgbClr val="262626"/>
                </a:solidFill>
                <a:latin typeface="Arial"/>
                <a:cs typeface="Arial"/>
              </a:rPr>
              <a:t>Januvia 100 mg OD</a:t>
            </a:r>
          </a:p>
          <a:p>
            <a:pPr lvl="1"/>
            <a:endParaRPr lang="en-US" sz="24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400" b="1" dirty="0">
                <a:solidFill>
                  <a:srgbClr val="262626"/>
                </a:solidFill>
                <a:latin typeface="Arial"/>
                <a:cs typeface="Arial"/>
              </a:rPr>
              <a:t>HTN on </a:t>
            </a:r>
            <a:r>
              <a:rPr lang="en-US" sz="2400" b="1" dirty="0" err="1">
                <a:solidFill>
                  <a:srgbClr val="262626"/>
                </a:solidFill>
                <a:latin typeface="Arial"/>
                <a:cs typeface="Arial"/>
              </a:rPr>
              <a:t>Micardis</a:t>
            </a:r>
            <a:r>
              <a:rPr lang="en-US" sz="2400" b="1" dirty="0">
                <a:solidFill>
                  <a:srgbClr val="262626"/>
                </a:solidFill>
                <a:latin typeface="Arial"/>
                <a:cs typeface="Arial"/>
              </a:rPr>
              <a:t> 40 mg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5332" y="1538111"/>
            <a:ext cx="2853267" cy="4588052"/>
          </a:xfrm>
        </p:spPr>
        <p:txBody>
          <a:bodyPr/>
          <a:lstStyle/>
          <a:p>
            <a:r>
              <a:rPr lang="en-US" b="1" dirty="0">
                <a:solidFill>
                  <a:srgbClr val="262626"/>
                </a:solidFill>
                <a:latin typeface="Arial"/>
                <a:cs typeface="Arial"/>
              </a:rPr>
              <a:t>FBS 6.1 </a:t>
            </a:r>
          </a:p>
          <a:p>
            <a:r>
              <a:rPr lang="en-US" b="1" dirty="0">
                <a:solidFill>
                  <a:srgbClr val="262626"/>
                </a:solidFill>
                <a:latin typeface="Arial"/>
                <a:cs typeface="Arial"/>
              </a:rPr>
              <a:t>HbA1C 6.5</a:t>
            </a:r>
          </a:p>
          <a:p>
            <a:r>
              <a:rPr lang="en-US" b="1" dirty="0">
                <a:solidFill>
                  <a:srgbClr val="262626"/>
                </a:solidFill>
                <a:latin typeface="Arial"/>
                <a:cs typeface="Arial"/>
              </a:rPr>
              <a:t>BP 130/80 </a:t>
            </a:r>
          </a:p>
          <a:p>
            <a:endParaRPr lang="en-US" b="1" dirty="0">
              <a:latin typeface="Arial"/>
              <a:cs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136724"/>
              </p:ext>
            </p:extLst>
          </p:nvPr>
        </p:nvGraphicFramePr>
        <p:xfrm>
          <a:off x="5105400" y="3302000"/>
          <a:ext cx="3048000" cy="3086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2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Lipid profile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/>
                          <a:cs typeface="Arial"/>
                        </a:rPr>
                        <a:t>Chol</a:t>
                      </a:r>
                      <a:r>
                        <a:rPr lang="en-US" sz="2400" b="1" dirty="0">
                          <a:latin typeface="Arial"/>
                          <a:cs typeface="Arial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/>
                          <a:cs typeface="Arial"/>
                        </a:rPr>
                        <a:t>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/>
                          <a:cs typeface="Arial"/>
                        </a:rPr>
                        <a:t>Tg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Arial"/>
                          <a:cs typeface="Arial"/>
                        </a:rPr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/>
                          <a:cs typeface="Arial"/>
                        </a:rPr>
                        <a:t>LDL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/>
                          <a:cs typeface="Arial"/>
                        </a:rPr>
                        <a:t>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/>
                          <a:cs typeface="Arial"/>
                        </a:rPr>
                        <a:t>HDL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Content Placeholder 3" descr="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96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1668"/>
            <a:ext cx="6508377" cy="889000"/>
          </a:xfrm>
        </p:spPr>
        <p:txBody>
          <a:bodyPr/>
          <a:lstStyle/>
          <a:p>
            <a:pPr algn="ctr"/>
            <a:r>
              <a:rPr lang="en-US" b="1" dirty="0"/>
              <a:t>Case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2209800"/>
            <a:ext cx="8890000" cy="3916363"/>
          </a:xfrm>
        </p:spPr>
        <p:txBody>
          <a:bodyPr/>
          <a:lstStyle/>
          <a:p>
            <a:r>
              <a:rPr lang="en-US" dirty="0" err="1"/>
              <a:t>Laila</a:t>
            </a:r>
            <a:r>
              <a:rPr lang="en-US" dirty="0"/>
              <a:t> 40 years old </a:t>
            </a:r>
            <a:r>
              <a:rPr lang="en-US" dirty="0" err="1"/>
              <a:t>kuwaity</a:t>
            </a:r>
            <a:r>
              <a:rPr lang="en-US" dirty="0"/>
              <a:t> female with history of gestation diabetes </a:t>
            </a:r>
          </a:p>
          <a:p>
            <a:r>
              <a:rPr lang="en-US" dirty="0"/>
              <a:t>Present after 1 year of  delivery for check up </a:t>
            </a:r>
          </a:p>
          <a:p>
            <a:r>
              <a:rPr lang="en-US" dirty="0"/>
              <a:t>Non smoker</a:t>
            </a:r>
          </a:p>
          <a:p>
            <a:r>
              <a:rPr lang="en-US" dirty="0"/>
              <a:t>BP= 120/60</a:t>
            </a:r>
          </a:p>
          <a:p>
            <a:r>
              <a:rPr lang="en-US" dirty="0"/>
              <a:t>BMI 23</a:t>
            </a:r>
          </a:p>
          <a:p>
            <a:endParaRPr lang="en-US" dirty="0"/>
          </a:p>
        </p:txBody>
      </p:sp>
      <p:pic>
        <p:nvPicPr>
          <p:cNvPr id="4" name="Content Placeholder 3" descr="٢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67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761" b="12761"/>
          <a:stretch>
            <a:fillRect/>
          </a:stretch>
        </p:blipFill>
        <p:spPr>
          <a:xfrm>
            <a:off x="457199" y="592668"/>
            <a:ext cx="8065912" cy="5785554"/>
          </a:xfrm>
        </p:spPr>
      </p:pic>
    </p:spTree>
    <p:extLst>
      <p:ext uri="{BB962C8B-B14F-4D97-AF65-F5344CB8AC3E}">
        <p14:creationId xmlns:p14="http://schemas.microsoft.com/office/powerpoint/2010/main" val="605508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8667" y="-324555"/>
            <a:ext cx="8240890" cy="1890888"/>
          </a:xfrm>
        </p:spPr>
        <p:txBody>
          <a:bodyPr/>
          <a:lstStyle/>
          <a:p>
            <a:pPr algn="ctr"/>
            <a:r>
              <a:rPr lang="en-US" b="1" dirty="0"/>
              <a:t>Top 10 Take Home Messages</a:t>
            </a:r>
            <a:br>
              <a:rPr lang="en-US" b="1" dirty="0"/>
            </a:br>
            <a:r>
              <a:rPr lang="en-US" b="1" dirty="0"/>
              <a:t>(6)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61444"/>
            <a:ext cx="8334023" cy="4416778"/>
          </a:xfrm>
        </p:spPr>
        <p:txBody>
          <a:bodyPr>
            <a:normAutofit/>
          </a:bodyPr>
          <a:lstStyle/>
          <a:p>
            <a:r>
              <a:rPr lang="en-US" dirty="0"/>
              <a:t>In adults 40 to 75 years of age evaluated for primary ASCVD prevention, have a clinician–patient risk discussion before starting statin therapy. </a:t>
            </a:r>
          </a:p>
          <a:p>
            <a:r>
              <a:rPr lang="en-US" dirty="0"/>
              <a:t>Risk discussion should include a review of :</a:t>
            </a:r>
          </a:p>
          <a:p>
            <a:pPr lvl="2"/>
            <a:r>
              <a:rPr lang="en-US" dirty="0"/>
              <a:t>major risk factors (e.g., cigarette smoking, elevated blood pressure, (LDL-C), hemoglobin A1C, and calculated 10-year risk of ASCVD); </a:t>
            </a:r>
          </a:p>
          <a:p>
            <a:pPr lvl="2"/>
            <a:r>
              <a:rPr lang="en-US" dirty="0"/>
              <a:t>the presence of risk-enhancing factors </a:t>
            </a:r>
          </a:p>
          <a:p>
            <a:pPr lvl="2"/>
            <a:r>
              <a:rPr lang="en-US" dirty="0"/>
              <a:t> the potential benefits of lifestyle and statin therapies</a:t>
            </a:r>
          </a:p>
          <a:p>
            <a:pPr lvl="2"/>
            <a:r>
              <a:rPr lang="en-US" dirty="0"/>
              <a:t> the potential for adverse effects and drug–drug interactions</a:t>
            </a:r>
          </a:p>
          <a:p>
            <a:pPr lvl="2"/>
            <a:r>
              <a:rPr lang="en-US" dirty="0"/>
              <a:t>the patient preferences &amp; values in shared decision-making. 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79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11667"/>
            <a:ext cx="7295444" cy="1464733"/>
          </a:xfrm>
        </p:spPr>
        <p:txBody>
          <a:bodyPr/>
          <a:lstStyle/>
          <a:p>
            <a:pPr algn="ctr"/>
            <a:r>
              <a:rPr lang="en-US" sz="3200" b="1" dirty="0"/>
              <a:t>Risk-Enhancing Factors for Clinician–Patient Risk Discussion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9" y="1961444"/>
            <a:ext cx="8678333" cy="4572000"/>
          </a:xfrm>
        </p:spPr>
        <p:txBody>
          <a:bodyPr>
            <a:normAutofit/>
          </a:bodyPr>
          <a:lstStyle/>
          <a:p>
            <a:r>
              <a:rPr lang="en-US" b="1" dirty="0"/>
              <a:t>Family history of premature ASCVD </a:t>
            </a:r>
            <a:endParaRPr lang="en-US" dirty="0"/>
          </a:p>
          <a:p>
            <a:r>
              <a:rPr lang="en-US" b="1" dirty="0"/>
              <a:t>Primary hypercholesterolemia Metabolic syndrome </a:t>
            </a:r>
          </a:p>
          <a:p>
            <a:r>
              <a:rPr lang="en-US" b="1" dirty="0"/>
              <a:t>Chronic kidney disease </a:t>
            </a:r>
            <a:endParaRPr lang="en-US" dirty="0"/>
          </a:p>
          <a:p>
            <a:r>
              <a:rPr lang="en-US" b="1" dirty="0"/>
              <a:t>Chronic inflammatory conditions </a:t>
            </a:r>
            <a:r>
              <a:rPr lang="en-US" dirty="0"/>
              <a:t>such as psoriasis, RA, or HIV/AIDS </a:t>
            </a:r>
          </a:p>
          <a:p>
            <a:r>
              <a:rPr lang="en-US" b="1" dirty="0"/>
              <a:t>History of premature menopause (before age 40 y) and history of pregnancy- associated conditions that increase later ASCVD risk such as preeclampsia </a:t>
            </a:r>
            <a:endParaRPr lang="en-US" dirty="0"/>
          </a:p>
          <a:p>
            <a:r>
              <a:rPr lang="en-US" b="1" dirty="0"/>
              <a:t>High-risk race/ethnicities </a:t>
            </a:r>
            <a:r>
              <a:rPr lang="en-US" dirty="0"/>
              <a:t>(e.g., South Asian ancestry)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6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7" y="197556"/>
            <a:ext cx="7027333" cy="1566333"/>
          </a:xfrm>
        </p:spPr>
        <p:txBody>
          <a:bodyPr/>
          <a:lstStyle/>
          <a:p>
            <a:pPr algn="ctr"/>
            <a:r>
              <a:rPr lang="en-US" b="1" dirty="0"/>
              <a:t>Top 10 Take Home Messages</a:t>
            </a:r>
            <a:br>
              <a:rPr lang="en-US" b="1" dirty="0"/>
            </a:br>
            <a:r>
              <a:rPr lang="en-US" b="1" dirty="0"/>
              <a:t>(7)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309" y="2209800"/>
            <a:ext cx="8249357" cy="423897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For the primary prevention in adults 40 to 75 years of age without diabetes mellitus and with an LDL-C level 1.8 to 4.8 </a:t>
            </a:r>
            <a:r>
              <a:rPr lang="en-US" b="1" dirty="0" err="1"/>
              <a:t>mmol</a:t>
            </a:r>
            <a:r>
              <a:rPr lang="en-US" b="1" dirty="0"/>
              <a:t>/L), the 10-year ASCVD risk categorized as being at :</a:t>
            </a:r>
          </a:p>
          <a:p>
            <a:pPr lvl="2"/>
            <a:r>
              <a:rPr lang="en-US" b="1" dirty="0"/>
              <a:t>low risk (&lt;5%),</a:t>
            </a:r>
          </a:p>
          <a:p>
            <a:pPr lvl="2"/>
            <a:r>
              <a:rPr lang="en-US" b="1" dirty="0"/>
              <a:t>borderline risk (5% to &lt;7.5%)</a:t>
            </a:r>
          </a:p>
          <a:p>
            <a:pPr lvl="2"/>
            <a:r>
              <a:rPr lang="en-US" b="1" dirty="0"/>
              <a:t> intermediate-risk (≥7.5% to &lt;20%)</a:t>
            </a:r>
          </a:p>
          <a:p>
            <a:pPr lvl="2"/>
            <a:r>
              <a:rPr lang="en-US" b="1" dirty="0"/>
              <a:t>high- risk (≥20%). </a:t>
            </a:r>
            <a:endParaRPr lang="en-US" dirty="0"/>
          </a:p>
          <a:p>
            <a:r>
              <a:rPr lang="en-US" b="1" dirty="0"/>
              <a:t>Clinicians and patients should engage in a risk discussion that considers risk factors, adherence to healthy lifestyle, the potential for ASCVD risk- reduction benefits, and the potential for adverse effects and drug–drug interactions, as well as patient preferences, for an individualized treatment decision. </a:t>
            </a:r>
          </a:p>
          <a:p>
            <a:r>
              <a:rPr lang="en-US" b="1" dirty="0"/>
              <a:t>at a 10-year ASCVD risk of </a:t>
            </a:r>
            <a:r>
              <a:rPr lang="en-US" dirty="0"/>
              <a:t>≥</a:t>
            </a:r>
            <a:r>
              <a:rPr lang="en-US" b="1" dirty="0"/>
              <a:t>7.5%, start a moderate-intensity statin if a discussion of treatment options favors statin therapy. </a:t>
            </a:r>
          </a:p>
          <a:p>
            <a:r>
              <a:rPr lang="en-US" b="1" dirty="0"/>
              <a:t>In adults 40 to 75 years of age without diabetes mellitus and 10-year risk of 7.5% - 19.9% (intermediate risk)</a:t>
            </a:r>
            <a:r>
              <a:rPr lang="en-US" b="1" dirty="0">
                <a:solidFill>
                  <a:srgbClr val="FF0000"/>
                </a:solidFill>
              </a:rPr>
              <a:t>, risk- enhancing factors favor initiation of statin therapy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89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1719382"/>
              </p:ext>
            </p:extLst>
          </p:nvPr>
        </p:nvGraphicFramePr>
        <p:xfrm>
          <a:off x="0" y="0"/>
          <a:ext cx="9144000" cy="6946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107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 intensity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Moderate intensity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840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Atorvastatin</a:t>
                      </a:r>
                    </a:p>
                    <a:p>
                      <a:pPr algn="ctr"/>
                      <a:r>
                        <a:rPr lang="en-US" sz="1800" b="1" dirty="0"/>
                        <a:t>(Lipitor)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40-80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754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Rosuvastatin</a:t>
                      </a:r>
                    </a:p>
                    <a:p>
                      <a:pPr algn="ctr"/>
                      <a:r>
                        <a:rPr lang="en-US" sz="1800" b="1" dirty="0"/>
                        <a:t>(Crestor)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71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Simvastatin</a:t>
                      </a:r>
                    </a:p>
                    <a:p>
                      <a:pPr algn="ctr"/>
                      <a:r>
                        <a:rPr lang="en-US" sz="1800" b="1" dirty="0"/>
                        <a:t>(Zocor)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895600"/>
            <a:ext cx="3724231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219200"/>
            <a:ext cx="37338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724400"/>
            <a:ext cx="3733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97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14400"/>
            <a:ext cx="7323666" cy="1143000"/>
          </a:xfrm>
        </p:spPr>
        <p:txBody>
          <a:bodyPr/>
          <a:lstStyle/>
          <a:p>
            <a:pPr algn="ctr"/>
            <a:r>
              <a:rPr lang="en-US" b="1" dirty="0"/>
              <a:t>Top 10 Take Home Messages</a:t>
            </a:r>
            <a:br>
              <a:rPr lang="en-US" b="1" dirty="0"/>
            </a:br>
            <a:r>
              <a:rPr lang="en-US" b="1" dirty="0"/>
              <a:t>(8)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46" y="2209800"/>
            <a:ext cx="8410222" cy="450708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In adults 40 to 75 years of age without diabetes mellitus and with LDL-C levels ≥1.8-4.9 </a:t>
            </a:r>
            <a:r>
              <a:rPr lang="en-US" b="1" dirty="0" err="1"/>
              <a:t>mmol</a:t>
            </a:r>
            <a:r>
              <a:rPr lang="en-US" b="1" dirty="0"/>
              <a:t>/L, at a 10-year ASCVD risk of ≥7.5% to 19.9%, if a decision about statin therapy is uncertain, consider measuring CAC. </a:t>
            </a:r>
            <a:endParaRPr lang="en-US" dirty="0"/>
          </a:p>
          <a:p>
            <a:r>
              <a:rPr lang="en-US" dirty="0"/>
              <a:t> If CAC is zero, statin therapy may be </a:t>
            </a:r>
            <a:r>
              <a:rPr lang="en-US" dirty="0">
                <a:solidFill>
                  <a:srgbClr val="FF0000"/>
                </a:solidFill>
              </a:rPr>
              <a:t>withheld or delayed, </a:t>
            </a:r>
            <a:r>
              <a:rPr lang="en-US" dirty="0"/>
              <a:t>except in cigarette smokers, those with diabetes mellitus, and those with a strong family history of premature ASCVD.</a:t>
            </a:r>
          </a:p>
          <a:p>
            <a:pPr lvl="2"/>
            <a:r>
              <a:rPr lang="en-US" b="1" dirty="0"/>
              <a:t>therapy and reassess in 5 to 10 years, as long as higher risk conditions are absent (diabetes mellitus, family history of premature CHD, cigarette smoking)</a:t>
            </a:r>
            <a:endParaRPr lang="en-US" dirty="0"/>
          </a:p>
          <a:p>
            <a:r>
              <a:rPr lang="en-US" dirty="0"/>
              <a:t> A CAC score of 1 to 99 </a:t>
            </a:r>
            <a:r>
              <a:rPr lang="en-US" dirty="0">
                <a:solidFill>
                  <a:srgbClr val="FF0000"/>
                </a:solidFill>
              </a:rPr>
              <a:t>favors</a:t>
            </a:r>
            <a:r>
              <a:rPr lang="en-US" dirty="0"/>
              <a:t> statin therapy, especially in those ≥55 years of age. </a:t>
            </a:r>
          </a:p>
          <a:p>
            <a:r>
              <a:rPr lang="en-US" dirty="0"/>
              <a:t> For any patient, if the CAC score is ≥100 ,statin therapy is </a:t>
            </a:r>
            <a:r>
              <a:rPr lang="en-US" dirty="0">
                <a:solidFill>
                  <a:srgbClr val="FF0000"/>
                </a:solidFill>
              </a:rPr>
              <a:t>indicated</a:t>
            </a:r>
          </a:p>
        </p:txBody>
      </p:sp>
      <p:pic>
        <p:nvPicPr>
          <p:cNvPr id="4" name="Picture 3" descr="ct_calc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6" y="914400"/>
            <a:ext cx="7937612" cy="531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1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418690" cy="3916363"/>
          </a:xfrm>
        </p:spPr>
        <p:txBody>
          <a:bodyPr/>
          <a:lstStyle/>
          <a:p>
            <a:r>
              <a:rPr lang="en-US" b="1" dirty="0"/>
              <a:t>In patients at borderline risk, in risk discussion, the presence of risk-enhancing factors may justify initiation of moderate- intensity statin therapy.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59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rial Black"/>
                <a:cs typeface="Arial Black"/>
              </a:rPr>
              <a:t>CASE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Mr. </a:t>
            </a:r>
            <a:r>
              <a:rPr lang="en-US" dirty="0" err="1">
                <a:solidFill>
                  <a:srgbClr val="262626"/>
                </a:solidFill>
                <a:latin typeface="Arial"/>
                <a:cs typeface="Arial"/>
              </a:rPr>
              <a:t>Hashem</a:t>
            </a:r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</a:p>
          <a:p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41 years old </a:t>
            </a:r>
          </a:p>
          <a:p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Presented with lab test for annual check up  </a:t>
            </a:r>
          </a:p>
          <a:p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BMI 23</a:t>
            </a:r>
          </a:p>
          <a:p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BP 122/75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Past medical history:</a:t>
            </a:r>
          </a:p>
          <a:p>
            <a:r>
              <a:rPr lang="en-US" dirty="0">
                <a:solidFill>
                  <a:srgbClr val="262626"/>
                </a:solidFill>
                <a:latin typeface="Arial"/>
                <a:cs typeface="Arial"/>
              </a:rPr>
              <a:t>Obese BMI 40 did  SLEEVE in  2012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6" name="Content Placeholder 3" descr="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hoto 1-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22937" b="9923"/>
          <a:stretch/>
        </p:blipFill>
        <p:spPr>
          <a:xfrm rot="10800000"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64648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hoto 2-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0800000">
            <a:off x="0" y="0"/>
            <a:ext cx="9144000" cy="6857998"/>
          </a:xfrm>
        </p:spPr>
      </p:pic>
    </p:spTree>
    <p:extLst>
      <p:ext uri="{BB962C8B-B14F-4D97-AF65-F5344CB8AC3E}">
        <p14:creationId xmlns:p14="http://schemas.microsoft.com/office/powerpoint/2010/main" val="3633821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2900"/>
            <a:ext cx="7391401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MG_627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1" r="-12871"/>
          <a:stretch>
            <a:fillRect/>
          </a:stretch>
        </p:blipFill>
        <p:spPr>
          <a:xfrm>
            <a:off x="-112889" y="2057400"/>
            <a:ext cx="4600222" cy="4800600"/>
          </a:xfrm>
        </p:spPr>
      </p:pic>
      <p:pic>
        <p:nvPicPr>
          <p:cNvPr id="6" name="Content Placeholder 5" descr="IMG_627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9" r="-7219"/>
          <a:stretch>
            <a:fillRect/>
          </a:stretch>
        </p:blipFill>
        <p:spPr>
          <a:xfrm>
            <a:off x="4586111" y="2214563"/>
            <a:ext cx="4557889" cy="4635970"/>
          </a:xfrm>
        </p:spPr>
      </p:pic>
      <p:pic>
        <p:nvPicPr>
          <p:cNvPr id="9" name="Picture 8" descr="IMG_62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33" y="1702800"/>
            <a:ext cx="5257800" cy="5147733"/>
          </a:xfrm>
          <a:prstGeom prst="rect">
            <a:avLst/>
          </a:prstGeom>
        </p:spPr>
      </p:pic>
      <p:pic>
        <p:nvPicPr>
          <p:cNvPr id="10" name="Picture 9" descr="IMG_627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451556"/>
            <a:ext cx="6477000" cy="8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8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/>
                <a:cs typeface="Arial Black"/>
              </a:rPr>
              <a:t>Case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778" y="2807230"/>
            <a:ext cx="3882249" cy="3911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Mr. </a:t>
            </a:r>
            <a:r>
              <a:rPr lang="en-US" sz="2000" dirty="0" err="1">
                <a:solidFill>
                  <a:srgbClr val="262626"/>
                </a:solidFill>
                <a:latin typeface="Arial"/>
                <a:cs typeface="Arial"/>
              </a:rPr>
              <a:t>Jasem</a:t>
            </a:r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</a:p>
          <a:p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66 years-old gentleman</a:t>
            </a:r>
          </a:p>
          <a:p>
            <a:r>
              <a:rPr lang="en-US" sz="2000" dirty="0">
                <a:solidFill>
                  <a:srgbClr val="262626"/>
                </a:solidFill>
                <a:latin typeface="Arial"/>
                <a:cs typeface="Arial"/>
              </a:rPr>
              <a:t>Previously healthy  presented with blood investigation as annual check up </a:t>
            </a:r>
          </a:p>
        </p:txBody>
      </p:sp>
      <p:pic>
        <p:nvPicPr>
          <p:cNvPr id="5" name="Content Placeholder 3" descr="photo 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r="11858"/>
          <a:stretch>
            <a:fillRect/>
          </a:stretch>
        </p:blipFill>
        <p:spPr>
          <a:xfrm rot="5400000">
            <a:off x="4557049" y="2612851"/>
            <a:ext cx="4038600" cy="3971925"/>
          </a:xfrm>
        </p:spPr>
      </p:pic>
      <p:pic>
        <p:nvPicPr>
          <p:cNvPr id="6" name="Content Placeholder 3" descr="٢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hoto 1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0800000">
            <a:off x="-1" y="127000"/>
            <a:ext cx="9144000" cy="6731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82634"/>
            <a:ext cx="9031111" cy="18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86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4000"/>
            <a:ext cx="7391401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MG_628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16" b="-3316"/>
          <a:stretch>
            <a:fillRect/>
          </a:stretch>
        </p:blipFill>
        <p:spPr>
          <a:xfrm>
            <a:off x="112889" y="1594556"/>
            <a:ext cx="4826000" cy="4909269"/>
          </a:xfrm>
        </p:spPr>
      </p:pic>
      <p:pic>
        <p:nvPicPr>
          <p:cNvPr id="6" name="Content Placeholder 5" descr="IMG_628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87" r="-15287"/>
          <a:stretch>
            <a:fillRect/>
          </a:stretch>
        </p:blipFill>
        <p:spPr>
          <a:xfrm>
            <a:off x="4557890" y="1594556"/>
            <a:ext cx="4995332" cy="5263444"/>
          </a:xfrm>
        </p:spPr>
      </p:pic>
      <p:pic>
        <p:nvPicPr>
          <p:cNvPr id="7" name="Picture 6" descr="IMG_628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1397000"/>
            <a:ext cx="4648200" cy="5384800"/>
          </a:xfrm>
          <a:prstGeom prst="rect">
            <a:avLst/>
          </a:prstGeom>
        </p:spPr>
      </p:pic>
      <p:pic>
        <p:nvPicPr>
          <p:cNvPr id="8" name="Picture 7" descr="IMG_628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4" y="254000"/>
            <a:ext cx="5405967" cy="84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1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Primary Prevention in Other Age Groups (Older Adults)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2209800"/>
            <a:ext cx="8847665" cy="3916363"/>
          </a:xfrm>
        </p:spPr>
        <p:txBody>
          <a:bodyPr>
            <a:normAutofit/>
          </a:bodyPr>
          <a:lstStyle/>
          <a:p>
            <a:r>
              <a:rPr lang="en-US" b="1" dirty="0"/>
              <a:t>In adults ≥75 years &amp; LDL-C level 1.8 to 4.8 </a:t>
            </a:r>
            <a:r>
              <a:rPr lang="en-US" b="1" dirty="0" err="1"/>
              <a:t>mmol</a:t>
            </a:r>
            <a:r>
              <a:rPr lang="en-US" b="1" dirty="0"/>
              <a:t>/L, initiating a moderate-intensity statin may be reasonable. </a:t>
            </a:r>
          </a:p>
          <a:p>
            <a:endParaRPr lang="en-US" dirty="0"/>
          </a:p>
          <a:p>
            <a:r>
              <a:rPr lang="en-US" b="1" dirty="0"/>
              <a:t>it may be reasonable to stop statin therapy in:</a:t>
            </a:r>
          </a:p>
          <a:p>
            <a:pPr lvl="2"/>
            <a:r>
              <a:rPr lang="en-US" b="1" dirty="0"/>
              <a:t> functional decline (physical or cognitive)</a:t>
            </a:r>
          </a:p>
          <a:p>
            <a:pPr lvl="2"/>
            <a:r>
              <a:rPr lang="en-US" b="1" dirty="0"/>
              <a:t> </a:t>
            </a:r>
            <a:r>
              <a:rPr lang="en-US" b="1" dirty="0" err="1"/>
              <a:t>multimorbidity</a:t>
            </a:r>
            <a:endParaRPr lang="en-US" b="1" dirty="0"/>
          </a:p>
          <a:p>
            <a:pPr lvl="2"/>
            <a:r>
              <a:rPr lang="en-US" b="1" dirty="0"/>
              <a:t> frailty</a:t>
            </a:r>
          </a:p>
          <a:p>
            <a:pPr lvl="2"/>
            <a:r>
              <a:rPr lang="en-US" b="1" dirty="0"/>
              <a:t>or reduced life-expectancy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7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917223"/>
            <a:ext cx="6508377" cy="2170289"/>
          </a:xfrm>
        </p:spPr>
        <p:txBody>
          <a:bodyPr/>
          <a:lstStyle/>
          <a:p>
            <a:pPr algn="ctr"/>
            <a:r>
              <a:rPr lang="en-US" b="1" dirty="0"/>
              <a:t>Statin risk/ benefit ratio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00" t="2056" r="6100"/>
          <a:stretch/>
        </p:blipFill>
        <p:spPr>
          <a:xfrm>
            <a:off x="457199" y="2227536"/>
            <a:ext cx="8229600" cy="4432909"/>
          </a:xfrm>
        </p:spPr>
      </p:pic>
    </p:spTree>
    <p:extLst>
      <p:ext uri="{BB962C8B-B14F-4D97-AF65-F5344CB8AC3E}">
        <p14:creationId xmlns:p14="http://schemas.microsoft.com/office/powerpoint/2010/main" val="24124078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99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Lifestyle modifications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209800"/>
            <a:ext cx="8918222" cy="4464756"/>
          </a:xfrm>
        </p:spPr>
        <p:txBody>
          <a:bodyPr/>
          <a:lstStyle/>
          <a:p>
            <a:r>
              <a:rPr lang="en-US" b="1" dirty="0"/>
              <a:t>Review lifestyle habits </a:t>
            </a:r>
          </a:p>
          <a:p>
            <a:pPr lvl="2"/>
            <a:r>
              <a:rPr lang="en-US" b="1" dirty="0"/>
              <a:t>Diet</a:t>
            </a:r>
          </a:p>
          <a:p>
            <a:pPr lvl="2"/>
            <a:r>
              <a:rPr lang="en-US" b="1" dirty="0"/>
              <a:t> Physical activity</a:t>
            </a:r>
          </a:p>
          <a:p>
            <a:pPr lvl="2"/>
            <a:r>
              <a:rPr lang="en-US" b="1" dirty="0"/>
              <a:t>Weight </a:t>
            </a:r>
          </a:p>
          <a:p>
            <a:pPr lvl="2"/>
            <a:r>
              <a:rPr lang="en-US" b="1" dirty="0"/>
              <a:t>Body mass index</a:t>
            </a:r>
          </a:p>
          <a:p>
            <a:pPr lvl="2"/>
            <a:r>
              <a:rPr lang="en-US" b="1" dirty="0"/>
              <a:t>Tobacco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45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573912" cy="3916363"/>
          </a:xfrm>
        </p:spPr>
        <p:txBody>
          <a:bodyPr>
            <a:normAutofit/>
          </a:bodyPr>
          <a:lstStyle/>
          <a:p>
            <a:r>
              <a:rPr lang="en-US" b="1" dirty="0"/>
              <a:t>Assess adherence and percentage response to LDL- C–lowering medications and lifestyle changes with repeat lipid measurement 4 to 12 weeks after statin initiation or dose adjustment, repeated every 3 to 12 months as needed. </a:t>
            </a:r>
            <a:endParaRPr lang="en-US" dirty="0"/>
          </a:p>
          <a:p>
            <a:r>
              <a:rPr lang="en-US" b="1" dirty="0"/>
              <a:t> Define responses to lifestyle and statin therapy by percentage reductions in LDL-C levels compared with baseline.</a:t>
            </a:r>
          </a:p>
        </p:txBody>
      </p:sp>
    </p:spTree>
    <p:extLst>
      <p:ext uri="{BB962C8B-B14F-4D97-AF65-F5344CB8AC3E}">
        <p14:creationId xmlns:p14="http://schemas.microsoft.com/office/powerpoint/2010/main" val="33811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2890"/>
            <a:ext cx="6951134" cy="1114778"/>
          </a:xfrm>
        </p:spPr>
        <p:txBody>
          <a:bodyPr/>
          <a:lstStyle/>
          <a:p>
            <a:pPr algn="ctr"/>
            <a:r>
              <a:rPr lang="it-IT" b="1" i="1" dirty="0" err="1"/>
              <a:t>Hypertriglyceridemia</a:t>
            </a:r>
            <a:r>
              <a:rPr lang="it-IT" b="1" i="1" dirty="0"/>
              <a:t> </a:t>
            </a:r>
            <a:br>
              <a:rPr lang="it-IT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45444"/>
            <a:ext cx="9144000" cy="5912556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In adults ≥20 years &amp; moderate high </a:t>
            </a:r>
            <a:r>
              <a:rPr lang="en-US" b="1" dirty="0" err="1"/>
              <a:t>Tg</a:t>
            </a:r>
            <a:r>
              <a:rPr lang="en-US" b="1" dirty="0"/>
              <a:t>  [1.9 to 5.6 </a:t>
            </a:r>
            <a:r>
              <a:rPr lang="en-US" b="1" dirty="0" err="1"/>
              <a:t>mmol</a:t>
            </a:r>
            <a:r>
              <a:rPr lang="en-US" b="1" dirty="0"/>
              <a:t>/L]:</a:t>
            </a:r>
          </a:p>
          <a:p>
            <a:pPr lvl="1"/>
            <a:r>
              <a:rPr lang="en-US" b="1" dirty="0"/>
              <a:t>treat lifestyle factors (obesity and metabolic syndrome), </a:t>
            </a:r>
          </a:p>
          <a:p>
            <a:pPr lvl="1"/>
            <a:r>
              <a:rPr lang="en-US" b="1" dirty="0"/>
              <a:t>secondary factors </a:t>
            </a:r>
          </a:p>
          <a:p>
            <a:pPr lvl="2"/>
            <a:r>
              <a:rPr lang="en-US" b="1" dirty="0"/>
              <a:t>(diabetes mellitus, chronic liver or kidney disease and/or </a:t>
            </a:r>
            <a:r>
              <a:rPr lang="en-US" b="1" dirty="0" err="1"/>
              <a:t>nephrotic</a:t>
            </a:r>
            <a:r>
              <a:rPr lang="en-US" b="1" dirty="0"/>
              <a:t> syndrome, hypothyroidism), </a:t>
            </a:r>
          </a:p>
          <a:p>
            <a:pPr lvl="2"/>
            <a:r>
              <a:rPr lang="en-US" b="1" dirty="0"/>
              <a:t>medications that increase triglycerides. </a:t>
            </a:r>
            <a:endParaRPr lang="en-US" dirty="0"/>
          </a:p>
          <a:p>
            <a:r>
              <a:rPr lang="en-US" b="1" dirty="0"/>
              <a:t>In adults 40 to 75 years of age with: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 moderate or severe hypertriglyceridemia &amp;ASCVD risk of 7.5% or higher, it is reasonable to reevaluate ASCVD risk after lifestyle and secondary factors are addressed and to consider a persistently elevated triglyceride level as a factor</a:t>
            </a:r>
            <a:r>
              <a:rPr lang="en-US" b="1" dirty="0">
                <a:solidFill>
                  <a:srgbClr val="FF0000"/>
                </a:solidFill>
              </a:rPr>
              <a:t> favoring </a:t>
            </a:r>
            <a:r>
              <a:rPr lang="en-US" b="1" dirty="0"/>
              <a:t>initiation or intensification of statin therapy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severe hypertriglyceridemia (fasting </a:t>
            </a:r>
            <a:r>
              <a:rPr lang="en-US" b="1" dirty="0" err="1"/>
              <a:t>Tg</a:t>
            </a:r>
            <a:r>
              <a:rPr lang="en-US" b="1" dirty="0"/>
              <a:t> ≥5.6 </a:t>
            </a:r>
            <a:r>
              <a:rPr lang="en-US" b="1" dirty="0" err="1"/>
              <a:t>mmol</a:t>
            </a:r>
            <a:r>
              <a:rPr lang="en-US" b="1" dirty="0"/>
              <a:t>/L &amp;  and ASCVD risk of 7.5% or higher, it is reasonable to address reversible causes of high triglyceride and to </a:t>
            </a:r>
            <a:r>
              <a:rPr lang="en-US" b="1" dirty="0">
                <a:solidFill>
                  <a:srgbClr val="FF0000"/>
                </a:solidFill>
              </a:rPr>
              <a:t>initiate statin therapy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If </a:t>
            </a:r>
            <a:r>
              <a:rPr lang="en-US" b="1" dirty="0" err="1"/>
              <a:t>Tg</a:t>
            </a:r>
            <a:r>
              <a:rPr lang="en-US" b="1" dirty="0"/>
              <a:t> very high ≥11.3 </a:t>
            </a:r>
            <a:r>
              <a:rPr lang="en-US" b="1" dirty="0" err="1"/>
              <a:t>mmol</a:t>
            </a:r>
            <a:r>
              <a:rPr lang="en-US" b="1" dirty="0"/>
              <a:t>/L) :</a:t>
            </a:r>
          </a:p>
          <a:p>
            <a:pPr lvl="2"/>
            <a:r>
              <a:rPr lang="en-US" b="1" dirty="0"/>
              <a:t>identify and address other causes of hypertriglyceridemia</a:t>
            </a:r>
          </a:p>
          <a:p>
            <a:pPr lvl="2"/>
            <a:r>
              <a:rPr lang="en-US" b="1" dirty="0"/>
              <a:t> and to further reduce triglycerides implement  a very low-fat diet, avoidance of refined carbohydrates and alcohol, consumption of omega-3 fatty acids, and, </a:t>
            </a:r>
          </a:p>
          <a:p>
            <a:pPr lvl="2"/>
            <a:r>
              <a:rPr lang="en-US" b="1" dirty="0"/>
              <a:t>if necessary to prevent acute pancreatitis, fibrate therapy. </a:t>
            </a:r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7529690" cy="3916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rgbClr val="FF0000"/>
                </a:solidFill>
              </a:rPr>
              <a:t>Statin Side effect</a:t>
            </a:r>
          </a:p>
        </p:txBody>
      </p:sp>
    </p:spTree>
    <p:extLst>
      <p:ext uri="{BB962C8B-B14F-4D97-AF65-F5344CB8AC3E}">
        <p14:creationId xmlns:p14="http://schemas.microsoft.com/office/powerpoint/2010/main" val="1849619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583325"/>
              </p:ext>
            </p:extLst>
          </p:nvPr>
        </p:nvGraphicFramePr>
        <p:xfrm>
          <a:off x="0" y="42334"/>
          <a:ext cx="9144000" cy="666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0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5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81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97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3777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statin-Associated Side Effects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Frequency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Predisposing Factors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Quality of Evidence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227">
                <a:tc gridSpan="7"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Statin-associated muscle symptoms (SAMS)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4314">
                <a:tc gridSpan="2">
                  <a:txBody>
                    <a:bodyPr/>
                    <a:lstStyle/>
                    <a:p>
                      <a:r>
                        <a:rPr lang="pt-BR" sz="1400" dirty="0" err="1">
                          <a:effectLst/>
                        </a:rPr>
                        <a:t>Myalgias</a:t>
                      </a:r>
                      <a:r>
                        <a:rPr lang="pt-BR" sz="1400" dirty="0">
                          <a:effectLst/>
                        </a:rPr>
                        <a:t> (CK Normal)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Infrequent (1% to 5%) in RCTs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Age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 female 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 low body mass index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 high-risk medications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comorbidities (HIV, renal, liver, thyroid, preexisting myopathy)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 Asian 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excess alcohol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 high levels of P/E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>
                          <a:effectLst/>
                        </a:rPr>
                        <a:t> trauma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RCTs cohorts/observational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9120">
                <a:tc gridSpan="2"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Myositis/myopathy</a:t>
                      </a:r>
                      <a:br>
                        <a:rPr lang="en-US" sz="1400">
                          <a:effectLst/>
                        </a:rPr>
                      </a:br>
                      <a:r>
                        <a:rPr lang="en-US" sz="1400">
                          <a:effectLst/>
                        </a:rPr>
                        <a:t>(CK &gt; ULN) with concerning symptoms or objective weakness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Rare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RCTs cohorts/observational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1022">
                <a:tc gridSpan="2"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Rhabdomyolysis</a:t>
                      </a:r>
                      <a:br>
                        <a:rPr lang="en-US" sz="1400">
                          <a:effectLst/>
                        </a:rPr>
                      </a:br>
                      <a:r>
                        <a:rPr lang="en-US" sz="1400">
                          <a:effectLst/>
                        </a:rPr>
                        <a:t>(CK &gt;10× ULN + renal injury)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Rare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en-US" sz="14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RCTs cohorts/observational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585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441282"/>
              </p:ext>
            </p:extLst>
          </p:nvPr>
        </p:nvGraphicFramePr>
        <p:xfrm>
          <a:off x="112887" y="183445"/>
          <a:ext cx="8786288" cy="6674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1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5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2822"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Calibri"/>
                        </a:rPr>
                        <a:t>Statin-Associated Side Effects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Calibri"/>
                        </a:rPr>
                        <a:t>Frequency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Calibri"/>
                        </a:rPr>
                        <a:t>Predisposing Factors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Calibri"/>
                        </a:rPr>
                        <a:t>Quality of Evidence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964">
                <a:tc gridSpan="4">
                  <a:txBody>
                    <a:bodyPr/>
                    <a:lstStyle/>
                    <a:p>
                      <a:r>
                        <a:rPr lang="da-DK" sz="1600" b="1" dirty="0">
                          <a:effectLst/>
                          <a:latin typeface="Calibri"/>
                        </a:rPr>
                        <a:t>Liver </a:t>
                      </a:r>
                      <a:endParaRPr lang="da-DK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2822"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  <a:latin typeface="Calibri"/>
                        </a:rPr>
                        <a:t>Transaminase elevation 3</a:t>
                      </a:r>
                      <a:r>
                        <a:rPr lang="it-IT" sz="1600">
                          <a:effectLst/>
                          <a:latin typeface="MS"/>
                        </a:rPr>
                        <a:t>× </a:t>
                      </a:r>
                      <a:r>
                        <a:rPr lang="it-IT" sz="1600">
                          <a:effectLst/>
                          <a:latin typeface="Calibri"/>
                        </a:rPr>
                        <a:t>ULN </a:t>
                      </a:r>
                      <a:endParaRPr lang="it-IT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/>
                        </a:rPr>
                        <a:t>Infrequent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/>
                        </a:rPr>
                        <a:t>RCTs/ cohorts/observational Case reports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964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/>
                        </a:rPr>
                        <a:t>Hepatic failure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600">
                          <a:effectLst/>
                          <a:latin typeface="Calibri"/>
                        </a:rPr>
                        <a:t>Rare </a:t>
                      </a:r>
                      <a:endParaRPr lang="it-IT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964">
                <a:tc gridSpan="4">
                  <a:txBody>
                    <a:bodyPr/>
                    <a:lstStyle/>
                    <a:p>
                      <a:r>
                        <a:rPr lang="fr-FR" sz="1600" b="1">
                          <a:effectLst/>
                          <a:latin typeface="Calibri"/>
                        </a:rPr>
                        <a:t>Central nervous system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0886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Memory/cognition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/>
                        </a:rPr>
                        <a:t>Rare/unclear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/>
                        </a:rPr>
                        <a:t>Case reports; no increase in memory/cognition problems in 3 large-scale RCTs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0134">
                <a:tc>
                  <a:txBody>
                    <a:bodyPr/>
                    <a:lstStyle/>
                    <a:p>
                      <a:r>
                        <a:rPr lang="fr-FR" sz="1600" b="1">
                          <a:effectLst/>
                          <a:latin typeface="Calibri"/>
                        </a:rPr>
                        <a:t>Cancer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Calibri"/>
                        </a:rPr>
                        <a:t>No definite association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b-NO" sz="1600" dirty="0" err="1">
                          <a:effectLst/>
                          <a:latin typeface="Calibri"/>
                        </a:rPr>
                        <a:t>RCTs</a:t>
                      </a:r>
                      <a:r>
                        <a:rPr lang="nb-NO" sz="1600" dirty="0">
                          <a:effectLst/>
                          <a:latin typeface="Calibri"/>
                        </a:rPr>
                        <a:t>/</a:t>
                      </a:r>
                      <a:r>
                        <a:rPr lang="nb-NO" sz="1600" dirty="0" err="1">
                          <a:effectLst/>
                          <a:latin typeface="Calibri"/>
                        </a:rPr>
                        <a:t>meta</a:t>
                      </a:r>
                      <a:r>
                        <a:rPr lang="nb-NO" sz="1600" dirty="0">
                          <a:effectLst/>
                          <a:latin typeface="Calibri"/>
                        </a:rPr>
                        <a:t>-analyses </a:t>
                      </a:r>
                      <a:endParaRPr lang="nb-NO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780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6625879"/>
              </p:ext>
            </p:extLst>
          </p:nvPr>
        </p:nvGraphicFramePr>
        <p:xfrm>
          <a:off x="169334" y="674508"/>
          <a:ext cx="8861776" cy="5520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5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5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5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9381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Calibri"/>
                        </a:rPr>
                        <a:t>Statin-Associated Side Effects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Frequency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Predisposing Factors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Quality of Evidence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527">
                <a:tc gridSpan="4"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Other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567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Renal function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Unclear/unfounded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527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/>
                        </a:rPr>
                        <a:t>Cataracts 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Unclear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567">
                <a:tc>
                  <a:txBody>
                    <a:bodyPr/>
                    <a:lstStyle/>
                    <a:p>
                      <a:r>
                        <a:rPr lang="fr-FR" sz="1800">
                          <a:effectLst/>
                          <a:latin typeface="Calibri"/>
                        </a:rPr>
                        <a:t>Tendon rupture </a:t>
                      </a:r>
                      <a:endParaRPr lang="fr-FR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Unclear/unfounded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567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Hemorrhagic stroke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Unclear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7567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Interstitial lung disease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Unclear/unfounded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7567"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Low testosterone </a:t>
                      </a:r>
                      <a:endParaRPr lang="it-IT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Unclear/unfounded </a:t>
                      </a:r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4983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6345620" cy="685800"/>
          </a:xfrm>
        </p:spPr>
        <p:txBody>
          <a:bodyPr/>
          <a:lstStyle/>
          <a:p>
            <a:pPr algn="ctr"/>
            <a:r>
              <a:rPr lang="en-US" b="1" dirty="0"/>
              <a:t>STATIN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143000"/>
            <a:ext cx="6477000" cy="5715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/>
              <a:t>Conditions that could predispose to statin side effect: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en-US" sz="2100" dirty="0">
                <a:latin typeface="Arial" charset="0"/>
                <a:ea typeface="Geneva" charset="0"/>
              </a:rPr>
              <a:t>Impaired renal or hepatic function</a:t>
            </a:r>
            <a:endParaRPr lang="en-US" sz="2000" dirty="0"/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en-US" sz="2100" dirty="0">
                <a:latin typeface="Arial" charset="0"/>
                <a:ea typeface="Geneva" charset="0"/>
              </a:rPr>
              <a:t>History of previous statin intolerance or muscle disorders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en-US" sz="2100" dirty="0">
                <a:latin typeface="Arial" charset="0"/>
                <a:ea typeface="Geneva" charset="0"/>
              </a:rPr>
              <a:t>Unexplained ALT elevations ≥3 times ULN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en-US" sz="2100" dirty="0">
                <a:latin typeface="Arial" charset="0"/>
                <a:ea typeface="Geneva" charset="0"/>
              </a:rPr>
              <a:t>Patient uses drugs affecting statin metabolism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en-US" sz="2100" dirty="0">
                <a:latin typeface="Arial" charset="0"/>
                <a:ea typeface="Geneva" charset="0"/>
              </a:rPr>
              <a:t>Age &gt;75 years</a:t>
            </a:r>
          </a:p>
          <a:p>
            <a:pPr marL="0" indent="0">
              <a:buFontTx/>
              <a:buNone/>
            </a:pPr>
            <a:r>
              <a:rPr lang="en-US" sz="2100" dirty="0">
                <a:latin typeface="Arial" charset="0"/>
                <a:ea typeface="MS PGothic" charset="0"/>
              </a:rPr>
              <a:t>Additional characteristics that could modify the decision to use higher statin intensities might include, but are not limited to: </a:t>
            </a:r>
          </a:p>
          <a:p>
            <a:pPr lvl="1">
              <a:buFont typeface="Arial" charset="0"/>
              <a:buChar char="•"/>
            </a:pPr>
            <a:r>
              <a:rPr lang="en-US" sz="2100" dirty="0">
                <a:latin typeface="Arial" charset="0"/>
                <a:ea typeface="Geneva" charset="0"/>
              </a:rPr>
              <a:t>History of hemorrhagic stroke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5" name="Picture 4" descr="ucm2933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2220686"/>
          </a:xfrm>
          <a:prstGeom prst="rect">
            <a:avLst/>
          </a:prstGeom>
        </p:spPr>
      </p:pic>
      <p:pic>
        <p:nvPicPr>
          <p:cNvPr id="6" name="Picture 5" descr="shutterstock_17973195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24" y="4495800"/>
            <a:ext cx="259507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8080023" cy="39163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Check baseline ALT prior initiating the statin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Check LFTs if patient develops Symptoms of hepatic dysfunction 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If 2 consecutive LDL &lt;1.04, Consider decreasing the statin dose 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It may be harmful to initiate simvastatin 80mg, or increase the dose of simvastatin to 80mg 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ea typeface="MS PGothic" charset="0"/>
              </a:rPr>
              <a:t>After start statin evaluated for new-onset diabetes.</a:t>
            </a:r>
          </a:p>
          <a:p>
            <a:pPr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Ø"/>
            </a:pPr>
            <a:endParaRPr lang="en-US" sz="3600" dirty="0"/>
          </a:p>
          <a:p>
            <a:pPr>
              <a:buFont typeface="Wingdings" charset="2"/>
              <a:buChar char="Ø"/>
            </a:pPr>
            <a:endParaRPr lang="en-US" sz="36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921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-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60" r="-24060"/>
          <a:stretch>
            <a:fillRect/>
          </a:stretch>
        </p:blipFill>
        <p:spPr>
          <a:xfrm>
            <a:off x="-1072444" y="544689"/>
            <a:ext cx="9369777" cy="6313311"/>
          </a:xfrm>
        </p:spPr>
      </p:pic>
    </p:spTree>
    <p:extLst>
      <p:ext uri="{BB962C8B-B14F-4D97-AF65-F5344CB8AC3E}">
        <p14:creationId xmlns:p14="http://schemas.microsoft.com/office/powerpoint/2010/main" val="1801592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262626"/>
                </a:solidFill>
              </a:rPr>
              <a:t>CK should not be routinely measured </a:t>
            </a:r>
          </a:p>
          <a:p>
            <a:r>
              <a:rPr lang="en-US" sz="2800" dirty="0">
                <a:solidFill>
                  <a:srgbClr val="262626"/>
                </a:solidFill>
              </a:rPr>
              <a:t>Baseline measurement of CK for individuals believed to be at increased risk for adverse muscle events based on: </a:t>
            </a:r>
          </a:p>
          <a:p>
            <a:pPr lvl="2"/>
            <a:r>
              <a:rPr lang="en-US" sz="2800" dirty="0">
                <a:solidFill>
                  <a:srgbClr val="262626"/>
                </a:solidFill>
              </a:rPr>
              <a:t>personal /family history of statin intolerance </a:t>
            </a:r>
          </a:p>
          <a:p>
            <a:pPr lvl="2"/>
            <a:r>
              <a:rPr lang="en-US" sz="2800" dirty="0">
                <a:solidFill>
                  <a:srgbClr val="262626"/>
                </a:solidFill>
              </a:rPr>
              <a:t> personal / family history of muscle disease</a:t>
            </a:r>
          </a:p>
          <a:p>
            <a:pPr lvl="2"/>
            <a:r>
              <a:rPr lang="en-US" sz="2800" dirty="0">
                <a:solidFill>
                  <a:srgbClr val="262626"/>
                </a:solidFill>
              </a:rPr>
              <a:t>drug therapy that might increase the risk for myopathy</a:t>
            </a:r>
          </a:p>
          <a:p>
            <a:r>
              <a:rPr lang="en-US" sz="2800" dirty="0">
                <a:solidFill>
                  <a:srgbClr val="262626"/>
                </a:solidFill>
              </a:rPr>
              <a:t> During statin therapy, measure CK in patient with muscle pain, tenderness, stiffness, cramping, weakness, or generalized fatigue. </a:t>
            </a:r>
          </a:p>
          <a:p>
            <a:endParaRPr lang="en-US" sz="2600" dirty="0">
              <a:solidFill>
                <a:srgbClr val="262626"/>
              </a:solidFill>
            </a:endParaRPr>
          </a:p>
          <a:p>
            <a:endParaRPr lang="en-US" sz="2600" dirty="0"/>
          </a:p>
          <a:p>
            <a:endParaRPr lang="en-US" sz="2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9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7253111" cy="10668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Management of Muscle Symptoms </a:t>
            </a:r>
            <a:br>
              <a:rPr lang="en-US" altLang="en-US" sz="32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itchFamily="34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on Statin Therapy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" y="1693334"/>
            <a:ext cx="89154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  <a:defRPr/>
            </a:pPr>
            <a:r>
              <a:rPr lang="en-US" sz="2000" dirty="0">
                <a:ea typeface="ＭＳ Ｐゴシック" pitchFamily="34" charset="-128"/>
                <a:cs typeface="Arial"/>
              </a:rPr>
              <a:t>To avoid unnecessary discontinuation of statins? obtain a history of prior or current muscle symptoms to establish a baseline before initiating statin therapy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US" sz="2000" dirty="0">
                <a:cs typeface="Arial"/>
              </a:rPr>
              <a:t>If </a:t>
            </a:r>
            <a:r>
              <a:rPr lang="en-US" sz="2000" u="sng" dirty="0">
                <a:cs typeface="Arial"/>
              </a:rPr>
              <a:t>severe</a:t>
            </a:r>
            <a:r>
              <a:rPr lang="en-US" sz="2000" dirty="0">
                <a:cs typeface="Arial"/>
              </a:rPr>
              <a:t> muscle symptoms or fatigue :</a:t>
            </a:r>
          </a:p>
          <a:p>
            <a:pPr marL="822960" indent="-457200">
              <a:buFont typeface="Wingdings" charset="2"/>
              <a:buChar char="Ø"/>
              <a:defRPr/>
            </a:pPr>
            <a:r>
              <a:rPr lang="en-US" sz="2000" dirty="0">
                <a:cs typeface="Arial"/>
              </a:rPr>
              <a:t>Stop statin</a:t>
            </a:r>
          </a:p>
          <a:p>
            <a:pPr marL="822960" indent="-457200">
              <a:buFont typeface="Wingdings" charset="2"/>
              <a:buChar char="Ø"/>
              <a:defRPr/>
            </a:pPr>
            <a:r>
              <a:rPr lang="en-US" sz="2000" dirty="0">
                <a:cs typeface="Arial"/>
              </a:rPr>
              <a:t>Possibility of </a:t>
            </a:r>
            <a:r>
              <a:rPr lang="en-US" sz="2000" dirty="0" err="1">
                <a:cs typeface="Arial"/>
              </a:rPr>
              <a:t>rhabdomyolysis</a:t>
            </a:r>
            <a:r>
              <a:rPr lang="en-US" sz="2000" dirty="0">
                <a:cs typeface="Arial"/>
              </a:rPr>
              <a:t> ??</a:t>
            </a:r>
          </a:p>
          <a:p>
            <a:pPr marL="1645920" lvl="2" indent="-457200">
              <a:buFont typeface="Wingdings" charset="2"/>
              <a:buChar char="§"/>
              <a:defRPr/>
            </a:pPr>
            <a:r>
              <a:rPr lang="en-US" sz="2000" dirty="0">
                <a:cs typeface="Arial"/>
              </a:rPr>
              <a:t>CK</a:t>
            </a:r>
          </a:p>
          <a:p>
            <a:pPr marL="1645920" lvl="2" indent="-457200">
              <a:buFont typeface="Wingdings" charset="2"/>
              <a:buChar char="§"/>
              <a:defRPr/>
            </a:pPr>
            <a:r>
              <a:rPr lang="en-US" sz="2000" dirty="0" err="1">
                <a:cs typeface="Arial"/>
              </a:rPr>
              <a:t>Creatinine</a:t>
            </a:r>
            <a:endParaRPr lang="en-US" sz="2000" dirty="0">
              <a:cs typeface="Arial"/>
            </a:endParaRPr>
          </a:p>
          <a:p>
            <a:pPr marL="1645920" lvl="2" indent="-457200">
              <a:buFont typeface="Wingdings" charset="2"/>
              <a:buChar char="§"/>
              <a:defRPr/>
            </a:pPr>
            <a:r>
              <a:rPr lang="en-US" sz="2000" dirty="0">
                <a:cs typeface="Arial"/>
              </a:rPr>
              <a:t>Urinalysis for </a:t>
            </a:r>
            <a:r>
              <a:rPr lang="en-US" sz="2000" dirty="0" err="1">
                <a:cs typeface="Arial"/>
              </a:rPr>
              <a:t>myoglobinuria</a:t>
            </a:r>
            <a:endParaRPr lang="en-US" sz="2000" dirty="0">
              <a:cs typeface="Arial"/>
            </a:endParaRPr>
          </a:p>
          <a:p>
            <a:pPr marL="560070" indent="-285750">
              <a:buFont typeface="Wingdings" charset="2"/>
              <a:buChar char="Ø"/>
              <a:defRPr/>
            </a:pPr>
            <a:r>
              <a:rPr lang="en-US" altLang="en-US" sz="2000" dirty="0">
                <a:cs typeface="Arial" pitchFamily="34" charset="0"/>
              </a:rPr>
              <a:t>If mild-to-moderate</a:t>
            </a:r>
            <a:r>
              <a:rPr lang="en-US" altLang="en-US" sz="2000" i="1" dirty="0">
                <a:cs typeface="Arial" pitchFamily="34" charset="0"/>
              </a:rPr>
              <a:t> </a:t>
            </a:r>
            <a:r>
              <a:rPr lang="en-US" altLang="en-US" sz="2000" dirty="0">
                <a:cs typeface="Arial" pitchFamily="34" charset="0"/>
              </a:rPr>
              <a:t>muscle symptoms :</a:t>
            </a:r>
          </a:p>
          <a:p>
            <a:pPr marL="1291590" lvl="1" indent="-457200">
              <a:buFont typeface="Wingdings" charset="2"/>
              <a:buChar char="§"/>
              <a:defRPr/>
            </a:pPr>
            <a:r>
              <a:rPr lang="en-US" altLang="en-US" sz="2000" dirty="0">
                <a:cs typeface="Arial" pitchFamily="34" charset="0"/>
              </a:rPr>
              <a:t>Stop statin</a:t>
            </a:r>
          </a:p>
          <a:p>
            <a:pPr marL="1291590" lvl="1" indent="-457200">
              <a:buFont typeface="Wingdings" charset="2"/>
              <a:buChar char="§"/>
              <a:defRPr/>
            </a:pPr>
            <a:r>
              <a:rPr lang="en-US" altLang="en-US" sz="2000" dirty="0">
                <a:cs typeface="Arial" pitchFamily="34" charset="0"/>
              </a:rPr>
              <a:t>Evaluate the patient for other conditions</a:t>
            </a:r>
          </a:p>
          <a:p>
            <a:pPr marL="1291590" lvl="1" indent="-457200">
              <a:buFont typeface="Wingdings" charset="2"/>
              <a:buChar char="§"/>
              <a:defRPr/>
            </a:pPr>
            <a:r>
              <a:rPr lang="en-US" altLang="en-US" sz="2000" dirty="0">
                <a:cs typeface="Arial" pitchFamily="34" charset="0"/>
              </a:rPr>
              <a:t>If after 2 months without statin Rx, muscle symptoms or elevated CK levels do not resolve completely, consider other causes of muscle symptoms &amp; resume original dose </a:t>
            </a:r>
            <a:br>
              <a:rPr lang="en-US" altLang="en-US" sz="2000" dirty="0">
                <a:cs typeface="Arial" pitchFamily="34" charset="0"/>
              </a:rPr>
            </a:br>
            <a:endParaRPr lang="en-US" altLang="en-US" sz="2000" dirty="0">
              <a:cs typeface="Arial" pitchFamily="34" charset="0"/>
            </a:endParaRPr>
          </a:p>
          <a:p>
            <a:pPr marL="274320" indent="-274320">
              <a:buFont typeface="Arial" panose="020B0604020202020204" pitchFamily="34" charset="0"/>
              <a:buChar char="•"/>
              <a:defRPr/>
            </a:pPr>
            <a:endParaRPr lang="en-US" dirty="0"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8916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199"/>
            <a:ext cx="7143044" cy="1363133"/>
          </a:xfrm>
        </p:spPr>
        <p:txBody>
          <a:bodyPr>
            <a:noAutofit/>
          </a:bodyPr>
          <a:lstStyle/>
          <a:p>
            <a:pPr lvl="0" algn="ctr"/>
            <a:r>
              <a:rPr lang="en-US" sz="3200" dirty="0"/>
              <a:t>Statin myopathy </a:t>
            </a:r>
            <a:r>
              <a:rPr lang="en-US" sz="32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200" dirty="0"/>
              <a:t>stop statin and follow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27767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13759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rgbClr val="FF0000"/>
                </a:solidFill>
              </a:rPr>
              <a:t>Thank you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18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8111"/>
            <a:ext cx="8000999" cy="1789289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800000"/>
                </a:solidFill>
              </a:rPr>
              <a:t>Top 10 Take Home Messages </a:t>
            </a:r>
            <a:br>
              <a:rPr lang="en-US" b="1" dirty="0">
                <a:solidFill>
                  <a:srgbClr val="800000"/>
                </a:solidFill>
              </a:rPr>
            </a:br>
            <a:r>
              <a:rPr lang="en-US" b="1" dirty="0">
                <a:solidFill>
                  <a:srgbClr val="800000"/>
                </a:solidFill>
              </a:rPr>
              <a:t>(1)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79" y="2209800"/>
            <a:ext cx="8311444" cy="4408311"/>
          </a:xfrm>
        </p:spPr>
        <p:txBody>
          <a:bodyPr>
            <a:normAutofit/>
          </a:bodyPr>
          <a:lstStyle/>
          <a:p>
            <a:r>
              <a:rPr lang="en-US" b="1" dirty="0"/>
              <a:t>In all individuals, emphasize a heart- healthy lifestyle across the life course</a:t>
            </a:r>
            <a:r>
              <a:rPr lang="en-US" dirty="0"/>
              <a:t>. </a:t>
            </a:r>
          </a:p>
          <a:p>
            <a:r>
              <a:rPr lang="en-US" dirty="0"/>
              <a:t>A healthy lifestyle reduces (ASCVD) risk at all ages. In younger individuals, healthy lifestyle can reduce development of </a:t>
            </a:r>
            <a:r>
              <a:rPr lang="en-US" dirty="0">
                <a:solidFill>
                  <a:srgbClr val="FF0000"/>
                </a:solidFill>
              </a:rPr>
              <a:t>risk factors </a:t>
            </a:r>
            <a:r>
              <a:rPr lang="en-US" dirty="0"/>
              <a:t>and is the </a:t>
            </a:r>
            <a:r>
              <a:rPr lang="en-US" dirty="0">
                <a:solidFill>
                  <a:srgbClr val="FF0000"/>
                </a:solidFill>
              </a:rPr>
              <a:t>foundation of ASCVD risk reduction. </a:t>
            </a:r>
          </a:p>
          <a:p>
            <a:r>
              <a:rPr lang="en-US" dirty="0"/>
              <a:t>In young adults 20 to 39 years of age, an assessment of lifetime risk facilitates the clinician–patient risk discussion and emphasizes intensive lifestyle efforts.</a:t>
            </a:r>
          </a:p>
          <a:p>
            <a:r>
              <a:rPr lang="en-US" dirty="0"/>
              <a:t> In all age groups, lifestyle therapy is the primary intervention for metabolic syndrome.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5111"/>
            <a:ext cx="7391401" cy="1072445"/>
          </a:xfrm>
        </p:spPr>
        <p:txBody>
          <a:bodyPr/>
          <a:lstStyle/>
          <a:p>
            <a:pPr algn="ctr"/>
            <a:r>
              <a:rPr lang="en-US" b="1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Sara </a:t>
            </a:r>
            <a:r>
              <a:rPr lang="en-US" sz="2800" b="1" dirty="0">
                <a:solidFill>
                  <a:srgbClr val="262626"/>
                </a:solidFill>
                <a:latin typeface="Arial"/>
                <a:cs typeface="Arial"/>
              </a:rPr>
              <a:t>36 years old female smoker presented with her annual check up</a:t>
            </a:r>
          </a:p>
          <a:p>
            <a:r>
              <a:rPr lang="is-IS" sz="2800" b="1" dirty="0"/>
              <a:t>BP =110/68</a:t>
            </a:r>
          </a:p>
          <a:p>
            <a:r>
              <a:rPr lang="is-IS" sz="2800" b="1" dirty="0"/>
              <a:t>BMI = 28</a:t>
            </a:r>
          </a:p>
          <a:p>
            <a:pPr marL="0" indent="0">
              <a:buNone/>
            </a:pPr>
            <a:endParaRPr lang="en-US" sz="2800" dirty="0">
              <a:solidFill>
                <a:srgbClr val="262626"/>
              </a:solidFill>
            </a:endParaRP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41322295"/>
              </p:ext>
            </p:extLst>
          </p:nvPr>
        </p:nvGraphicFramePr>
        <p:xfrm>
          <a:off x="5178778" y="2384776"/>
          <a:ext cx="3302000" cy="4114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8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835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FBS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5.2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835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Chol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5.7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835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TG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835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LDL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835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HDL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835"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HbA1C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Content Placeholder 3" descr="٢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69" r="-18169"/>
          <a:stretch>
            <a:fillRect/>
          </a:stretch>
        </p:blipFill>
        <p:spPr>
          <a:xfrm>
            <a:off x="6576350" y="155222"/>
            <a:ext cx="2158427" cy="19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780" b="-137780"/>
          <a:stretch>
            <a:fillRect/>
          </a:stretch>
        </p:blipFill>
        <p:spPr>
          <a:xfrm>
            <a:off x="838198" y="-1332089"/>
            <a:ext cx="6508377" cy="39163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271385"/>
            <a:ext cx="4233332" cy="5586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445" y="1523452"/>
            <a:ext cx="3880556" cy="5108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1385"/>
            <a:ext cx="5300134" cy="558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574</TotalTime>
  <Words>3415</Words>
  <Application>Microsoft Office PowerPoint</Application>
  <PresentationFormat>On-screen Show (4:3)</PresentationFormat>
  <Paragraphs>507</Paragraphs>
  <Slides>63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Plaza</vt:lpstr>
      <vt:lpstr>Management of dyslipidemia</vt:lpstr>
      <vt:lpstr>PowerPoint Presentation</vt:lpstr>
      <vt:lpstr>Intensities of Statin Therapy</vt:lpstr>
      <vt:lpstr>PowerPoint Presentation</vt:lpstr>
      <vt:lpstr>Statin risk/ benefit ratio </vt:lpstr>
      <vt:lpstr>PowerPoint Presentation</vt:lpstr>
      <vt:lpstr>  Top 10 Take Home Messages  (1) </vt:lpstr>
      <vt:lpstr>Case 1</vt:lpstr>
      <vt:lpstr>PowerPoint Presentation</vt:lpstr>
      <vt:lpstr>Secondary prevention </vt:lpstr>
      <vt:lpstr>Top 10 Take Home Messages (2) </vt:lpstr>
      <vt:lpstr>Top 10 Take Home Messages (3) </vt:lpstr>
      <vt:lpstr>Very High-Risk of Future ASCVD Events  </vt:lpstr>
      <vt:lpstr>High-Risk Conditions  </vt:lpstr>
      <vt:lpstr>CASE 2 </vt:lpstr>
      <vt:lpstr>PowerPoint Presentation</vt:lpstr>
      <vt:lpstr>How to manage? </vt:lpstr>
      <vt:lpstr>Case 3</vt:lpstr>
      <vt:lpstr>PowerPoint Presentation</vt:lpstr>
      <vt:lpstr>Age specific </vt:lpstr>
      <vt:lpstr>PowerPoint Presentation</vt:lpstr>
      <vt:lpstr>PowerPoint Presentation</vt:lpstr>
      <vt:lpstr>Top 10 Take Home Messages (4)  </vt:lpstr>
      <vt:lpstr>PowerPoint Presentation</vt:lpstr>
      <vt:lpstr>PowerPoint Presentation</vt:lpstr>
      <vt:lpstr>CASE 4</vt:lpstr>
      <vt:lpstr>Case 5</vt:lpstr>
      <vt:lpstr> </vt:lpstr>
      <vt:lpstr>PowerPoint Presentation</vt:lpstr>
      <vt:lpstr>PowerPoint Presentation</vt:lpstr>
      <vt:lpstr>Top 10 Take Home Messages (5) </vt:lpstr>
      <vt:lpstr>Case 6</vt:lpstr>
      <vt:lpstr>PowerPoint Presentation</vt:lpstr>
      <vt:lpstr>Case 7</vt:lpstr>
      <vt:lpstr>Case 8</vt:lpstr>
      <vt:lpstr>PowerPoint Presentation</vt:lpstr>
      <vt:lpstr>Top 10 Take Home Messages (6) </vt:lpstr>
      <vt:lpstr>Risk-Enhancing Factors for Clinician–Patient Risk Discussion  </vt:lpstr>
      <vt:lpstr>Top 10 Take Home Messages (7) </vt:lpstr>
      <vt:lpstr>Top 10 Take Home Messages (8) </vt:lpstr>
      <vt:lpstr>PowerPoint Presentation</vt:lpstr>
      <vt:lpstr>CASE 9</vt:lpstr>
      <vt:lpstr>PowerPoint Presentation</vt:lpstr>
      <vt:lpstr>PowerPoint Presentation</vt:lpstr>
      <vt:lpstr>PowerPoint Presentation</vt:lpstr>
      <vt:lpstr>Case 10</vt:lpstr>
      <vt:lpstr>PowerPoint Presentation</vt:lpstr>
      <vt:lpstr>PowerPoint Presentation</vt:lpstr>
      <vt:lpstr>Primary Prevention in Other Age Groups (Older Adults)  </vt:lpstr>
      <vt:lpstr>PowerPoint Presentation</vt:lpstr>
      <vt:lpstr>Lifestyle modifications  </vt:lpstr>
      <vt:lpstr>PowerPoint Presentation</vt:lpstr>
      <vt:lpstr>Hypertriglyceridemia  </vt:lpstr>
      <vt:lpstr>PowerPoint Presentation</vt:lpstr>
      <vt:lpstr>PowerPoint Presentation</vt:lpstr>
      <vt:lpstr>PowerPoint Presentation</vt:lpstr>
      <vt:lpstr>PowerPoint Presentation</vt:lpstr>
      <vt:lpstr>STATIN Safety</vt:lpstr>
      <vt:lpstr>PowerPoint Presentation</vt:lpstr>
      <vt:lpstr>PowerPoint Presentation</vt:lpstr>
      <vt:lpstr>Management of Muscle Symptoms  on Statin Therapy</vt:lpstr>
      <vt:lpstr>Statin myopathy stop statin and follow </vt:lpstr>
      <vt:lpstr>PowerPoint Presentation</vt:lpstr>
    </vt:vector>
  </TitlesOfParts>
  <Company>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Cholesterol management guide </dc:title>
  <dc:creator>Mohamed Sadeq</dc:creator>
  <cp:lastModifiedBy>Unknown User</cp:lastModifiedBy>
  <cp:revision>167</cp:revision>
  <cp:lastPrinted>2019-04-06T08:27:49Z</cp:lastPrinted>
  <dcterms:created xsi:type="dcterms:W3CDTF">2019-04-02T07:12:28Z</dcterms:created>
  <dcterms:modified xsi:type="dcterms:W3CDTF">2019-04-09T08:03:09Z</dcterms:modified>
</cp:coreProperties>
</file>