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47"/>
  </p:notesMasterIdLst>
  <p:sldIdLst>
    <p:sldId id="256" r:id="rId3"/>
    <p:sldId id="257" r:id="rId4"/>
    <p:sldId id="296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9" r:id="rId14"/>
    <p:sldId id="266" r:id="rId15"/>
    <p:sldId id="267" r:id="rId16"/>
    <p:sldId id="297" r:id="rId17"/>
    <p:sldId id="268" r:id="rId18"/>
    <p:sldId id="270" r:id="rId19"/>
    <p:sldId id="271" r:id="rId20"/>
    <p:sldId id="272" r:id="rId21"/>
    <p:sldId id="277" r:id="rId22"/>
    <p:sldId id="298" r:id="rId23"/>
    <p:sldId id="275" r:id="rId24"/>
    <p:sldId id="302" r:id="rId25"/>
    <p:sldId id="301" r:id="rId26"/>
    <p:sldId id="276" r:id="rId27"/>
    <p:sldId id="278" r:id="rId28"/>
    <p:sldId id="279" r:id="rId29"/>
    <p:sldId id="280" r:id="rId30"/>
    <p:sldId id="281" r:id="rId31"/>
    <p:sldId id="283" r:id="rId32"/>
    <p:sldId id="282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9" r:id="rId46"/>
  </p:sldIdLst>
  <p:sldSz cx="9144000" cy="6858000" type="screen4x3"/>
  <p:notesSz cx="6858000" cy="9144000"/>
  <p:defaultTextStyle>
    <a:defPPr>
      <a:defRPr lang="en-US"/>
    </a:defPPr>
    <a:lvl1pPr marL="0" algn="l" defTabSz="91430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53" algn="l" defTabSz="91430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05" algn="l" defTabSz="91430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58" algn="l" defTabSz="91430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10" algn="l" defTabSz="91430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63" algn="l" defTabSz="91430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15" algn="l" defTabSz="91430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68" algn="l" defTabSz="91430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20" algn="l" defTabSz="91430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60" autoAdjust="0"/>
    <p:restoredTop sz="93238" autoAdjust="0"/>
  </p:normalViewPr>
  <p:slideViewPr>
    <p:cSldViewPr>
      <p:cViewPr varScale="1">
        <p:scale>
          <a:sx n="68" d="100"/>
          <a:sy n="68" d="100"/>
        </p:scale>
        <p:origin x="-1434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007B4C-1D98-48EC-B44F-FA4AA549DCAB}" type="datetimeFigureOut">
              <a:rPr lang="en-US" smtClean="0"/>
              <a:t>4/18/2019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69F1C8-9330-43DB-B159-471CF66677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8411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53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05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58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610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763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915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68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220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ext Box 1"/>
          <p:cNvSpPr txBox="1">
            <a:spLocks noChangeArrowheads="1"/>
          </p:cNvSpPr>
          <p:nvPr/>
        </p:nvSpPr>
        <p:spPr bwMode="auto">
          <a:xfrm>
            <a:off x="1400736" y="914977"/>
            <a:ext cx="4055129" cy="313459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2058" tIns="41029" rIns="82058" bIns="41029" anchor="ctr"/>
          <a:lstStyle/>
          <a:p>
            <a:pPr defTabSz="410248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</a:pPr>
            <a:endParaRPr lang="en-US" sz="2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4098" name="Text Box 2"/>
          <p:cNvSpPr txBox="1">
            <a:spLocks noChangeArrowheads="1"/>
          </p:cNvSpPr>
          <p:nvPr>
            <p:ph type="body"/>
          </p:nvPr>
        </p:nvSpPr>
        <p:spPr bwMode="auto">
          <a:xfrm>
            <a:off x="1046350" y="4352637"/>
            <a:ext cx="4770904" cy="347806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76930" indent="-76930">
              <a:lnSpc>
                <a:spcPct val="93000"/>
              </a:lnSpc>
              <a:spcBef>
                <a:spcPct val="0"/>
              </a:spcBef>
              <a:buSzPct val="45000"/>
              <a:tabLst>
                <a:tab pos="649628" algn="l"/>
                <a:tab pos="1299256" algn="l"/>
                <a:tab pos="1948884" algn="l"/>
                <a:tab pos="2598511" algn="l"/>
                <a:tab pos="3248139" algn="l"/>
                <a:tab pos="3897767" algn="l"/>
                <a:tab pos="4547395" algn="l"/>
              </a:tabLst>
            </a:pPr>
            <a:r>
              <a:rPr lang="en-GB" altLang="en-US">
                <a:latin typeface="Arial" pitchFamily="34" charset="0"/>
                <a:ea typeface="msgothic" charset="0"/>
                <a:cs typeface="msgothic" charset="0"/>
              </a:rPr>
              <a:t>Intensifying to injectable therapies. For appropriate context, see </a:t>
            </a:r>
            <a:r>
              <a:rPr lang="en-GB" altLang="en-US" sz="1300" b="1">
                <a:latin typeface="Arial" pitchFamily="34" charset="0"/>
                <a:ea typeface="msgothic" charset="0"/>
                <a:cs typeface="msgothic" charset="0"/>
              </a:rPr>
              <a:t>Fig. 4.1</a:t>
            </a:r>
            <a:r>
              <a:rPr lang="en-GB" altLang="en-US">
                <a:latin typeface="Arial" pitchFamily="34" charset="0"/>
                <a:ea typeface="msgothic" charset="0"/>
                <a:cs typeface="msgothic" charset="0"/>
              </a:rPr>
              <a:t>. DSMES, diabetes self-management education and support; FPG, fasting plasma glucose; FRC, fixed-ratio combination; GLP-1 RA, glucagon-like peptide 1 receptor agonist; max, maximum; PPG, postprandial glucose. Adapted from Davies et al. (39).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69F1C8-9330-43DB-B159-471CF666773F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2886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1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679ED-E047-4E62-9330-5E357F98A2D7}" type="datetimeFigureOut">
              <a:rPr lang="en-US" smtClean="0"/>
              <a:t>4/18/2019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AB3F4-E1DB-48B9-8106-05651C8660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05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679ED-E047-4E62-9330-5E357F98A2D7}" type="datetimeFigureOut">
              <a:rPr lang="en-US" smtClean="0"/>
              <a:t>4/18/2019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AB3F4-E1DB-48B9-8106-05651C8660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2383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679ED-E047-4E62-9330-5E357F98A2D7}" type="datetimeFigureOut">
              <a:rPr lang="en-US" smtClean="0"/>
              <a:t>4/18/2019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AB3F4-E1DB-48B9-8106-05651C8660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9649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440" y="2129984"/>
            <a:ext cx="7773120" cy="14703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2321" y="3885528"/>
            <a:ext cx="6400800" cy="1752664"/>
          </a:xfrm>
        </p:spPr>
        <p:txBody>
          <a:bodyPr/>
          <a:lstStyle>
            <a:lvl1pPr marL="0" indent="0" algn="ctr">
              <a:buNone/>
              <a:defRPr/>
            </a:lvl1pPr>
            <a:lvl2pPr marL="414726" indent="0" algn="ctr">
              <a:buNone/>
              <a:defRPr/>
            </a:lvl2pPr>
            <a:lvl3pPr marL="829452" indent="0" algn="ctr">
              <a:buNone/>
              <a:defRPr/>
            </a:lvl3pPr>
            <a:lvl4pPr marL="1244178" indent="0" algn="ctr">
              <a:buNone/>
              <a:defRPr/>
            </a:lvl4pPr>
            <a:lvl5pPr marL="1658904" indent="0" algn="ctr">
              <a:buNone/>
              <a:defRPr/>
            </a:lvl5pPr>
            <a:lvl6pPr marL="2073631" indent="0" algn="ctr">
              <a:buNone/>
              <a:defRPr/>
            </a:lvl6pPr>
            <a:lvl7pPr marL="2488357" indent="0" algn="ctr">
              <a:buNone/>
              <a:defRPr/>
            </a:lvl7pPr>
            <a:lvl8pPr marL="2903083" indent="0" algn="ctr">
              <a:buNone/>
              <a:defRPr/>
            </a:lvl8pPr>
            <a:lvl9pPr marL="3317809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7971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2618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880" y="4406863"/>
            <a:ext cx="7771680" cy="1362383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880" y="2906225"/>
            <a:ext cx="7771680" cy="1500638"/>
          </a:xfrm>
        </p:spPr>
        <p:txBody>
          <a:bodyPr anchor="b"/>
          <a:lstStyle>
            <a:lvl1pPr marL="0" indent="0">
              <a:buNone/>
              <a:defRPr sz="1800"/>
            </a:lvl1pPr>
            <a:lvl2pPr marL="414726" indent="0">
              <a:buNone/>
              <a:defRPr sz="1600"/>
            </a:lvl2pPr>
            <a:lvl3pPr marL="829452" indent="0">
              <a:buNone/>
              <a:defRPr sz="1500"/>
            </a:lvl3pPr>
            <a:lvl4pPr marL="1244178" indent="0">
              <a:buNone/>
              <a:defRPr sz="1300"/>
            </a:lvl4pPr>
            <a:lvl5pPr marL="1658904" indent="0">
              <a:buNone/>
              <a:defRPr sz="1300"/>
            </a:lvl5pPr>
            <a:lvl6pPr marL="2073631" indent="0">
              <a:buNone/>
              <a:defRPr sz="1300"/>
            </a:lvl6pPr>
            <a:lvl7pPr marL="2488357" indent="0">
              <a:buNone/>
              <a:defRPr sz="1300"/>
            </a:lvl7pPr>
            <a:lvl8pPr marL="2903083" indent="0">
              <a:buNone/>
              <a:defRPr sz="1300"/>
            </a:lvl8pPr>
            <a:lvl9pPr marL="3317809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300914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1040" y="1906761"/>
            <a:ext cx="3833280" cy="431901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2561" y="1906761"/>
            <a:ext cx="3834720" cy="431901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2954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921" y="275070"/>
            <a:ext cx="8229600" cy="1142039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920" y="1535201"/>
            <a:ext cx="403920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726" indent="0">
              <a:buNone/>
              <a:defRPr sz="1800" b="1"/>
            </a:lvl2pPr>
            <a:lvl3pPr marL="829452" indent="0">
              <a:buNone/>
              <a:defRPr sz="1600" b="1"/>
            </a:lvl3pPr>
            <a:lvl4pPr marL="1244178" indent="0">
              <a:buNone/>
              <a:defRPr sz="1500" b="1"/>
            </a:lvl4pPr>
            <a:lvl5pPr marL="1658904" indent="0">
              <a:buNone/>
              <a:defRPr sz="1500" b="1"/>
            </a:lvl5pPr>
            <a:lvl6pPr marL="2073631" indent="0">
              <a:buNone/>
              <a:defRPr sz="1500" b="1"/>
            </a:lvl6pPr>
            <a:lvl7pPr marL="2488357" indent="0">
              <a:buNone/>
              <a:defRPr sz="1500" b="1"/>
            </a:lvl7pPr>
            <a:lvl8pPr marL="2903083" indent="0">
              <a:buNone/>
              <a:defRPr sz="1500" b="1"/>
            </a:lvl8pPr>
            <a:lvl9pPr marL="3317809" indent="0">
              <a:buNone/>
              <a:defRPr sz="1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920" y="2174628"/>
            <a:ext cx="403920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441" y="1535201"/>
            <a:ext cx="404208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726" indent="0">
              <a:buNone/>
              <a:defRPr sz="1800" b="1"/>
            </a:lvl2pPr>
            <a:lvl3pPr marL="829452" indent="0">
              <a:buNone/>
              <a:defRPr sz="1600" b="1"/>
            </a:lvl3pPr>
            <a:lvl4pPr marL="1244178" indent="0">
              <a:buNone/>
              <a:defRPr sz="1500" b="1"/>
            </a:lvl4pPr>
            <a:lvl5pPr marL="1658904" indent="0">
              <a:buNone/>
              <a:defRPr sz="1500" b="1"/>
            </a:lvl5pPr>
            <a:lvl6pPr marL="2073631" indent="0">
              <a:buNone/>
              <a:defRPr sz="1500" b="1"/>
            </a:lvl6pPr>
            <a:lvl7pPr marL="2488357" indent="0">
              <a:buNone/>
              <a:defRPr sz="1500" b="1"/>
            </a:lvl7pPr>
            <a:lvl8pPr marL="2903083" indent="0">
              <a:buNone/>
              <a:defRPr sz="1500" b="1"/>
            </a:lvl8pPr>
            <a:lvl9pPr marL="3317809" indent="0">
              <a:buNone/>
              <a:defRPr sz="1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441" y="2174628"/>
            <a:ext cx="404208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4534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4328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02470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920" y="273629"/>
            <a:ext cx="3008160" cy="1160762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521" y="273629"/>
            <a:ext cx="5112000" cy="585277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920" y="1434391"/>
            <a:ext cx="3008160" cy="4692013"/>
          </a:xfrm>
        </p:spPr>
        <p:txBody>
          <a:bodyPr/>
          <a:lstStyle>
            <a:lvl1pPr marL="0" indent="0">
              <a:buNone/>
              <a:defRPr sz="1300"/>
            </a:lvl1pPr>
            <a:lvl2pPr marL="414726" indent="0">
              <a:buNone/>
              <a:defRPr sz="1100"/>
            </a:lvl2pPr>
            <a:lvl3pPr marL="829452" indent="0">
              <a:buNone/>
              <a:defRPr sz="900"/>
            </a:lvl3pPr>
            <a:lvl4pPr marL="1244178" indent="0">
              <a:buNone/>
              <a:defRPr sz="800"/>
            </a:lvl4pPr>
            <a:lvl5pPr marL="1658904" indent="0">
              <a:buNone/>
              <a:defRPr sz="800"/>
            </a:lvl5pPr>
            <a:lvl6pPr marL="2073631" indent="0">
              <a:buNone/>
              <a:defRPr sz="800"/>
            </a:lvl6pPr>
            <a:lvl7pPr marL="2488357" indent="0">
              <a:buNone/>
              <a:defRPr sz="800"/>
            </a:lvl7pPr>
            <a:lvl8pPr marL="2903083" indent="0">
              <a:buNone/>
              <a:defRPr sz="800"/>
            </a:lvl8pPr>
            <a:lvl9pPr marL="3317809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606696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679ED-E047-4E62-9330-5E357F98A2D7}" type="datetimeFigureOut">
              <a:rPr lang="en-US" smtClean="0"/>
              <a:t>4/18/2019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AB3F4-E1DB-48B9-8106-05651C8660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27977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801" y="4800025"/>
            <a:ext cx="5486400" cy="56742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801" y="612065"/>
            <a:ext cx="5486400" cy="4115952"/>
          </a:xfrm>
        </p:spPr>
        <p:txBody>
          <a:bodyPr/>
          <a:lstStyle>
            <a:lvl1pPr marL="0" indent="0">
              <a:buNone/>
              <a:defRPr sz="2900"/>
            </a:lvl1pPr>
            <a:lvl2pPr marL="414726" indent="0">
              <a:buNone/>
              <a:defRPr sz="2500"/>
            </a:lvl2pPr>
            <a:lvl3pPr marL="829452" indent="0">
              <a:buNone/>
              <a:defRPr sz="2200"/>
            </a:lvl3pPr>
            <a:lvl4pPr marL="1244178" indent="0">
              <a:buNone/>
              <a:defRPr sz="1800"/>
            </a:lvl4pPr>
            <a:lvl5pPr marL="1658904" indent="0">
              <a:buNone/>
              <a:defRPr sz="1800"/>
            </a:lvl5pPr>
            <a:lvl6pPr marL="2073631" indent="0">
              <a:buNone/>
              <a:defRPr sz="1800"/>
            </a:lvl6pPr>
            <a:lvl7pPr marL="2488357" indent="0">
              <a:buNone/>
              <a:defRPr sz="1800"/>
            </a:lvl7pPr>
            <a:lvl8pPr marL="2903083" indent="0">
              <a:buNone/>
              <a:defRPr sz="1800"/>
            </a:lvl8pPr>
            <a:lvl9pPr marL="3317809" indent="0">
              <a:buNone/>
              <a:defRPr sz="18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801" y="5367444"/>
            <a:ext cx="5486400" cy="805044"/>
          </a:xfrm>
        </p:spPr>
        <p:txBody>
          <a:bodyPr/>
          <a:lstStyle>
            <a:lvl1pPr marL="0" indent="0">
              <a:buNone/>
              <a:defRPr sz="1300"/>
            </a:lvl1pPr>
            <a:lvl2pPr marL="414726" indent="0">
              <a:buNone/>
              <a:defRPr sz="1100"/>
            </a:lvl2pPr>
            <a:lvl3pPr marL="829452" indent="0">
              <a:buNone/>
              <a:defRPr sz="900"/>
            </a:lvl3pPr>
            <a:lvl4pPr marL="1244178" indent="0">
              <a:buNone/>
              <a:defRPr sz="800"/>
            </a:lvl4pPr>
            <a:lvl5pPr marL="1658904" indent="0">
              <a:buNone/>
              <a:defRPr sz="800"/>
            </a:lvl5pPr>
            <a:lvl6pPr marL="2073631" indent="0">
              <a:buNone/>
              <a:defRPr sz="800"/>
            </a:lvl6pPr>
            <a:lvl7pPr marL="2488357" indent="0">
              <a:buNone/>
              <a:defRPr sz="800"/>
            </a:lvl7pPr>
            <a:lvl8pPr marL="2903083" indent="0">
              <a:buNone/>
              <a:defRPr sz="800"/>
            </a:lvl8pPr>
            <a:lvl9pPr marL="3317809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218346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4812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26081" y="568860"/>
            <a:ext cx="1951200" cy="565691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1040" y="568860"/>
            <a:ext cx="5716800" cy="565691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1154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5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0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5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61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6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91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06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2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679ED-E047-4E62-9330-5E357F98A2D7}" type="datetimeFigureOut">
              <a:rPr lang="en-US" smtClean="0"/>
              <a:t>4/18/2019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AB3F4-E1DB-48B9-8106-05651C8660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4631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679ED-E047-4E62-9330-5E357F98A2D7}" type="datetimeFigureOut">
              <a:rPr lang="en-US" smtClean="0"/>
              <a:t>4/18/2019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AB3F4-E1DB-48B9-8106-05651C8660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0735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3" indent="0">
              <a:buNone/>
              <a:defRPr sz="2000" b="1"/>
            </a:lvl2pPr>
            <a:lvl3pPr marL="914305" indent="0">
              <a:buNone/>
              <a:defRPr sz="1800" b="1"/>
            </a:lvl3pPr>
            <a:lvl4pPr marL="1371458" indent="0">
              <a:buNone/>
              <a:defRPr sz="1600" b="1"/>
            </a:lvl4pPr>
            <a:lvl5pPr marL="1828610" indent="0">
              <a:buNone/>
              <a:defRPr sz="1600" b="1"/>
            </a:lvl5pPr>
            <a:lvl6pPr marL="2285763" indent="0">
              <a:buNone/>
              <a:defRPr sz="1600" b="1"/>
            </a:lvl6pPr>
            <a:lvl7pPr marL="2742915" indent="0">
              <a:buNone/>
              <a:defRPr sz="1600" b="1"/>
            </a:lvl7pPr>
            <a:lvl8pPr marL="3200068" indent="0">
              <a:buNone/>
              <a:defRPr sz="1600" b="1"/>
            </a:lvl8pPr>
            <a:lvl9pPr marL="365722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3" indent="0">
              <a:buNone/>
              <a:defRPr sz="2000" b="1"/>
            </a:lvl2pPr>
            <a:lvl3pPr marL="914305" indent="0">
              <a:buNone/>
              <a:defRPr sz="1800" b="1"/>
            </a:lvl3pPr>
            <a:lvl4pPr marL="1371458" indent="0">
              <a:buNone/>
              <a:defRPr sz="1600" b="1"/>
            </a:lvl4pPr>
            <a:lvl5pPr marL="1828610" indent="0">
              <a:buNone/>
              <a:defRPr sz="1600" b="1"/>
            </a:lvl5pPr>
            <a:lvl6pPr marL="2285763" indent="0">
              <a:buNone/>
              <a:defRPr sz="1600" b="1"/>
            </a:lvl6pPr>
            <a:lvl7pPr marL="2742915" indent="0">
              <a:buNone/>
              <a:defRPr sz="1600" b="1"/>
            </a:lvl7pPr>
            <a:lvl8pPr marL="3200068" indent="0">
              <a:buNone/>
              <a:defRPr sz="1600" b="1"/>
            </a:lvl8pPr>
            <a:lvl9pPr marL="365722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679ED-E047-4E62-9330-5E357F98A2D7}" type="datetimeFigureOut">
              <a:rPr lang="en-US" smtClean="0"/>
              <a:t>4/18/2019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AB3F4-E1DB-48B9-8106-05651C8660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7001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679ED-E047-4E62-9330-5E357F98A2D7}" type="datetimeFigureOut">
              <a:rPr lang="en-US" smtClean="0"/>
              <a:t>4/18/2019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AB3F4-E1DB-48B9-8106-05651C8660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3829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679ED-E047-4E62-9330-5E357F98A2D7}" type="datetimeFigureOut">
              <a:rPr lang="en-US" smtClean="0"/>
              <a:t>4/18/2019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AB3F4-E1DB-48B9-8106-05651C8660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2785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53" indent="0">
              <a:buNone/>
              <a:defRPr sz="1200"/>
            </a:lvl2pPr>
            <a:lvl3pPr marL="914305" indent="0">
              <a:buNone/>
              <a:defRPr sz="1000"/>
            </a:lvl3pPr>
            <a:lvl4pPr marL="1371458" indent="0">
              <a:buNone/>
              <a:defRPr sz="900"/>
            </a:lvl4pPr>
            <a:lvl5pPr marL="1828610" indent="0">
              <a:buNone/>
              <a:defRPr sz="900"/>
            </a:lvl5pPr>
            <a:lvl6pPr marL="2285763" indent="0">
              <a:buNone/>
              <a:defRPr sz="900"/>
            </a:lvl6pPr>
            <a:lvl7pPr marL="2742915" indent="0">
              <a:buNone/>
              <a:defRPr sz="900"/>
            </a:lvl7pPr>
            <a:lvl8pPr marL="3200068" indent="0">
              <a:buNone/>
              <a:defRPr sz="900"/>
            </a:lvl8pPr>
            <a:lvl9pPr marL="365722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679ED-E047-4E62-9330-5E357F98A2D7}" type="datetimeFigureOut">
              <a:rPr lang="en-US" smtClean="0"/>
              <a:t>4/18/2019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AB3F4-E1DB-48B9-8106-05651C8660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7045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53" indent="0">
              <a:buNone/>
              <a:defRPr sz="2800"/>
            </a:lvl2pPr>
            <a:lvl3pPr marL="914305" indent="0">
              <a:buNone/>
              <a:defRPr sz="2400"/>
            </a:lvl3pPr>
            <a:lvl4pPr marL="1371458" indent="0">
              <a:buNone/>
              <a:defRPr sz="2000"/>
            </a:lvl4pPr>
            <a:lvl5pPr marL="1828610" indent="0">
              <a:buNone/>
              <a:defRPr sz="2000"/>
            </a:lvl5pPr>
            <a:lvl6pPr marL="2285763" indent="0">
              <a:buNone/>
              <a:defRPr sz="2000"/>
            </a:lvl6pPr>
            <a:lvl7pPr marL="2742915" indent="0">
              <a:buNone/>
              <a:defRPr sz="2000"/>
            </a:lvl7pPr>
            <a:lvl8pPr marL="3200068" indent="0">
              <a:buNone/>
              <a:defRPr sz="2000"/>
            </a:lvl8pPr>
            <a:lvl9pPr marL="365722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53" indent="0">
              <a:buNone/>
              <a:defRPr sz="1200"/>
            </a:lvl2pPr>
            <a:lvl3pPr marL="914305" indent="0">
              <a:buNone/>
              <a:defRPr sz="1000"/>
            </a:lvl3pPr>
            <a:lvl4pPr marL="1371458" indent="0">
              <a:buNone/>
              <a:defRPr sz="900"/>
            </a:lvl4pPr>
            <a:lvl5pPr marL="1828610" indent="0">
              <a:buNone/>
              <a:defRPr sz="900"/>
            </a:lvl5pPr>
            <a:lvl6pPr marL="2285763" indent="0">
              <a:buNone/>
              <a:defRPr sz="900"/>
            </a:lvl6pPr>
            <a:lvl7pPr marL="2742915" indent="0">
              <a:buNone/>
              <a:defRPr sz="900"/>
            </a:lvl7pPr>
            <a:lvl8pPr marL="3200068" indent="0">
              <a:buNone/>
              <a:defRPr sz="900"/>
            </a:lvl8pPr>
            <a:lvl9pPr marL="365722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679ED-E047-4E62-9330-5E357F98A2D7}" type="datetimeFigureOut">
              <a:rPr lang="en-US" smtClean="0"/>
              <a:t>4/18/2019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AB3F4-E1DB-48B9-8106-05651C8660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1113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30" tIns="45715" rIns="91430" bIns="45715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30" tIns="45715" rIns="91430" bIns="45715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30" tIns="45715" rIns="91430" bIns="45715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9679ED-E047-4E62-9330-5E357F98A2D7}" type="datetimeFigureOut">
              <a:rPr lang="en-US" smtClean="0"/>
              <a:t>4/18/2019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30" tIns="45715" rIns="91430" bIns="45715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30" tIns="45715" rIns="91430" bIns="45715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EAB3F4-E1DB-48B9-8106-05651C8660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969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30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65" indent="-342865" algn="l" defTabSz="914305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73" indent="-285720" algn="l" defTabSz="914305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82" indent="-228577" algn="l" defTabSz="914305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34" indent="-228577" algn="l" defTabSz="914305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87" indent="-228577" algn="l" defTabSz="914305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40" indent="-228577" algn="l" defTabSz="91430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92" indent="-228577" algn="l" defTabSz="91430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45" indent="-228577" algn="l" defTabSz="91430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97" indent="-228577" algn="l" defTabSz="91430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3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5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58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0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63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15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68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20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71040" y="568861"/>
            <a:ext cx="7806240" cy="1143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1040" y="1906761"/>
            <a:ext cx="7806240" cy="43190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the outline text format</a:t>
            </a:r>
          </a:p>
          <a:p>
            <a:pPr lvl="1"/>
            <a:r>
              <a:rPr lang="en-GB" altLang="en-US" smtClean="0"/>
              <a:t>Second Outline Level</a:t>
            </a:r>
          </a:p>
          <a:p>
            <a:pPr lvl="2"/>
            <a:r>
              <a:rPr lang="en-GB" altLang="en-US" smtClean="0"/>
              <a:t>Third Outline Level</a:t>
            </a:r>
          </a:p>
          <a:p>
            <a:pPr lvl="3"/>
            <a:r>
              <a:rPr lang="en-GB" altLang="en-US" smtClean="0"/>
              <a:t>Fourth Outline Level</a:t>
            </a:r>
          </a:p>
          <a:p>
            <a:pPr lvl="4"/>
            <a:r>
              <a:rPr lang="en-GB" altLang="en-US" smtClean="0"/>
              <a:t>Fifth Outline Level</a:t>
            </a:r>
          </a:p>
          <a:p>
            <a:pPr lvl="4"/>
            <a:r>
              <a:rPr lang="en-GB" altLang="en-US" smtClean="0"/>
              <a:t>Sixth Outline Level</a:t>
            </a:r>
          </a:p>
          <a:p>
            <a:pPr lvl="4"/>
            <a:r>
              <a:rPr lang="en-GB" altLang="en-US" smtClean="0"/>
              <a:t>Seventh Outline Level</a:t>
            </a:r>
          </a:p>
          <a:p>
            <a:pPr lvl="4"/>
            <a:r>
              <a:rPr lang="en-GB" altLang="en-US" smtClean="0"/>
              <a:t>Eighth Outline Level</a:t>
            </a:r>
          </a:p>
          <a:p>
            <a:pPr lvl="4"/>
            <a:r>
              <a:rPr lang="en-GB" altLang="en-US" smtClean="0"/>
              <a:t>Ninth Outline Level</a:t>
            </a:r>
          </a:p>
        </p:txBody>
      </p:sp>
    </p:spTree>
    <p:extLst>
      <p:ext uri="{BB962C8B-B14F-4D97-AF65-F5344CB8AC3E}">
        <p14:creationId xmlns:p14="http://schemas.microsoft.com/office/powerpoint/2010/main" val="19242143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14726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2500" b="1">
          <a:solidFill>
            <a:srgbClr val="000000"/>
          </a:solidFill>
          <a:latin typeface="+mj-lt"/>
          <a:ea typeface="+mj-ea"/>
          <a:cs typeface="+mj-cs"/>
        </a:defRPr>
      </a:lvl1pPr>
      <a:lvl2pPr marL="391686" indent="-195843" algn="ctr" defTabSz="414726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2500" b="1">
          <a:solidFill>
            <a:srgbClr val="000000"/>
          </a:solidFill>
          <a:latin typeface="Times New Roman" pitchFamily="18" charset="0"/>
          <a:ea typeface="msgothic" charset="0"/>
          <a:cs typeface="msgothic" charset="0"/>
        </a:defRPr>
      </a:lvl2pPr>
      <a:lvl3pPr marL="587529" indent="-195843" algn="ctr" defTabSz="414726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2500" b="1">
          <a:solidFill>
            <a:srgbClr val="000000"/>
          </a:solidFill>
          <a:latin typeface="Times New Roman" pitchFamily="18" charset="0"/>
          <a:ea typeface="msgothic" charset="0"/>
          <a:cs typeface="msgothic" charset="0"/>
        </a:defRPr>
      </a:lvl3pPr>
      <a:lvl4pPr marL="783372" indent="-195843" algn="ctr" defTabSz="414726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2500" b="1">
          <a:solidFill>
            <a:srgbClr val="000000"/>
          </a:solidFill>
          <a:latin typeface="Times New Roman" pitchFamily="18" charset="0"/>
          <a:ea typeface="msgothic" charset="0"/>
          <a:cs typeface="msgothic" charset="0"/>
        </a:defRPr>
      </a:lvl4pPr>
      <a:lvl5pPr marL="979214" indent="-195843" algn="ctr" defTabSz="414726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2500" b="1">
          <a:solidFill>
            <a:srgbClr val="000000"/>
          </a:solidFill>
          <a:latin typeface="Times New Roman" pitchFamily="18" charset="0"/>
          <a:ea typeface="msgothic" charset="0"/>
          <a:cs typeface="msgothic" charset="0"/>
        </a:defRPr>
      </a:lvl5pPr>
      <a:lvl6pPr marL="1393941" indent="-195843" algn="ctr" defTabSz="414726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2500" b="1">
          <a:solidFill>
            <a:srgbClr val="000000"/>
          </a:solidFill>
          <a:latin typeface="Times New Roman" pitchFamily="18" charset="0"/>
          <a:ea typeface="msgothic" charset="0"/>
          <a:cs typeface="msgothic" charset="0"/>
        </a:defRPr>
      </a:lvl6pPr>
      <a:lvl7pPr marL="1808667" indent="-195843" algn="ctr" defTabSz="414726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2500" b="1">
          <a:solidFill>
            <a:srgbClr val="000000"/>
          </a:solidFill>
          <a:latin typeface="Times New Roman" pitchFamily="18" charset="0"/>
          <a:ea typeface="msgothic" charset="0"/>
          <a:cs typeface="msgothic" charset="0"/>
        </a:defRPr>
      </a:lvl7pPr>
      <a:lvl8pPr marL="2223393" indent="-195843" algn="ctr" defTabSz="414726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2500" b="1">
          <a:solidFill>
            <a:srgbClr val="000000"/>
          </a:solidFill>
          <a:latin typeface="Times New Roman" pitchFamily="18" charset="0"/>
          <a:ea typeface="msgothic" charset="0"/>
          <a:cs typeface="msgothic" charset="0"/>
        </a:defRPr>
      </a:lvl8pPr>
      <a:lvl9pPr marL="2638119" indent="-195843" algn="ctr" defTabSz="414726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2500" b="1">
          <a:solidFill>
            <a:srgbClr val="000000"/>
          </a:solidFill>
          <a:latin typeface="Times New Roman" pitchFamily="18" charset="0"/>
          <a:ea typeface="msgothic" charset="0"/>
          <a:cs typeface="msgothic" charset="0"/>
        </a:defRPr>
      </a:lvl9pPr>
    </p:titleStyle>
    <p:bodyStyle>
      <a:lvl1pPr marL="391686" indent="-293764" algn="l" defTabSz="414726" rtl="0" fontAlgn="base" hangingPunct="0">
        <a:lnSpc>
          <a:spcPct val="93000"/>
        </a:lnSpc>
        <a:spcBef>
          <a:spcPct val="0"/>
        </a:spcBef>
        <a:spcAft>
          <a:spcPts val="806"/>
        </a:spcAft>
        <a:buClr>
          <a:srgbClr val="000000"/>
        </a:buClr>
        <a:buSzPct val="100000"/>
        <a:buFont typeface="Arial" pitchFamily="34" charset="0"/>
        <a:buChar char="•"/>
        <a:defRPr sz="1800">
          <a:solidFill>
            <a:srgbClr val="000000"/>
          </a:solidFill>
          <a:latin typeface="+mn-lt"/>
          <a:ea typeface="+mn-ea"/>
          <a:cs typeface="+mn-cs"/>
        </a:defRPr>
      </a:lvl1pPr>
      <a:lvl2pPr marL="783372" indent="-260644" algn="l" defTabSz="414726" rtl="0" fontAlgn="base" hangingPunct="0">
        <a:lnSpc>
          <a:spcPct val="93000"/>
        </a:lnSpc>
        <a:spcBef>
          <a:spcPct val="0"/>
        </a:spcBef>
        <a:spcAft>
          <a:spcPts val="1032"/>
        </a:spcAft>
        <a:buClr>
          <a:srgbClr val="000000"/>
        </a:buClr>
        <a:buSzPct val="75000"/>
        <a:buFont typeface="Symbol" pitchFamily="18" charset="2"/>
        <a:buChar char=""/>
        <a:defRPr sz="2400">
          <a:solidFill>
            <a:srgbClr val="000000"/>
          </a:solidFill>
          <a:latin typeface="+mn-lt"/>
          <a:ea typeface="+mn-ea"/>
          <a:cs typeface="+mn-cs"/>
        </a:defRPr>
      </a:lvl2pPr>
      <a:lvl3pPr marL="1175057" indent="-195843" algn="l" defTabSz="414726" rtl="0" fontAlgn="base" hangingPunct="0">
        <a:lnSpc>
          <a:spcPct val="93000"/>
        </a:lnSpc>
        <a:spcBef>
          <a:spcPct val="0"/>
        </a:spcBef>
        <a:spcAft>
          <a:spcPts val="771"/>
        </a:spcAft>
        <a:buClr>
          <a:srgbClr val="000000"/>
        </a:buClr>
        <a:buSzPct val="45000"/>
        <a:buFont typeface="Wingdings" pitchFamily="2" charset="2"/>
        <a:buChar char=""/>
        <a:defRPr sz="2200">
          <a:solidFill>
            <a:srgbClr val="000000"/>
          </a:solidFill>
          <a:latin typeface="+mn-lt"/>
          <a:ea typeface="+mn-ea"/>
          <a:cs typeface="+mn-cs"/>
        </a:defRPr>
      </a:lvl3pPr>
      <a:lvl4pPr marL="1566743" indent="-195843" algn="l" defTabSz="414726" rtl="0" fontAlgn="base" hangingPunct="0">
        <a:lnSpc>
          <a:spcPct val="93000"/>
        </a:lnSpc>
        <a:spcBef>
          <a:spcPct val="0"/>
        </a:spcBef>
        <a:spcAft>
          <a:spcPts val="522"/>
        </a:spcAft>
        <a:buClr>
          <a:srgbClr val="000000"/>
        </a:buClr>
        <a:buSzPct val="75000"/>
        <a:buFont typeface="Symbol" pitchFamily="18" charset="2"/>
        <a:buChar char=""/>
        <a:defRPr sz="1800">
          <a:solidFill>
            <a:srgbClr val="000000"/>
          </a:solidFill>
          <a:latin typeface="+mn-lt"/>
          <a:ea typeface="+mn-ea"/>
          <a:cs typeface="+mn-cs"/>
        </a:defRPr>
      </a:lvl4pPr>
      <a:lvl5pPr marL="1958429" indent="-195843" algn="l" defTabSz="414726" rtl="0" fontAlgn="base" hangingPunct="0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45000"/>
        <a:buFont typeface="Wingdings" pitchFamily="2" charset="2"/>
        <a:buChar char=""/>
        <a:defRPr sz="1800">
          <a:solidFill>
            <a:srgbClr val="000000"/>
          </a:solidFill>
          <a:latin typeface="+mn-lt"/>
          <a:ea typeface="+mn-ea"/>
          <a:cs typeface="+mn-cs"/>
        </a:defRPr>
      </a:lvl5pPr>
      <a:lvl6pPr marL="2373155" indent="-195843" algn="l" defTabSz="414726" rtl="0" fontAlgn="base" hangingPunct="0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45000"/>
        <a:buFont typeface="Wingdings" pitchFamily="2" charset="2"/>
        <a:buChar char=""/>
        <a:defRPr sz="1800">
          <a:solidFill>
            <a:srgbClr val="000000"/>
          </a:solidFill>
          <a:latin typeface="+mn-lt"/>
          <a:ea typeface="+mn-ea"/>
          <a:cs typeface="+mn-cs"/>
        </a:defRPr>
      </a:lvl6pPr>
      <a:lvl7pPr marL="2787881" indent="-195843" algn="l" defTabSz="414726" rtl="0" fontAlgn="base" hangingPunct="0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45000"/>
        <a:buFont typeface="Wingdings" pitchFamily="2" charset="2"/>
        <a:buChar char=""/>
        <a:defRPr sz="1800">
          <a:solidFill>
            <a:srgbClr val="000000"/>
          </a:solidFill>
          <a:latin typeface="+mn-lt"/>
          <a:ea typeface="+mn-ea"/>
          <a:cs typeface="+mn-cs"/>
        </a:defRPr>
      </a:lvl7pPr>
      <a:lvl8pPr marL="3202607" indent="-195843" algn="l" defTabSz="414726" rtl="0" fontAlgn="base" hangingPunct="0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45000"/>
        <a:buFont typeface="Wingdings" pitchFamily="2" charset="2"/>
        <a:buChar char=""/>
        <a:defRPr sz="1800">
          <a:solidFill>
            <a:srgbClr val="000000"/>
          </a:solidFill>
          <a:latin typeface="+mn-lt"/>
          <a:ea typeface="+mn-ea"/>
          <a:cs typeface="+mn-cs"/>
        </a:defRPr>
      </a:lvl8pPr>
      <a:lvl9pPr marL="3617333" indent="-195843" algn="l" defTabSz="414726" rtl="0" fontAlgn="base" hangingPunct="0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45000"/>
        <a:buFont typeface="Wingdings" pitchFamily="2" charset="2"/>
        <a:buChar char=""/>
        <a:defRPr sz="18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4726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9452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44178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8904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73631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88357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903083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17809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3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Diabetes </a:t>
            </a:r>
            <a:r>
              <a:rPr lang="en-US" b="1" dirty="0" smtClean="0"/>
              <a:t>Mellitus: All what you need to know.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/>
            <a:r>
              <a:rPr lang="en-US" dirty="0" err="1" smtClean="0"/>
              <a:t>Dr</a:t>
            </a:r>
            <a:r>
              <a:rPr lang="en-US" dirty="0" smtClean="0"/>
              <a:t> </a:t>
            </a:r>
            <a:r>
              <a:rPr lang="en-US" dirty="0" err="1" smtClean="0"/>
              <a:t>Dalal</a:t>
            </a:r>
            <a:r>
              <a:rPr lang="en-US" dirty="0" smtClean="0"/>
              <a:t> </a:t>
            </a:r>
            <a:r>
              <a:rPr lang="en-US" dirty="0" err="1" smtClean="0"/>
              <a:t>Alhajeri</a:t>
            </a:r>
            <a:endParaRPr lang="en-US" dirty="0" smtClean="0"/>
          </a:p>
          <a:p>
            <a:pPr algn="l"/>
            <a:r>
              <a:rPr lang="en-US" dirty="0" smtClean="0"/>
              <a:t>Consultant Family physician</a:t>
            </a:r>
          </a:p>
          <a:p>
            <a:pPr algn="l"/>
            <a:r>
              <a:rPr lang="en-US" dirty="0" smtClean="0"/>
              <a:t>MRCGP, Diabetes </a:t>
            </a:r>
            <a:r>
              <a:rPr lang="en-US" dirty="0" err="1" smtClean="0"/>
              <a:t>PgDip</a:t>
            </a:r>
            <a:endParaRPr lang="en-US" dirty="0" smtClean="0"/>
          </a:p>
          <a:p>
            <a:pPr algn="l"/>
            <a:endParaRPr lang="en-US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7" y="4271964"/>
            <a:ext cx="2714625" cy="168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7307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Medical evaluation and </a:t>
            </a:r>
            <a:r>
              <a:rPr lang="en-US" b="1" dirty="0" smtClean="0"/>
              <a:t>assessment</a:t>
            </a:r>
            <a:br>
              <a:rPr lang="en-US" b="1" dirty="0" smtClean="0"/>
            </a:br>
            <a:r>
              <a:rPr lang="en-US" b="1" dirty="0" smtClean="0"/>
              <a:t>Initial visit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Confirm and classify diabetes.</a:t>
            </a:r>
            <a:endParaRPr lang="en-US" dirty="0"/>
          </a:p>
          <a:p>
            <a:r>
              <a:rPr lang="en-US" dirty="0"/>
              <a:t>Detect diabetes complications </a:t>
            </a:r>
            <a:r>
              <a:rPr lang="en-US" dirty="0" smtClean="0"/>
              <a:t>(micro-, macrovascular).</a:t>
            </a:r>
            <a:endParaRPr lang="en-US" dirty="0"/>
          </a:p>
          <a:p>
            <a:r>
              <a:rPr lang="en-US" dirty="0"/>
              <a:t>Review previous </a:t>
            </a:r>
            <a:r>
              <a:rPr lang="en-US" dirty="0" smtClean="0"/>
              <a:t>treatment. (from GP)</a:t>
            </a:r>
          </a:p>
          <a:p>
            <a:r>
              <a:rPr lang="en-US" dirty="0" smtClean="0"/>
              <a:t>ASCVD risk factor and comorbidities.</a:t>
            </a:r>
            <a:endParaRPr lang="en-US" dirty="0"/>
          </a:p>
          <a:p>
            <a:r>
              <a:rPr lang="en-US" dirty="0" smtClean="0"/>
              <a:t>Formulate </a:t>
            </a:r>
            <a:r>
              <a:rPr lang="en-US" dirty="0"/>
              <a:t>a management </a:t>
            </a:r>
            <a:r>
              <a:rPr lang="en-US" dirty="0" smtClean="0"/>
              <a:t>plan.</a:t>
            </a:r>
            <a:endParaRPr lang="en-US" dirty="0"/>
          </a:p>
          <a:p>
            <a:r>
              <a:rPr lang="en-US" dirty="0"/>
              <a:t>Provide a basis for continuing </a:t>
            </a:r>
            <a:r>
              <a:rPr lang="en-US" dirty="0" smtClean="0"/>
              <a:t>care.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3684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Medical evaluation and </a:t>
            </a:r>
            <a:r>
              <a:rPr lang="en-US" b="1" dirty="0" smtClean="0"/>
              <a:t>assessment</a:t>
            </a:r>
            <a:br>
              <a:rPr lang="en-US" b="1" dirty="0" smtClean="0"/>
            </a:br>
            <a:r>
              <a:rPr lang="en-US" b="1" dirty="0" smtClean="0"/>
              <a:t>Each F.U visit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b="1" u="sng" dirty="0"/>
              <a:t>4 C’s approach:</a:t>
            </a:r>
          </a:p>
          <a:p>
            <a:r>
              <a:rPr lang="en-US" b="1" dirty="0" smtClean="0"/>
              <a:t>Complain.</a:t>
            </a:r>
          </a:p>
          <a:p>
            <a:r>
              <a:rPr lang="en-US" b="1" dirty="0"/>
              <a:t>Compliance: </a:t>
            </a:r>
            <a:r>
              <a:rPr lang="en-US" dirty="0"/>
              <a:t>diet, exercise and medications</a:t>
            </a:r>
            <a:r>
              <a:rPr lang="en-US" dirty="0" smtClean="0"/>
              <a:t>.</a:t>
            </a:r>
          </a:p>
          <a:p>
            <a:r>
              <a:rPr lang="en-US" b="1" dirty="0"/>
              <a:t>Control: </a:t>
            </a:r>
            <a:r>
              <a:rPr lang="en-US" dirty="0" smtClean="0"/>
              <a:t>Hypos and hyperglycemia, results </a:t>
            </a:r>
            <a:r>
              <a:rPr lang="en-US" dirty="0"/>
              <a:t>of glucose monitoring and </a:t>
            </a:r>
            <a:r>
              <a:rPr lang="en-US" dirty="0" smtClean="0"/>
              <a:t>A1c.</a:t>
            </a:r>
            <a:endParaRPr lang="en-US" dirty="0"/>
          </a:p>
          <a:p>
            <a:r>
              <a:rPr lang="en-US" b="1" dirty="0"/>
              <a:t>Complications:</a:t>
            </a:r>
            <a:r>
              <a:rPr lang="en-US" dirty="0"/>
              <a:t> </a:t>
            </a:r>
            <a:endParaRPr lang="en-US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Hypoglycemia</a:t>
            </a:r>
            <a:r>
              <a:rPr lang="en-US" dirty="0"/>
              <a:t>, </a:t>
            </a:r>
            <a:r>
              <a:rPr lang="en-US" dirty="0" smtClean="0"/>
              <a:t>Hyperglycemia.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Microvascular</a:t>
            </a:r>
            <a:r>
              <a:rPr lang="en-US" dirty="0"/>
              <a:t>: retinopathy, nephropathy, neuropathy (sensory, including history of foot lesions; autonomic, including sexual dysfunction and gastroparesis</a:t>
            </a:r>
            <a:r>
              <a:rPr lang="en-US" dirty="0" smtClean="0"/>
              <a:t>).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Macrovascular</a:t>
            </a:r>
            <a:r>
              <a:rPr lang="en-US" dirty="0"/>
              <a:t>: coronary heart disease, cerebrovascular disease, and peripheral arterial </a:t>
            </a:r>
            <a:r>
              <a:rPr lang="en-US" dirty="0" smtClean="0"/>
              <a:t>disease.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4780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Medical </a:t>
            </a:r>
            <a:r>
              <a:rPr lang="en-US" b="1" dirty="0"/>
              <a:t>evaluation and assessment</a:t>
            </a:r>
            <a:br>
              <a:rPr lang="en-US" b="1" dirty="0"/>
            </a:b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Psychosocial </a:t>
            </a:r>
            <a:r>
              <a:rPr lang="en-US" b="1" dirty="0" err="1" smtClean="0"/>
              <a:t>Hx</a:t>
            </a:r>
            <a:r>
              <a:rPr lang="en-US" b="1" dirty="0" smtClean="0"/>
              <a:t>: </a:t>
            </a:r>
            <a:r>
              <a:rPr lang="en-US" dirty="0" smtClean="0"/>
              <a:t>diabetes </a:t>
            </a:r>
            <a:r>
              <a:rPr lang="en-US" dirty="0"/>
              <a:t>distress, depression, anxiety, disordered eating, and cognitive </a:t>
            </a:r>
            <a:r>
              <a:rPr lang="en-US" dirty="0" smtClean="0"/>
              <a:t>capacities and existing social support.</a:t>
            </a:r>
          </a:p>
          <a:p>
            <a:r>
              <a:rPr lang="en-US" dirty="0" smtClean="0"/>
              <a:t>Vaccination history and needs.</a:t>
            </a:r>
          </a:p>
          <a:p>
            <a:r>
              <a:rPr lang="en-US" dirty="0"/>
              <a:t> </a:t>
            </a:r>
            <a:r>
              <a:rPr lang="en-US" dirty="0" smtClean="0"/>
              <a:t>The </a:t>
            </a:r>
            <a:r>
              <a:rPr lang="en-US" dirty="0"/>
              <a:t>10-year risk of a ﬁrst atherosclerotic cardiovascular disease event should be </a:t>
            </a:r>
            <a:r>
              <a:rPr lang="en-US" dirty="0" smtClean="0"/>
              <a:t>assessed.</a:t>
            </a:r>
          </a:p>
          <a:p>
            <a:endParaRPr lang="en-US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7427" y="5601072"/>
            <a:ext cx="4176464" cy="1256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8133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Medical evaluation and assessment</a:t>
            </a:r>
          </a:p>
        </p:txBody>
      </p:sp>
      <p:pic>
        <p:nvPicPr>
          <p:cNvPr id="4098" name="Picture 2" descr="C:\Users\Dr.Dalal\AppData\Local\Microsoft\Windows\INetCache\IE\1GQX1ETU\image1.jpe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3" y="1556792"/>
            <a:ext cx="8208912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7374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Medical evaluation and assessment</a:t>
            </a:r>
          </a:p>
        </p:txBody>
      </p:sp>
      <p:pic>
        <p:nvPicPr>
          <p:cNvPr id="5122" name="Picture 2" descr="C:\Users\Dr.Dalal\AppData\Local\Microsoft\Windows\INetCache\IE\3RG92P5E\image2.jpe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600200"/>
            <a:ext cx="8136904" cy="4781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3471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/>
              <a:t>Diabetes education</a:t>
            </a:r>
            <a:endParaRPr lang="en-US" b="1" dirty="0"/>
          </a:p>
        </p:txBody>
      </p:sp>
      <p:pic>
        <p:nvPicPr>
          <p:cNvPr id="215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60648"/>
            <a:ext cx="3760418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5" y="2996953"/>
            <a:ext cx="3744416" cy="29402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9008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/>
              <a:t>Glycemic targets</a:t>
            </a:r>
            <a:r>
              <a:rPr lang="en-US" b="1" dirty="0"/>
              <a:t/>
            </a:r>
            <a:br>
              <a:rPr lang="en-US" b="1" dirty="0"/>
            </a:br>
            <a:endParaRPr lang="en-US" b="1" dirty="0"/>
          </a:p>
        </p:txBody>
      </p:sp>
      <p:pic>
        <p:nvPicPr>
          <p:cNvPr id="1026" name="Picture 2" descr="C:\Users\Dr.Dalal\AppData\Local\Microsoft\Windows\INetCache\IE\1GQX1ETU\image2.jpe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556792"/>
            <a:ext cx="7992888" cy="4853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2"/>
          <p:cNvSpPr/>
          <p:nvPr/>
        </p:nvSpPr>
        <p:spPr>
          <a:xfrm>
            <a:off x="5508105" y="2132857"/>
            <a:ext cx="914400" cy="31232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7164289" y="2445178"/>
            <a:ext cx="914400" cy="39690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6837174" y="2996952"/>
            <a:ext cx="914400" cy="3429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916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Glycemic targets</a:t>
            </a:r>
          </a:p>
        </p:txBody>
      </p:sp>
      <p:pic>
        <p:nvPicPr>
          <p:cNvPr id="2050" name="Picture 2" descr="C:\Users\Dr.Dalal\AppData\Local\Microsoft\Windows\INetCache\IE\MB9V7427\image1.jpe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600200"/>
            <a:ext cx="7992888" cy="4781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5417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Pharmacologic approaches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 smtClean="0"/>
              <a:t>Choice </a:t>
            </a:r>
            <a:r>
              <a:rPr lang="en-US" b="1" dirty="0"/>
              <a:t>of pharmacologic </a:t>
            </a:r>
            <a:r>
              <a:rPr lang="en-US" b="1" dirty="0" smtClean="0"/>
              <a:t>agents:  </a:t>
            </a:r>
          </a:p>
          <a:p>
            <a:r>
              <a:rPr lang="en-US" dirty="0" smtClean="0"/>
              <a:t>Comorbidities </a:t>
            </a:r>
            <a:r>
              <a:rPr lang="en-US" dirty="0"/>
              <a:t>(atherosclerotic cardiovascular disease, heart failure, chronic kidney disease</a:t>
            </a:r>
            <a:r>
              <a:rPr lang="en-US" dirty="0" smtClean="0"/>
              <a:t>).</a:t>
            </a:r>
          </a:p>
          <a:p>
            <a:r>
              <a:rPr lang="en-US" dirty="0" smtClean="0"/>
              <a:t>Hypoglycemia risk.</a:t>
            </a:r>
          </a:p>
          <a:p>
            <a:r>
              <a:rPr lang="en-US" dirty="0" smtClean="0"/>
              <a:t>Impact on weight.</a:t>
            </a:r>
          </a:p>
          <a:p>
            <a:r>
              <a:rPr lang="en-US" dirty="0" smtClean="0"/>
              <a:t>Cost.</a:t>
            </a:r>
          </a:p>
          <a:p>
            <a:r>
              <a:rPr lang="en-US" dirty="0"/>
              <a:t>R</a:t>
            </a:r>
            <a:r>
              <a:rPr lang="en-US" dirty="0" smtClean="0"/>
              <a:t>isk </a:t>
            </a:r>
            <a:r>
              <a:rPr lang="en-US" dirty="0"/>
              <a:t>for side </a:t>
            </a:r>
            <a:r>
              <a:rPr lang="en-US" dirty="0" smtClean="0"/>
              <a:t>effects.</a:t>
            </a:r>
          </a:p>
          <a:p>
            <a:r>
              <a:rPr lang="en-US" dirty="0"/>
              <a:t>P</a:t>
            </a:r>
            <a:r>
              <a:rPr lang="en-US" dirty="0" smtClean="0"/>
              <a:t>atient </a:t>
            </a:r>
            <a:r>
              <a:rPr lang="en-US" dirty="0"/>
              <a:t>preferences. </a:t>
            </a:r>
          </a:p>
        </p:txBody>
      </p:sp>
    </p:spTree>
    <p:extLst>
      <p:ext uri="{BB962C8B-B14F-4D97-AF65-F5344CB8AC3E}">
        <p14:creationId xmlns:p14="http://schemas.microsoft.com/office/powerpoint/2010/main" val="523957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b="1" dirty="0"/>
          </a:p>
        </p:txBody>
      </p:sp>
      <p:pic>
        <p:nvPicPr>
          <p:cNvPr id="3074" name="Picture 2" descr="C:\Users\Dr.Dalal\AppData\Local\Microsoft\Windows\INetCache\IE\1GQX1ETU\image1 (1).jpe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9144001" cy="6873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4676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Outline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Classification and diagnosis of diabetes.</a:t>
            </a:r>
          </a:p>
          <a:p>
            <a:r>
              <a:rPr lang="en-US" dirty="0" smtClean="0"/>
              <a:t>Prevention or Delay of type 2 diabetes.</a:t>
            </a:r>
          </a:p>
          <a:p>
            <a:r>
              <a:rPr lang="en-US" dirty="0" smtClean="0"/>
              <a:t>Medical evaluation and assessment (initial, follow up and annual visits).</a:t>
            </a:r>
          </a:p>
          <a:p>
            <a:r>
              <a:rPr lang="en-US" dirty="0" smtClean="0"/>
              <a:t>Glycemic targets.</a:t>
            </a:r>
          </a:p>
          <a:p>
            <a:r>
              <a:rPr lang="en-US" dirty="0" smtClean="0"/>
              <a:t>Pharmacologic approaches.</a:t>
            </a:r>
          </a:p>
          <a:p>
            <a:r>
              <a:rPr lang="en-US" dirty="0" smtClean="0"/>
              <a:t>Cardiovascular disease and risk management.</a:t>
            </a:r>
          </a:p>
          <a:p>
            <a:r>
              <a:rPr lang="en-US" dirty="0" smtClean="0"/>
              <a:t>Microvascular complications.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7868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2998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6613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Pharmacologic approaches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Early insulin: </a:t>
            </a:r>
            <a:r>
              <a:rPr lang="en-US" dirty="0" smtClean="0"/>
              <a:t>catabolism </a:t>
            </a:r>
            <a:r>
              <a:rPr lang="en-US" dirty="0"/>
              <a:t>(weight loss), </a:t>
            </a:r>
            <a:r>
              <a:rPr lang="en-US" dirty="0" smtClean="0"/>
              <a:t>symptoms </a:t>
            </a:r>
            <a:r>
              <a:rPr lang="en-US" dirty="0"/>
              <a:t>of </a:t>
            </a:r>
            <a:r>
              <a:rPr lang="en-US" dirty="0" smtClean="0"/>
              <a:t>hyperglycemia, </a:t>
            </a:r>
            <a:r>
              <a:rPr lang="en-US" dirty="0"/>
              <a:t>or </a:t>
            </a:r>
            <a:r>
              <a:rPr lang="en-US" dirty="0" smtClean="0"/>
              <a:t>A1C </a:t>
            </a:r>
            <a:r>
              <a:rPr lang="en-US" dirty="0"/>
              <a:t>levels </a:t>
            </a:r>
            <a:r>
              <a:rPr lang="en-US" dirty="0" smtClean="0"/>
              <a:t>&gt;10</a:t>
            </a:r>
            <a:r>
              <a:rPr lang="en-US" dirty="0"/>
              <a:t>% </a:t>
            </a:r>
            <a:r>
              <a:rPr lang="en-US" dirty="0" smtClean="0"/>
              <a:t>or </a:t>
            </a:r>
            <a:r>
              <a:rPr lang="en-US" dirty="0"/>
              <a:t>blood glucose </a:t>
            </a:r>
            <a:r>
              <a:rPr lang="en-US" dirty="0" smtClean="0"/>
              <a:t>levels &gt;16.7 </a:t>
            </a:r>
            <a:r>
              <a:rPr lang="en-US" dirty="0" err="1" smtClean="0"/>
              <a:t>mmol</a:t>
            </a:r>
            <a:r>
              <a:rPr lang="en-US" dirty="0" smtClean="0"/>
              <a:t>/L.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b="1" dirty="0"/>
              <a:t>D</a:t>
            </a:r>
            <a:r>
              <a:rPr lang="en-US" b="1" dirty="0" smtClean="0"/>
              <a:t>ual therapy:  </a:t>
            </a:r>
            <a:r>
              <a:rPr lang="en-US" dirty="0"/>
              <a:t>A1C </a:t>
            </a:r>
            <a:r>
              <a:rPr lang="en-US" dirty="0" smtClean="0"/>
              <a:t>&gt;1.5</a:t>
            </a:r>
            <a:r>
              <a:rPr lang="en-US" dirty="0"/>
              <a:t>% </a:t>
            </a:r>
            <a:r>
              <a:rPr lang="en-US" dirty="0" smtClean="0"/>
              <a:t>above </a:t>
            </a:r>
            <a:r>
              <a:rPr lang="en-US" dirty="0"/>
              <a:t>their glycemic target. </a:t>
            </a:r>
          </a:p>
        </p:txBody>
      </p:sp>
    </p:spTree>
    <p:extLst>
      <p:ext uri="{BB962C8B-B14F-4D97-AF65-F5344CB8AC3E}">
        <p14:creationId xmlns:p14="http://schemas.microsoft.com/office/powerpoint/2010/main" val="264071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32656"/>
            <a:ext cx="8856984" cy="6408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4471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Text Box 1"/>
          <p:cNvSpPr txBox="1">
            <a:spLocks noChangeArrowheads="1"/>
          </p:cNvSpPr>
          <p:nvPr/>
        </p:nvSpPr>
        <p:spPr bwMode="auto">
          <a:xfrm>
            <a:off x="325440" y="381640"/>
            <a:ext cx="8493120" cy="414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sgothic" charset="0"/>
                <a:cs typeface="ms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sgothic" charset="0"/>
                <a:cs typeface="ms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sgothic" charset="0"/>
                <a:cs typeface="ms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sgothic" charset="0"/>
                <a:cs typeface="ms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sgothic" charset="0"/>
                <a:cs typeface="msgothic" charset="0"/>
              </a:defRPr>
            </a:lvl5pPr>
            <a:lvl6pPr marL="15367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sgothic" charset="0"/>
                <a:cs typeface="msgothic" charset="0"/>
              </a:defRPr>
            </a:lvl6pPr>
            <a:lvl7pPr marL="19939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sgothic" charset="0"/>
                <a:cs typeface="msgothic" charset="0"/>
              </a:defRPr>
            </a:lvl7pPr>
            <a:lvl8pPr marL="24511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sgothic" charset="0"/>
                <a:cs typeface="msgothic" charset="0"/>
              </a:defRPr>
            </a:lvl8pPr>
            <a:lvl9pPr marL="29083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sgothic" charset="0"/>
                <a:cs typeface="msgothic" charset="0"/>
              </a:defRPr>
            </a:lvl9pPr>
          </a:lstStyle>
          <a:p>
            <a:pPr algn="ctr" defTabSz="41468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</a:pPr>
            <a:r>
              <a:rPr lang="en-GB" altLang="en-US" sz="1500" b="1">
                <a:latin typeface="Arial" pitchFamily="34" charset="0"/>
              </a:rPr>
              <a:t>Intensifying to injectable therapies.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2" y="6263219"/>
            <a:ext cx="1553760" cy="4306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2727360" y="5972309"/>
            <a:ext cx="3918240" cy="231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sgothic" charset="0"/>
                <a:cs typeface="ms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sgothic" charset="0"/>
                <a:cs typeface="ms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sgothic" charset="0"/>
                <a:cs typeface="ms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sgothic" charset="0"/>
                <a:cs typeface="ms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sgothic" charset="0"/>
                <a:cs typeface="msgothic" charset="0"/>
              </a:defRPr>
            </a:lvl5pPr>
            <a:lvl6pPr marL="15367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sgothic" charset="0"/>
                <a:cs typeface="msgothic" charset="0"/>
              </a:defRPr>
            </a:lvl6pPr>
            <a:lvl7pPr marL="19939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sgothic" charset="0"/>
                <a:cs typeface="msgothic" charset="0"/>
              </a:defRPr>
            </a:lvl7pPr>
            <a:lvl8pPr marL="24511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sgothic" charset="0"/>
                <a:cs typeface="msgothic" charset="0"/>
              </a:defRPr>
            </a:lvl8pPr>
            <a:lvl9pPr marL="29083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sgothic" charset="0"/>
                <a:cs typeface="msgothic" charset="0"/>
              </a:defRPr>
            </a:lvl9pPr>
          </a:lstStyle>
          <a:p>
            <a:pPr defTabSz="41468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</a:pPr>
            <a:r>
              <a:rPr lang="en-GB" altLang="en-US" sz="1100" b="1">
                <a:latin typeface="Arial" pitchFamily="34" charset="0"/>
              </a:rPr>
              <a:t>American Diabetes Association Dia Care 2019;42:S90-S102</a:t>
            </a:r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97920" y="6613176"/>
            <a:ext cx="4930560" cy="3470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85725" indent="-85725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sgothic" charset="0"/>
                <a:cs typeface="ms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sgothic" charset="0"/>
                <a:cs typeface="ms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sgothic" charset="0"/>
                <a:cs typeface="ms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sgothic" charset="0"/>
                <a:cs typeface="ms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sgothic" charset="0"/>
                <a:cs typeface="msgothic" charset="0"/>
              </a:defRPr>
            </a:lvl5pPr>
            <a:lvl6pPr marL="15367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sgothic" charset="0"/>
                <a:cs typeface="msgothic" charset="0"/>
              </a:defRPr>
            </a:lvl6pPr>
            <a:lvl7pPr marL="19939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sgothic" charset="0"/>
                <a:cs typeface="msgothic" charset="0"/>
              </a:defRPr>
            </a:lvl7pPr>
            <a:lvl8pPr marL="24511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sgothic" charset="0"/>
                <a:cs typeface="msgothic" charset="0"/>
              </a:defRPr>
            </a:lvl8pPr>
            <a:lvl9pPr marL="29083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sgothic" charset="0"/>
                <a:cs typeface="msgothic" charset="0"/>
              </a:defRPr>
            </a:lvl9pPr>
          </a:lstStyle>
          <a:p>
            <a:pPr defTabSz="41468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</a:pPr>
            <a:r>
              <a:rPr lang="en-GB" altLang="en-US" sz="900">
                <a:latin typeface="Arial" pitchFamily="34" charset="0"/>
              </a:rPr>
              <a:t>©2019 by American Diabetes Association</a:t>
            </a:r>
          </a:p>
        </p:txBody>
      </p:sp>
    </p:spTree>
    <p:extLst>
      <p:ext uri="{BB962C8B-B14F-4D97-AF65-F5344CB8AC3E}">
        <p14:creationId xmlns:p14="http://schemas.microsoft.com/office/powerpoint/2010/main" val="1842110761"/>
      </p:ext>
    </p:extLst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Hypertension in DM</a:t>
            </a:r>
            <a:br>
              <a:rPr lang="en-US" b="1" dirty="0" smtClean="0"/>
            </a:br>
            <a:r>
              <a:rPr lang="en-US" b="1" dirty="0" smtClean="0"/>
              <a:t>Targets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DM and HTN at </a:t>
            </a:r>
            <a:r>
              <a:rPr lang="en-US" b="1" dirty="0"/>
              <a:t>higher cardiovascular risk </a:t>
            </a:r>
            <a:r>
              <a:rPr lang="en-US" dirty="0"/>
              <a:t>(existing atherosclerotic cardiovascular disease or 10-year atherosclerotic cardiovascular disease risk </a:t>
            </a:r>
            <a:r>
              <a:rPr lang="en-US" dirty="0" smtClean="0"/>
              <a:t>&gt;15%) ------  &lt;130/80.</a:t>
            </a:r>
          </a:p>
          <a:p>
            <a:r>
              <a:rPr lang="en-US" dirty="0"/>
              <a:t>DM and HTN </a:t>
            </a:r>
            <a:r>
              <a:rPr lang="en-US" b="1" dirty="0"/>
              <a:t>at lower risk for cardiovascular disease</a:t>
            </a:r>
            <a:r>
              <a:rPr lang="en-US" dirty="0"/>
              <a:t> (10-year atherosclerotic </a:t>
            </a:r>
            <a:r>
              <a:rPr lang="en-US" dirty="0" smtClean="0"/>
              <a:t>cardiovascular disease risk&lt;15%)----- &lt;140/90 . 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827584" y="3501008"/>
            <a:ext cx="1944216" cy="64807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6948264" y="5085185"/>
            <a:ext cx="1512168" cy="64807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747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Hypertension in DM</a:t>
            </a:r>
            <a:br>
              <a:rPr lang="en-US" b="1" dirty="0"/>
            </a:br>
            <a:r>
              <a:rPr lang="en-US" b="1" dirty="0"/>
              <a:t>Treatment Strategies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BP &gt;120/80:</a:t>
            </a:r>
            <a:r>
              <a:rPr lang="en-US" dirty="0" smtClean="0"/>
              <a:t> </a:t>
            </a:r>
            <a:r>
              <a:rPr lang="en-US" dirty="0" err="1" smtClean="0"/>
              <a:t>wt</a:t>
            </a:r>
            <a:r>
              <a:rPr lang="en-US" dirty="0" smtClean="0"/>
              <a:t> loss, DASH diet, exercise, moderate alcohol.</a:t>
            </a:r>
          </a:p>
          <a:p>
            <a:r>
              <a:rPr lang="en-US" b="1" dirty="0" smtClean="0"/>
              <a:t>BP ≥ 140/90: </a:t>
            </a:r>
            <a:r>
              <a:rPr lang="en-US" dirty="0" smtClean="0"/>
              <a:t>life style modification and pharmacotherapy.</a:t>
            </a:r>
          </a:p>
          <a:p>
            <a:r>
              <a:rPr lang="en-US" b="1" dirty="0"/>
              <a:t>BP </a:t>
            </a:r>
            <a:r>
              <a:rPr lang="en-US" b="1" dirty="0" smtClean="0"/>
              <a:t>≥ 160/100</a:t>
            </a:r>
            <a:r>
              <a:rPr lang="en-US" b="1" dirty="0"/>
              <a:t>:</a:t>
            </a:r>
            <a:r>
              <a:rPr lang="en-US" dirty="0"/>
              <a:t> life style modification and two drugs or a single-pill combination of </a:t>
            </a:r>
            <a:r>
              <a:rPr lang="en-US" dirty="0" smtClean="0"/>
              <a:t>drugs.</a:t>
            </a:r>
          </a:p>
          <a:p>
            <a:r>
              <a:rPr lang="en-US" b="1" dirty="0" smtClean="0"/>
              <a:t>Resistant HTN: </a:t>
            </a:r>
            <a:r>
              <a:rPr lang="en-US" dirty="0" smtClean="0"/>
              <a:t>mineralocorticoid </a:t>
            </a:r>
            <a:r>
              <a:rPr lang="en-US" dirty="0"/>
              <a:t>receptor antagonist </a:t>
            </a:r>
            <a:r>
              <a:rPr lang="en-US" dirty="0" smtClean="0"/>
              <a:t>therapy.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8582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 descr="C:\Users\Dr.Dalal\AppData\Local\Microsoft\Windows\INetCache\IE\HP051MI3\IMG_32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0"/>
            <a:ext cx="835292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9186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Lipid management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 descr="C:\Users\Dr.Dalal\AppData\Local\Microsoft\Windows\INetCache\IE\3RG92P5E\IMG_32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32680"/>
            <a:ext cx="9108263" cy="5425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2783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 descr="C:\Users\Dr.Dalal\AppData\Local\Microsoft\Windows\INetCache\IE\1GQX1ETU\IMG_32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6" y="0"/>
            <a:ext cx="913014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2633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Diagnosis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13319" name="Picture 7" descr="C:\Users\Dr.Dalal\AppData\Local\Microsoft\Windows\INetCache\IE\1GQX1ETU\IMG_323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9293" y="1628801"/>
            <a:ext cx="4762500" cy="4531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2678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Antiplatelet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Secondary prevention: 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A</a:t>
            </a:r>
            <a:r>
              <a:rPr lang="en-US" dirty="0" smtClean="0"/>
              <a:t>spirin </a:t>
            </a:r>
            <a:r>
              <a:rPr lang="en-US" dirty="0"/>
              <a:t>therapy (75–162 mg/day) </a:t>
            </a:r>
            <a:r>
              <a:rPr lang="en-US" dirty="0" smtClean="0"/>
              <a:t>for diabetes </a:t>
            </a:r>
            <a:r>
              <a:rPr lang="en-US" dirty="0"/>
              <a:t>and a history of atherosclerotic cardiovascular disease. </a:t>
            </a:r>
            <a:r>
              <a:rPr lang="en-US" dirty="0" smtClean="0"/>
              <a:t>If aspirin allergy--- </a:t>
            </a:r>
            <a:r>
              <a:rPr lang="en-US" dirty="0" err="1"/>
              <a:t>clopidogrel</a:t>
            </a:r>
            <a:r>
              <a:rPr lang="en-US" dirty="0"/>
              <a:t> (75 mg/day</a:t>
            </a:r>
            <a:r>
              <a:rPr lang="en-US" dirty="0" smtClean="0"/>
              <a:t>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587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Antiplatelet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Primary prevention: </a:t>
            </a:r>
          </a:p>
          <a:p>
            <a:pPr marL="0" indent="0">
              <a:buNone/>
            </a:pPr>
            <a:r>
              <a:rPr lang="en-US" dirty="0"/>
              <a:t>M</a:t>
            </a:r>
            <a:r>
              <a:rPr lang="en-US" dirty="0" smtClean="0"/>
              <a:t>en </a:t>
            </a:r>
            <a:r>
              <a:rPr lang="en-US" dirty="0"/>
              <a:t>and women </a:t>
            </a:r>
            <a:r>
              <a:rPr lang="en-US" dirty="0" smtClean="0"/>
              <a:t>aged≥ 50 years + diabetes + one </a:t>
            </a:r>
            <a:r>
              <a:rPr lang="en-US" dirty="0"/>
              <a:t>additional major risk factor (family history of premature ASCVD, hypertension, dyslipidemia, </a:t>
            </a:r>
            <a:r>
              <a:rPr lang="en-US" dirty="0" smtClean="0"/>
              <a:t>smoking, </a:t>
            </a:r>
            <a:r>
              <a:rPr lang="en-US" dirty="0"/>
              <a:t>chronic kidney disease/albuminuria) </a:t>
            </a:r>
            <a:r>
              <a:rPr lang="en-US" dirty="0" smtClean="0"/>
              <a:t>+ no increased </a:t>
            </a:r>
            <a:r>
              <a:rPr lang="en-US" dirty="0"/>
              <a:t>risk of bleeding (e.g., older age, anemia, renal disease</a:t>
            </a:r>
            <a:r>
              <a:rPr lang="en-US" dirty="0" smtClean="0"/>
              <a:t>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271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Chronic kidney disease (CKD)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CKD </a:t>
            </a:r>
            <a:r>
              <a:rPr lang="en-US" dirty="0"/>
              <a:t>is diagnosed by </a:t>
            </a:r>
            <a:r>
              <a:rPr lang="en-US" dirty="0" smtClean="0"/>
              <a:t>persistent  albuminuria, </a:t>
            </a:r>
            <a:r>
              <a:rPr lang="en-US" dirty="0"/>
              <a:t>low </a:t>
            </a:r>
            <a:r>
              <a:rPr lang="en-US" dirty="0" err="1" smtClean="0"/>
              <a:t>eGFR</a:t>
            </a:r>
            <a:r>
              <a:rPr lang="en-US" dirty="0" smtClean="0"/>
              <a:t>, or other manifestations </a:t>
            </a:r>
            <a:r>
              <a:rPr lang="en-US" dirty="0"/>
              <a:t>of kidney </a:t>
            </a:r>
            <a:r>
              <a:rPr lang="en-US" dirty="0" smtClean="0"/>
              <a:t>damage.</a:t>
            </a:r>
          </a:p>
          <a:p>
            <a:r>
              <a:rPr lang="en-US" b="1" dirty="0" smtClean="0"/>
              <a:t>Diabetic Kidney Disease: </a:t>
            </a:r>
            <a:r>
              <a:rPr lang="en-US" dirty="0" smtClean="0"/>
              <a:t>albuminuria +/- reduced </a:t>
            </a:r>
            <a:r>
              <a:rPr lang="en-US" dirty="0" err="1" smtClean="0"/>
              <a:t>eGFR</a:t>
            </a:r>
            <a:r>
              <a:rPr lang="en-US" dirty="0" smtClean="0"/>
              <a:t> with no primary causes of kidney damage.</a:t>
            </a:r>
            <a:endParaRPr lang="en-US" b="1" dirty="0" smtClean="0"/>
          </a:p>
          <a:p>
            <a:r>
              <a:rPr lang="en-US" b="1" dirty="0" smtClean="0"/>
              <a:t>Screening</a:t>
            </a:r>
            <a:r>
              <a:rPr lang="en-US" dirty="0" smtClean="0"/>
              <a:t>: At </a:t>
            </a:r>
            <a:r>
              <a:rPr lang="en-US" dirty="0"/>
              <a:t>least once a year, assess urinary albumin (e.g., </a:t>
            </a:r>
            <a:r>
              <a:rPr lang="en-US" dirty="0" smtClean="0"/>
              <a:t>UACR) and </a:t>
            </a:r>
            <a:r>
              <a:rPr lang="en-US" dirty="0" err="1" smtClean="0"/>
              <a:t>eGFR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6480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Chronic kidney disease (CKD)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5122" name="Picture 2" descr="C:\Users\Dr.Dalal\AppData\Local\Microsoft\Windows\INetCache\IE\HP051MI3\IMG_32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86586"/>
            <a:ext cx="9144000" cy="4878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5187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Chronic kidney disease (CKD</a:t>
            </a:r>
            <a:r>
              <a:rPr lang="en-US" b="1" dirty="0" smtClean="0"/>
              <a:t>)</a:t>
            </a:r>
            <a:br>
              <a:rPr lang="en-US" b="1" dirty="0" smtClean="0"/>
            </a:br>
            <a:r>
              <a:rPr lang="en-US" b="1" dirty="0" smtClean="0"/>
              <a:t>Treatment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Optimize glucose control.</a:t>
            </a:r>
          </a:p>
          <a:p>
            <a:r>
              <a:rPr lang="en-US" dirty="0"/>
              <a:t>C</a:t>
            </a:r>
            <a:r>
              <a:rPr lang="en-US" dirty="0" smtClean="0"/>
              <a:t>onsider </a:t>
            </a:r>
            <a:r>
              <a:rPr lang="en-US" dirty="0"/>
              <a:t>use of </a:t>
            </a:r>
            <a:r>
              <a:rPr lang="en-US" dirty="0" smtClean="0"/>
              <a:t> SGLT2 inhibitors and GLP1 receptor agonist.</a:t>
            </a:r>
          </a:p>
          <a:p>
            <a:r>
              <a:rPr lang="en-US" dirty="0" smtClean="0"/>
              <a:t>Blood pressure control.</a:t>
            </a:r>
          </a:p>
          <a:p>
            <a:r>
              <a:rPr lang="en-US" dirty="0"/>
              <a:t>D</a:t>
            </a:r>
            <a:r>
              <a:rPr lang="en-US" dirty="0" smtClean="0"/>
              <a:t>ietary </a:t>
            </a:r>
            <a:r>
              <a:rPr lang="en-US" dirty="0"/>
              <a:t>protein intake </a:t>
            </a:r>
            <a:r>
              <a:rPr lang="en-US" dirty="0" smtClean="0"/>
              <a:t>of </a:t>
            </a:r>
            <a:r>
              <a:rPr lang="en-US" dirty="0"/>
              <a:t>0.8 g/kg body weight per </a:t>
            </a:r>
            <a:r>
              <a:rPr lang="en-US" dirty="0" smtClean="0"/>
              <a:t>day.</a:t>
            </a:r>
          </a:p>
          <a:p>
            <a:r>
              <a:rPr lang="en-US" dirty="0" smtClean="0"/>
              <a:t>In diabetes </a:t>
            </a:r>
            <a:r>
              <a:rPr lang="en-US" dirty="0"/>
              <a:t>and hypertension, </a:t>
            </a:r>
            <a:r>
              <a:rPr lang="en-US" dirty="0" smtClean="0"/>
              <a:t>use either </a:t>
            </a:r>
            <a:r>
              <a:rPr lang="en-US" dirty="0"/>
              <a:t>an ACE </a:t>
            </a:r>
            <a:r>
              <a:rPr lang="en-US" dirty="0" smtClean="0"/>
              <a:t>I or ARB if elevated UACR. (monitor </a:t>
            </a:r>
            <a:r>
              <a:rPr lang="en-US" dirty="0" err="1" smtClean="0"/>
              <a:t>s.creat</a:t>
            </a:r>
            <a:r>
              <a:rPr lang="en-US" dirty="0" smtClean="0"/>
              <a:t> and K).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2239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Chronic kidney disease (CKD)</a:t>
            </a:r>
            <a:br>
              <a:rPr lang="en-US" b="1" dirty="0"/>
            </a:br>
            <a:r>
              <a:rPr lang="en-US" b="1" dirty="0"/>
              <a:t>Treatment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Continued monitoring of UACR in patients </a:t>
            </a:r>
            <a:r>
              <a:rPr lang="en-US" dirty="0"/>
              <a:t>with albuminuria treated with an </a:t>
            </a:r>
            <a:r>
              <a:rPr lang="en-US" dirty="0" smtClean="0"/>
              <a:t>ACEI or ARB  </a:t>
            </a:r>
            <a:r>
              <a:rPr lang="en-US" dirty="0"/>
              <a:t>to assess </a:t>
            </a:r>
            <a:r>
              <a:rPr lang="en-US" dirty="0" smtClean="0"/>
              <a:t>response to treatment and progression </a:t>
            </a:r>
            <a:r>
              <a:rPr lang="en-US" dirty="0"/>
              <a:t>of </a:t>
            </a:r>
            <a:r>
              <a:rPr lang="en-US" dirty="0" smtClean="0"/>
              <a:t>CKD. </a:t>
            </a:r>
          </a:p>
          <a:p>
            <a:r>
              <a:rPr lang="en-US" b="1" dirty="0"/>
              <a:t>Refer: </a:t>
            </a:r>
            <a:endParaRPr lang="en-US" dirty="0"/>
          </a:p>
          <a:p>
            <a:pPr marL="514297" indent="-514297">
              <a:buFont typeface="+mj-lt"/>
              <a:buAutoNum type="arabicPeriod"/>
            </a:pPr>
            <a:r>
              <a:rPr lang="en-US" dirty="0"/>
              <a:t>F</a:t>
            </a:r>
            <a:r>
              <a:rPr lang="en-US" dirty="0" smtClean="0"/>
              <a:t>or </a:t>
            </a:r>
            <a:r>
              <a:rPr lang="en-US" dirty="0"/>
              <a:t>renal replacement treatment if  </a:t>
            </a:r>
            <a:r>
              <a:rPr lang="en-US" dirty="0" err="1" smtClean="0"/>
              <a:t>eGFR</a:t>
            </a:r>
            <a:r>
              <a:rPr lang="en-US" dirty="0" smtClean="0"/>
              <a:t> &lt; 30.</a:t>
            </a:r>
          </a:p>
          <a:p>
            <a:pPr marL="514297" indent="-514297">
              <a:buFont typeface="+mj-lt"/>
              <a:buAutoNum type="arabicPeriod"/>
            </a:pPr>
            <a:r>
              <a:rPr lang="en-US" dirty="0" smtClean="0"/>
              <a:t>Refer </a:t>
            </a:r>
            <a:r>
              <a:rPr lang="en-US" dirty="0"/>
              <a:t>to </a:t>
            </a:r>
            <a:r>
              <a:rPr lang="en-US" dirty="0" smtClean="0"/>
              <a:t>nephrologist if uncertain about </a:t>
            </a:r>
            <a:r>
              <a:rPr lang="en-US" dirty="0"/>
              <a:t>the etiology of kidney disease, </a:t>
            </a:r>
            <a:r>
              <a:rPr lang="en-US" dirty="0" smtClean="0"/>
              <a:t>difﬁcult management </a:t>
            </a:r>
            <a:r>
              <a:rPr lang="en-US" dirty="0" err="1" smtClean="0"/>
              <a:t>issues,and</a:t>
            </a:r>
            <a:r>
              <a:rPr lang="en-US" dirty="0" smtClean="0"/>
              <a:t> </a:t>
            </a:r>
            <a:r>
              <a:rPr lang="en-US" dirty="0"/>
              <a:t>rapidly progressing kidney </a:t>
            </a:r>
            <a:r>
              <a:rPr lang="en-US" dirty="0" smtClean="0"/>
              <a:t>disease.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1966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/>
            </a:r>
            <a:br>
              <a:rPr lang="en-US" b="1" dirty="0"/>
            </a:br>
            <a:r>
              <a:rPr lang="en-US" b="1" dirty="0"/>
              <a:t/>
            </a:r>
            <a:br>
              <a:rPr lang="en-US" b="1" dirty="0"/>
            </a:b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6" name="Picture 2" descr="C:\Users\Dr.Dalal\Pictures\dm retinopathy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252520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1656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Neuropathy</a:t>
            </a:r>
            <a:br>
              <a:rPr lang="en-US" b="1" dirty="0"/>
            </a:br>
            <a:r>
              <a:rPr lang="en-US" sz="4000" b="1" dirty="0"/>
              <a:t>Diabetic Peripheral Neuropathy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 smtClean="0"/>
              <a:t>Screening:</a:t>
            </a:r>
          </a:p>
          <a:p>
            <a:r>
              <a:rPr lang="en-US" dirty="0" smtClean="0"/>
              <a:t>DM annually for DPN by history and simple </a:t>
            </a:r>
            <a:r>
              <a:rPr lang="en-US" dirty="0"/>
              <a:t>clinical </a:t>
            </a:r>
            <a:r>
              <a:rPr lang="en-US" dirty="0" smtClean="0"/>
              <a:t>tests.</a:t>
            </a:r>
          </a:p>
          <a:p>
            <a:r>
              <a:rPr lang="en-US" dirty="0" smtClean="0"/>
              <a:t>Clinical tests: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1. </a:t>
            </a:r>
            <a:r>
              <a:rPr lang="en-US" dirty="0" smtClean="0"/>
              <a:t>Small-ﬁber: pinprick and temperature sensation.</a:t>
            </a:r>
          </a:p>
          <a:p>
            <a:pPr marL="0" indent="0">
              <a:buNone/>
            </a:pPr>
            <a:r>
              <a:rPr lang="en-US" dirty="0" smtClean="0"/>
              <a:t>2</a:t>
            </a:r>
            <a:r>
              <a:rPr lang="en-US" dirty="0"/>
              <a:t>. </a:t>
            </a:r>
            <a:r>
              <a:rPr lang="en-US" dirty="0" smtClean="0"/>
              <a:t>Large-ﬁber: </a:t>
            </a:r>
            <a:r>
              <a:rPr lang="en-US" dirty="0"/>
              <a:t>vibration perception and 10-g monoﬁlament 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dirty="0" smtClean="0"/>
              <a:t>3</a:t>
            </a:r>
            <a:r>
              <a:rPr lang="en-US" dirty="0"/>
              <a:t>. Protective sensation: 10-g monoﬁlament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9636" y="5489848"/>
            <a:ext cx="2014364" cy="1344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466580"/>
            <a:ext cx="2724175" cy="1368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6563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Neuropathy</a:t>
            </a:r>
            <a:br>
              <a:rPr lang="en-US" b="1" dirty="0"/>
            </a:br>
            <a:r>
              <a:rPr lang="en-US" b="1" dirty="0"/>
              <a:t>Diabetic </a:t>
            </a:r>
            <a:r>
              <a:rPr lang="en-US" b="1" dirty="0" smtClean="0"/>
              <a:t>Autonomic </a:t>
            </a:r>
            <a:r>
              <a:rPr lang="en-US" b="1" dirty="0"/>
              <a:t>Neuropathy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Hypoglycemia unawareness, resting tachycardia, orthostatic hypotension, gastroparesis</a:t>
            </a:r>
            <a:r>
              <a:rPr lang="en-US" dirty="0"/>
              <a:t>, constipation, diarrhea, fecal incontinence, erectile dysfunction, </a:t>
            </a:r>
            <a:r>
              <a:rPr lang="en-US" dirty="0" smtClean="0"/>
              <a:t>neurogenic bladder, and </a:t>
            </a:r>
            <a:r>
              <a:rPr lang="en-US" dirty="0" err="1" smtClean="0"/>
              <a:t>sudomotor</a:t>
            </a:r>
            <a:r>
              <a:rPr lang="en-US" dirty="0" smtClean="0"/>
              <a:t> dysfunction </a:t>
            </a:r>
            <a:r>
              <a:rPr lang="en-US" dirty="0"/>
              <a:t>with either increased or decreased </a:t>
            </a:r>
            <a:r>
              <a:rPr lang="en-US" dirty="0" smtClean="0"/>
              <a:t>sweating. 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4122" y="4869161"/>
            <a:ext cx="2952750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3" y="4869161"/>
            <a:ext cx="2619375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4102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Neuropathy</a:t>
            </a:r>
            <a:br>
              <a:rPr lang="en-US" b="1" dirty="0" smtClean="0"/>
            </a:br>
            <a:r>
              <a:rPr lang="en-US" b="1" dirty="0" smtClean="0"/>
              <a:t>Treatment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Glucose control:</a:t>
            </a:r>
            <a:r>
              <a:rPr lang="en-US" dirty="0" smtClean="0"/>
              <a:t> prevent </a:t>
            </a:r>
            <a:r>
              <a:rPr lang="en-US" dirty="0"/>
              <a:t>or delay the </a:t>
            </a:r>
            <a:r>
              <a:rPr lang="en-US" dirty="0" smtClean="0"/>
              <a:t>development of neuropathy type </a:t>
            </a:r>
            <a:r>
              <a:rPr lang="en-US" dirty="0"/>
              <a:t>1 diabetes </a:t>
            </a:r>
            <a:r>
              <a:rPr lang="en-US" dirty="0" smtClean="0"/>
              <a:t>and </a:t>
            </a:r>
            <a:r>
              <a:rPr lang="en-US" dirty="0"/>
              <a:t>to slow the progression of </a:t>
            </a:r>
            <a:r>
              <a:rPr lang="en-US" dirty="0" smtClean="0"/>
              <a:t>neuropathy in type2 </a:t>
            </a:r>
            <a:r>
              <a:rPr lang="en-US" dirty="0"/>
              <a:t>diabetes. </a:t>
            </a:r>
          </a:p>
          <a:p>
            <a:r>
              <a:rPr lang="en-US" b="1" dirty="0" smtClean="0"/>
              <a:t>Neuropathic pain:</a:t>
            </a:r>
            <a:r>
              <a:rPr lang="en-US" dirty="0" smtClean="0"/>
              <a:t> </a:t>
            </a:r>
            <a:r>
              <a:rPr lang="en-US" dirty="0" err="1" smtClean="0"/>
              <a:t>pregabalin</a:t>
            </a:r>
            <a:r>
              <a:rPr lang="en-US" dirty="0"/>
              <a:t>, duloxetine, or gabapentin are recommended. Tricyclic antidepressants, venlafaxine, </a:t>
            </a:r>
            <a:r>
              <a:rPr lang="en-US" dirty="0" smtClean="0"/>
              <a:t>carbamazepine, and topical capsaicin may help.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5496596"/>
            <a:ext cx="2143125" cy="1296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5013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Diagnosis</a:t>
            </a:r>
            <a:endParaRPr lang="en-US" sz="4000" b="1" dirty="0"/>
          </a:p>
        </p:txBody>
      </p:sp>
      <p:pic>
        <p:nvPicPr>
          <p:cNvPr id="1026" name="Picture 2" descr="C:\Users\DRB1EC~1.DAL\AppData\Local\Temp\Rar$DIa1804.14897\image1.jpe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600200"/>
            <a:ext cx="8352928" cy="4853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2"/>
          <p:cNvSpPr/>
          <p:nvPr/>
        </p:nvSpPr>
        <p:spPr>
          <a:xfrm>
            <a:off x="2750096" y="1844824"/>
            <a:ext cx="1389856" cy="64807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3059832" y="2660518"/>
            <a:ext cx="1417280" cy="52920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1403648" y="3789040"/>
            <a:ext cx="698376" cy="457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265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Neuropathy</a:t>
            </a:r>
            <a:br>
              <a:rPr lang="en-US" b="1" dirty="0"/>
            </a:br>
            <a:r>
              <a:rPr lang="en-US" b="1" dirty="0"/>
              <a:t>Treatment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b="1" dirty="0"/>
              <a:t>Orthostatic </a:t>
            </a:r>
            <a:r>
              <a:rPr lang="en-US" b="1" dirty="0" smtClean="0"/>
              <a:t>Hypotension: </a:t>
            </a:r>
            <a:r>
              <a:rPr lang="en-US" dirty="0" smtClean="0"/>
              <a:t>adequate salt intake, avoiding </a:t>
            </a:r>
            <a:r>
              <a:rPr lang="en-US" dirty="0"/>
              <a:t>medications that aggravate hypotension</a:t>
            </a:r>
            <a:r>
              <a:rPr lang="en-US" dirty="0" smtClean="0"/>
              <a:t>, using compressive garments over </a:t>
            </a:r>
            <a:r>
              <a:rPr lang="en-US" dirty="0"/>
              <a:t>the legs and </a:t>
            </a:r>
            <a:r>
              <a:rPr lang="en-US" dirty="0" smtClean="0"/>
              <a:t>abdomen.</a:t>
            </a:r>
          </a:p>
          <a:p>
            <a:r>
              <a:rPr lang="en-US" b="1" dirty="0"/>
              <a:t>Gastroparesis: </a:t>
            </a:r>
            <a:r>
              <a:rPr lang="en-US" dirty="0"/>
              <a:t>low-ﬁber, low-fat eating plan provided in small frequent meals. Metoclopramide, </a:t>
            </a:r>
            <a:r>
              <a:rPr lang="en-US" dirty="0" err="1" smtClean="0"/>
              <a:t>domperidone</a:t>
            </a:r>
            <a:r>
              <a:rPr lang="en-US" dirty="0" smtClean="0"/>
              <a:t> and erythromycin.</a:t>
            </a:r>
          </a:p>
          <a:p>
            <a:r>
              <a:rPr lang="en-US" b="1" dirty="0"/>
              <a:t>Erectile dysfunction</a:t>
            </a:r>
            <a:r>
              <a:rPr lang="en-US" b="1" dirty="0" smtClean="0"/>
              <a:t>: </a:t>
            </a:r>
            <a:r>
              <a:rPr lang="en-US" dirty="0" smtClean="0"/>
              <a:t>phosphodiesterase type 5 inhibitors, </a:t>
            </a:r>
            <a:r>
              <a:rPr lang="en-US" dirty="0" err="1" smtClean="0"/>
              <a:t>intracorporeal</a:t>
            </a:r>
            <a:r>
              <a:rPr lang="en-US" dirty="0" smtClean="0"/>
              <a:t> or </a:t>
            </a:r>
            <a:r>
              <a:rPr lang="en-US" dirty="0" err="1" smtClean="0"/>
              <a:t>intraurethral</a:t>
            </a:r>
            <a:r>
              <a:rPr lang="en-US" dirty="0" smtClean="0"/>
              <a:t> prostaglandins, </a:t>
            </a:r>
            <a:r>
              <a:rPr lang="en-US" dirty="0" err="1" smtClean="0"/>
              <a:t>vacuumdevices</a:t>
            </a:r>
            <a:r>
              <a:rPr lang="en-US" dirty="0"/>
              <a:t>, or penile </a:t>
            </a:r>
            <a:r>
              <a:rPr lang="en-US" dirty="0" smtClean="0"/>
              <a:t>prostheses. 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5489848"/>
            <a:ext cx="2689530" cy="1368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92314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Foot care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b="1" dirty="0"/>
              <a:t>C</a:t>
            </a:r>
            <a:r>
              <a:rPr lang="en-US" b="1" dirty="0" smtClean="0"/>
              <a:t>omprehensive </a:t>
            </a:r>
            <a:r>
              <a:rPr lang="en-US" b="1" dirty="0"/>
              <a:t>foot </a:t>
            </a:r>
            <a:r>
              <a:rPr lang="en-US" b="1" dirty="0" smtClean="0"/>
              <a:t>evaluation:</a:t>
            </a:r>
            <a:r>
              <a:rPr lang="en-US" dirty="0" smtClean="0"/>
              <a:t> </a:t>
            </a:r>
            <a:r>
              <a:rPr lang="en-US" dirty="0"/>
              <a:t>at least annually </a:t>
            </a:r>
            <a:r>
              <a:rPr lang="en-US" dirty="0" smtClean="0"/>
              <a:t> 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a</a:t>
            </a:r>
            <a:r>
              <a:rPr lang="en-US" dirty="0" smtClean="0"/>
              <a:t>nd if sensory </a:t>
            </a:r>
            <a:r>
              <a:rPr lang="en-US" dirty="0"/>
              <a:t>loss or prior ulceration or </a:t>
            </a:r>
            <a:r>
              <a:rPr lang="en-US" dirty="0" smtClean="0"/>
              <a:t>amputation then </a:t>
            </a:r>
            <a:r>
              <a:rPr lang="en-US" dirty="0"/>
              <a:t>feet inspected at every visit. </a:t>
            </a:r>
          </a:p>
          <a:p>
            <a:r>
              <a:rPr lang="en-US" b="1" dirty="0" smtClean="0"/>
              <a:t>History: </a:t>
            </a:r>
            <a:r>
              <a:rPr lang="en-US" dirty="0" smtClean="0"/>
              <a:t>past ulceration, amputation, Charcot foot</a:t>
            </a:r>
            <a:r>
              <a:rPr lang="en-US" dirty="0"/>
              <a:t>, angioplasty or vascular surgery, cigarette smoking, retinopathy, and renal disease and assess current symptoms of neuropathy(</a:t>
            </a:r>
            <a:r>
              <a:rPr lang="en-US" dirty="0" err="1"/>
              <a:t>pain,burning,numbness</a:t>
            </a:r>
            <a:r>
              <a:rPr lang="en-US" dirty="0"/>
              <a:t>) and vascular disease (leg fatigue, claudication). 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5589240"/>
            <a:ext cx="2520280" cy="100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8326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Foot care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Examination:</a:t>
            </a:r>
          </a:p>
          <a:p>
            <a:pPr marL="0" indent="0">
              <a:buNone/>
            </a:pPr>
            <a:r>
              <a:rPr lang="en-US" dirty="0" smtClean="0"/>
              <a:t>inspection of the skin, assessment </a:t>
            </a:r>
            <a:r>
              <a:rPr lang="en-US" dirty="0"/>
              <a:t>of foot deformities, neurological assessment </a:t>
            </a:r>
            <a:r>
              <a:rPr lang="en-US" dirty="0" smtClean="0"/>
              <a:t>(10-g </a:t>
            </a:r>
            <a:r>
              <a:rPr lang="en-US" dirty="0"/>
              <a:t>monoﬁlament testing with at least one other assessment: pinprick, temperature, </a:t>
            </a:r>
            <a:r>
              <a:rPr lang="en-US" dirty="0" smtClean="0"/>
              <a:t>vibration or ankle reflex), </a:t>
            </a:r>
            <a:r>
              <a:rPr lang="en-US" dirty="0"/>
              <a:t>and vascular assessment including pulses in the legs and feet. 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1" y="4725144"/>
            <a:ext cx="2501254" cy="2132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5463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Take home messages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Screening for prediabetes and diabetes in high risk patient is important.</a:t>
            </a:r>
          </a:p>
          <a:p>
            <a:r>
              <a:rPr lang="en-US" dirty="0" smtClean="0"/>
              <a:t>Always be sure about the diagnosis of DM before labeling your patient.</a:t>
            </a:r>
          </a:p>
          <a:p>
            <a:r>
              <a:rPr lang="en-US" dirty="0" smtClean="0"/>
              <a:t>Don’t forget the 4 C’s during your consultation.</a:t>
            </a:r>
          </a:p>
          <a:p>
            <a:r>
              <a:rPr lang="en-US" dirty="0" smtClean="0"/>
              <a:t>Individualized your targets and management.</a:t>
            </a:r>
          </a:p>
          <a:p>
            <a:r>
              <a:rPr lang="en-US" dirty="0" smtClean="0"/>
              <a:t>Avoid </a:t>
            </a:r>
            <a:r>
              <a:rPr lang="en-US" dirty="0" smtClean="0"/>
              <a:t>clinical</a:t>
            </a:r>
            <a:r>
              <a:rPr lang="en-US" dirty="0" smtClean="0"/>
              <a:t> </a:t>
            </a:r>
            <a:r>
              <a:rPr lang="en-US" dirty="0" smtClean="0"/>
              <a:t>inertia.</a:t>
            </a:r>
          </a:p>
          <a:p>
            <a:r>
              <a:rPr lang="en-US" dirty="0" smtClean="0"/>
              <a:t>Screen for DM complication to prevent and manage.</a:t>
            </a:r>
          </a:p>
          <a:p>
            <a:r>
              <a:rPr lang="en-US" dirty="0" smtClean="0"/>
              <a:t>Management of DM is multidisciplinary. 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329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6000" b="1" dirty="0"/>
              <a:t>Thanks..</a:t>
            </a:r>
          </a:p>
        </p:txBody>
      </p:sp>
      <p:pic>
        <p:nvPicPr>
          <p:cNvPr id="2050" name="Picture 2" descr="C:\Users\Dr.Dalal\AppData\Local\Microsoft\Windows\INetCache\IE\3RG92P5E\096975a7-5e5b-42e5-b3b2-0a25b60ecfc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554480"/>
            <a:ext cx="3857625" cy="4682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4789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Classification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2" name="Picture 4" descr="C:\Users\Dr.Dalal\AppData\Local\Microsoft\Windows\INetCache\IE\HP051MI3\IMG_31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556794"/>
            <a:ext cx="8352928" cy="4968551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5" y="0"/>
            <a:ext cx="1684412" cy="1772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1043608" y="2840360"/>
            <a:ext cx="1512168" cy="457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043608" y="4653137"/>
            <a:ext cx="1512168" cy="38519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187624" y="5949281"/>
            <a:ext cx="1922512" cy="36004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980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C:\Users\Dr.Dalal\AppData\Local\Microsoft\Windows\INetCache\IE\MB9V7427\IMG_31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3861048"/>
            <a:ext cx="1695450" cy="268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0314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Prevention or Delay of </a:t>
            </a:r>
            <a:r>
              <a:rPr lang="en-US" b="1" dirty="0" smtClean="0"/>
              <a:t>DM2</a:t>
            </a:r>
            <a:endParaRPr lang="en-US" b="1" dirty="0"/>
          </a:p>
        </p:txBody>
      </p:sp>
      <p:pic>
        <p:nvPicPr>
          <p:cNvPr id="2050" name="Picture 2" descr="C:\Users\DRB1EC~1.DAL\AppData\Local\Temp\Rar$DIa1804.13525\image2.jpe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1268760"/>
            <a:ext cx="8352928" cy="52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5249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Prevention or Delay of type 2 diabetes</a:t>
            </a:r>
          </a:p>
        </p:txBody>
      </p:sp>
      <p:pic>
        <p:nvPicPr>
          <p:cNvPr id="3074" name="Picture 2" descr="C:\Users\DRB1EC~1.DAL\AppData\Local\Temp\Rar$DIa1804.11633\image3.jpe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672209"/>
            <a:ext cx="7920880" cy="4709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3328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Prevention or Delay of type 2 </a:t>
            </a:r>
            <a:r>
              <a:rPr lang="en-US" b="1" dirty="0" smtClean="0"/>
              <a:t>diabetes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Annual monitoring.</a:t>
            </a:r>
          </a:p>
          <a:p>
            <a:r>
              <a:rPr lang="en-US" dirty="0" smtClean="0"/>
              <a:t>7</a:t>
            </a:r>
            <a:r>
              <a:rPr lang="en-US" dirty="0"/>
              <a:t>% loss of initial body </a:t>
            </a:r>
            <a:r>
              <a:rPr lang="en-US" dirty="0" smtClean="0"/>
              <a:t>weight.</a:t>
            </a:r>
          </a:p>
          <a:p>
            <a:r>
              <a:rPr lang="en-US" dirty="0"/>
              <a:t>M</a:t>
            </a:r>
            <a:r>
              <a:rPr lang="en-US" dirty="0" smtClean="0"/>
              <a:t>oderate-intensity </a:t>
            </a:r>
            <a:r>
              <a:rPr lang="en-US" dirty="0"/>
              <a:t>physical activity (such as brisk walking) </a:t>
            </a:r>
            <a:r>
              <a:rPr lang="en-US" dirty="0" smtClean="0"/>
              <a:t>at </a:t>
            </a:r>
            <a:r>
              <a:rPr lang="en-US" dirty="0"/>
              <a:t>least 150 min/week. </a:t>
            </a:r>
            <a:endParaRPr lang="en-US" dirty="0" smtClean="0"/>
          </a:p>
          <a:p>
            <a:r>
              <a:rPr lang="en-US" dirty="0" smtClean="0"/>
              <a:t>Mediterranean </a:t>
            </a:r>
            <a:r>
              <a:rPr lang="en-US" dirty="0"/>
              <a:t>eating </a:t>
            </a:r>
            <a:r>
              <a:rPr lang="en-US" dirty="0" smtClean="0"/>
              <a:t>plan </a:t>
            </a:r>
            <a:r>
              <a:rPr lang="en-US" dirty="0"/>
              <a:t>and a low-calorie, low-fat eating </a:t>
            </a:r>
            <a:r>
              <a:rPr lang="en-US" dirty="0" smtClean="0"/>
              <a:t>plan. </a:t>
            </a:r>
          </a:p>
          <a:p>
            <a:r>
              <a:rPr lang="en-US" b="1" dirty="0" smtClean="0"/>
              <a:t>Metformin:</a:t>
            </a:r>
            <a:r>
              <a:rPr lang="en-US" dirty="0"/>
              <a:t> </a:t>
            </a:r>
            <a:r>
              <a:rPr lang="en-US" dirty="0" smtClean="0"/>
              <a:t>BMI≥35 </a:t>
            </a:r>
            <a:r>
              <a:rPr lang="en-US" dirty="0"/>
              <a:t>kg/m2, </a:t>
            </a:r>
            <a:r>
              <a:rPr lang="en-US" dirty="0" smtClean="0"/>
              <a:t>aged &lt;60 </a:t>
            </a:r>
            <a:r>
              <a:rPr lang="en-US" dirty="0"/>
              <a:t>years, and women with prior gestational diabetes mellitus</a:t>
            </a:r>
            <a:r>
              <a:rPr lang="en-US" dirty="0" smtClean="0"/>
              <a:t>.</a:t>
            </a:r>
          </a:p>
          <a:p>
            <a:r>
              <a:rPr lang="en-US" dirty="0"/>
              <a:t>S</a:t>
            </a:r>
            <a:r>
              <a:rPr lang="en-US" dirty="0" smtClean="0"/>
              <a:t>creening and treatment </a:t>
            </a:r>
            <a:r>
              <a:rPr lang="en-US" dirty="0"/>
              <a:t>of modiﬁable risk factors for cardiovascular </a:t>
            </a:r>
            <a:r>
              <a:rPr lang="en-US" dirty="0" smtClean="0"/>
              <a:t>disease.</a:t>
            </a:r>
          </a:p>
          <a:p>
            <a:endParaRPr lang="en-US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980729"/>
            <a:ext cx="1921768" cy="1346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7759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msgothic"/>
        <a:cs typeface="msgothic"/>
      </a:majorFont>
      <a:minorFont>
        <a:latin typeface="Times New Roman"/>
        <a:ea typeface="msgothic"/>
        <a:cs typeface="msgothic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45000"/>
          <a:buFont typeface="Wingdings" pitchFamily="2" charset="2"/>
          <a:buNone/>
          <a:tabLst/>
          <a:defRPr kumimoji="0" lang="en-GB" altLang="en-US" sz="2400" b="0" i="0" u="none" strike="noStrike" cap="none" normalizeH="0" baseline="0" smtClean="0">
            <a:ln>
              <a:noFill/>
            </a:ln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45000"/>
          <a:buFont typeface="Wingdings" pitchFamily="2" charset="2"/>
          <a:buNone/>
          <a:tabLst/>
          <a:defRPr kumimoji="0" lang="en-GB" altLang="en-US" sz="2400" b="0" i="0" u="none" strike="noStrike" cap="none" normalizeH="0" baseline="0" smtClean="0">
            <a:ln>
              <a:noFill/>
            </a:ln>
            <a:effectLst/>
            <a:latin typeface="Times New Roman" pitchFamily="18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3453</TotalTime>
  <Words>1207</Words>
  <Application>Microsoft Office PowerPoint</Application>
  <PresentationFormat>On-screen Show (4:3)</PresentationFormat>
  <Paragraphs>133</Paragraphs>
  <Slides>44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44</vt:i4>
      </vt:variant>
    </vt:vector>
  </HeadingPairs>
  <TitlesOfParts>
    <vt:vector size="46" baseType="lpstr">
      <vt:lpstr>Office Theme</vt:lpstr>
      <vt:lpstr>1_Office Theme</vt:lpstr>
      <vt:lpstr>Diabetes Mellitus: All what you need to know.</vt:lpstr>
      <vt:lpstr>Outline</vt:lpstr>
      <vt:lpstr>Diagnosis</vt:lpstr>
      <vt:lpstr>Diagnosis</vt:lpstr>
      <vt:lpstr>Classification</vt:lpstr>
      <vt:lpstr>PowerPoint Presentation</vt:lpstr>
      <vt:lpstr>Prevention or Delay of DM2</vt:lpstr>
      <vt:lpstr>Prevention or Delay of type 2 diabetes</vt:lpstr>
      <vt:lpstr>Prevention or Delay of type 2 diabetes</vt:lpstr>
      <vt:lpstr>Medical evaluation and assessment Initial visit</vt:lpstr>
      <vt:lpstr>Medical evaluation and assessment Each F.U visit</vt:lpstr>
      <vt:lpstr> Medical evaluation and assessment </vt:lpstr>
      <vt:lpstr>Medical evaluation and assessment</vt:lpstr>
      <vt:lpstr>Medical evaluation and assessment</vt:lpstr>
      <vt:lpstr>   Diabetes education</vt:lpstr>
      <vt:lpstr> Glycemic targets </vt:lpstr>
      <vt:lpstr>Glycemic targets</vt:lpstr>
      <vt:lpstr>Pharmacologic approaches</vt:lpstr>
      <vt:lpstr>PowerPoint Presentation</vt:lpstr>
      <vt:lpstr>PowerPoint Presentation</vt:lpstr>
      <vt:lpstr>PowerPoint Presentation</vt:lpstr>
      <vt:lpstr>Pharmacologic approaches</vt:lpstr>
      <vt:lpstr>PowerPoint Presentation</vt:lpstr>
      <vt:lpstr>PowerPoint Presentation</vt:lpstr>
      <vt:lpstr>Hypertension in DM Targets</vt:lpstr>
      <vt:lpstr>Hypertension in DM Treatment Strategies </vt:lpstr>
      <vt:lpstr>PowerPoint Presentation</vt:lpstr>
      <vt:lpstr>Lipid management</vt:lpstr>
      <vt:lpstr>PowerPoint Presentation</vt:lpstr>
      <vt:lpstr>Antiplatelet</vt:lpstr>
      <vt:lpstr>Antiplatelet</vt:lpstr>
      <vt:lpstr>Chronic kidney disease (CKD)</vt:lpstr>
      <vt:lpstr>Chronic kidney disease (CKD)</vt:lpstr>
      <vt:lpstr>Chronic kidney disease (CKD) Treatment</vt:lpstr>
      <vt:lpstr>Chronic kidney disease (CKD) Treatment</vt:lpstr>
      <vt:lpstr>  </vt:lpstr>
      <vt:lpstr>Neuropathy Diabetic Peripheral Neuropathy </vt:lpstr>
      <vt:lpstr>Neuropathy Diabetic Autonomic Neuropathy</vt:lpstr>
      <vt:lpstr>Neuropathy Treatment</vt:lpstr>
      <vt:lpstr>Neuropathy Treatment</vt:lpstr>
      <vt:lpstr>Foot care</vt:lpstr>
      <vt:lpstr>Foot care</vt:lpstr>
      <vt:lpstr>Take home messages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Dr.Dalal</dc:creator>
  <cp:lastModifiedBy>Dr.Dalal</cp:lastModifiedBy>
  <cp:revision>84</cp:revision>
  <dcterms:created xsi:type="dcterms:W3CDTF">2019-04-09T16:26:12Z</dcterms:created>
  <dcterms:modified xsi:type="dcterms:W3CDTF">2019-04-18T04:32:24Z</dcterms:modified>
</cp:coreProperties>
</file>