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0"/>
  </p:notesMasterIdLst>
  <p:sldIdLst>
    <p:sldId id="256" r:id="rId3"/>
    <p:sldId id="700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701" r:id="rId56"/>
    <p:sldId id="439" r:id="rId57"/>
    <p:sldId id="440" r:id="rId58"/>
    <p:sldId id="441" r:id="rId59"/>
    <p:sldId id="464" r:id="rId60"/>
    <p:sldId id="465" r:id="rId61"/>
    <p:sldId id="466" r:id="rId62"/>
    <p:sldId id="467" r:id="rId63"/>
    <p:sldId id="468" r:id="rId64"/>
    <p:sldId id="469" r:id="rId65"/>
    <p:sldId id="501" r:id="rId66"/>
    <p:sldId id="470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699" r:id="rId80"/>
    <p:sldId id="483" r:id="rId81"/>
    <p:sldId id="484" r:id="rId82"/>
    <p:sldId id="485" r:id="rId83"/>
    <p:sldId id="486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94" r:id="rId92"/>
    <p:sldId id="495" r:id="rId93"/>
    <p:sldId id="496" r:id="rId94"/>
    <p:sldId id="497" r:id="rId95"/>
    <p:sldId id="502" r:id="rId96"/>
    <p:sldId id="498" r:id="rId97"/>
    <p:sldId id="499" r:id="rId98"/>
    <p:sldId id="500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4" d="100"/>
          <a:sy n="64" d="100"/>
        </p:scale>
        <p:origin x="75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 /><Relationship Id="rId21" Type="http://schemas.openxmlformats.org/officeDocument/2006/relationships/slide" Target="slides/slide19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63" Type="http://schemas.openxmlformats.org/officeDocument/2006/relationships/slide" Target="slides/slide61.xml" /><Relationship Id="rId68" Type="http://schemas.openxmlformats.org/officeDocument/2006/relationships/slide" Target="slides/slide66.xml" /><Relationship Id="rId84" Type="http://schemas.openxmlformats.org/officeDocument/2006/relationships/slide" Target="slides/slide82.xml" /><Relationship Id="rId89" Type="http://schemas.openxmlformats.org/officeDocument/2006/relationships/slide" Target="slides/slide87.xml" /><Relationship Id="rId7" Type="http://schemas.openxmlformats.org/officeDocument/2006/relationships/slide" Target="slides/slide5.xml" /><Relationship Id="rId71" Type="http://schemas.openxmlformats.org/officeDocument/2006/relationships/slide" Target="slides/slide69.xml" /><Relationship Id="rId92" Type="http://schemas.openxmlformats.org/officeDocument/2006/relationships/slide" Target="slides/slide90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slide" Target="slides/slide51.xml" /><Relationship Id="rId58" Type="http://schemas.openxmlformats.org/officeDocument/2006/relationships/slide" Target="slides/slide56.xml" /><Relationship Id="rId66" Type="http://schemas.openxmlformats.org/officeDocument/2006/relationships/slide" Target="slides/slide64.xml" /><Relationship Id="rId74" Type="http://schemas.openxmlformats.org/officeDocument/2006/relationships/slide" Target="slides/slide72.xml" /><Relationship Id="rId79" Type="http://schemas.openxmlformats.org/officeDocument/2006/relationships/slide" Target="slides/slide77.xml" /><Relationship Id="rId87" Type="http://schemas.openxmlformats.org/officeDocument/2006/relationships/slide" Target="slides/slide85.xml" /><Relationship Id="rId102" Type="http://schemas.openxmlformats.org/officeDocument/2006/relationships/viewProps" Target="viewProps.xml" /><Relationship Id="rId5" Type="http://schemas.openxmlformats.org/officeDocument/2006/relationships/slide" Target="slides/slide3.xml" /><Relationship Id="rId61" Type="http://schemas.openxmlformats.org/officeDocument/2006/relationships/slide" Target="slides/slide59.xml" /><Relationship Id="rId82" Type="http://schemas.openxmlformats.org/officeDocument/2006/relationships/slide" Target="slides/slide80.xml" /><Relationship Id="rId90" Type="http://schemas.openxmlformats.org/officeDocument/2006/relationships/slide" Target="slides/slide88.xml" /><Relationship Id="rId95" Type="http://schemas.openxmlformats.org/officeDocument/2006/relationships/slide" Target="slides/slide93.xml" /><Relationship Id="rId19" Type="http://schemas.openxmlformats.org/officeDocument/2006/relationships/slide" Target="slides/slide1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slide" Target="slides/slide54.xml" /><Relationship Id="rId64" Type="http://schemas.openxmlformats.org/officeDocument/2006/relationships/slide" Target="slides/slide62.xml" /><Relationship Id="rId69" Type="http://schemas.openxmlformats.org/officeDocument/2006/relationships/slide" Target="slides/slide67.xml" /><Relationship Id="rId77" Type="http://schemas.openxmlformats.org/officeDocument/2006/relationships/slide" Target="slides/slide75.xml" /><Relationship Id="rId100" Type="http://schemas.openxmlformats.org/officeDocument/2006/relationships/notesMaster" Target="notesMasters/notesMaster1.xml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72" Type="http://schemas.openxmlformats.org/officeDocument/2006/relationships/slide" Target="slides/slide70.xml" /><Relationship Id="rId80" Type="http://schemas.openxmlformats.org/officeDocument/2006/relationships/slide" Target="slides/slide78.xml" /><Relationship Id="rId85" Type="http://schemas.openxmlformats.org/officeDocument/2006/relationships/slide" Target="slides/slide83.xml" /><Relationship Id="rId93" Type="http://schemas.openxmlformats.org/officeDocument/2006/relationships/slide" Target="slides/slide91.xml" /><Relationship Id="rId98" Type="http://schemas.openxmlformats.org/officeDocument/2006/relationships/slide" Target="slides/slide96.xml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slide" Target="slides/slide57.xml" /><Relationship Id="rId67" Type="http://schemas.openxmlformats.org/officeDocument/2006/relationships/slide" Target="slides/slide65.xml" /><Relationship Id="rId103" Type="http://schemas.openxmlformats.org/officeDocument/2006/relationships/theme" Target="theme/theme1.xml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slide" Target="slides/slide52.xml" /><Relationship Id="rId62" Type="http://schemas.openxmlformats.org/officeDocument/2006/relationships/slide" Target="slides/slide60.xml" /><Relationship Id="rId70" Type="http://schemas.openxmlformats.org/officeDocument/2006/relationships/slide" Target="slides/slide68.xml" /><Relationship Id="rId75" Type="http://schemas.openxmlformats.org/officeDocument/2006/relationships/slide" Target="slides/slide73.xml" /><Relationship Id="rId83" Type="http://schemas.openxmlformats.org/officeDocument/2006/relationships/slide" Target="slides/slide81.xml" /><Relationship Id="rId88" Type="http://schemas.openxmlformats.org/officeDocument/2006/relationships/slide" Target="slides/slide86.xml" /><Relationship Id="rId91" Type="http://schemas.openxmlformats.org/officeDocument/2006/relationships/slide" Target="slides/slide89.xml" /><Relationship Id="rId96" Type="http://schemas.openxmlformats.org/officeDocument/2006/relationships/slide" Target="slides/slide9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slide" Target="slides/slide55.xml" /><Relationship Id="rId10" Type="http://schemas.openxmlformats.org/officeDocument/2006/relationships/slide" Target="slides/slide8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slide" Target="slides/slide50.xml" /><Relationship Id="rId60" Type="http://schemas.openxmlformats.org/officeDocument/2006/relationships/slide" Target="slides/slide58.xml" /><Relationship Id="rId65" Type="http://schemas.openxmlformats.org/officeDocument/2006/relationships/slide" Target="slides/slide63.xml" /><Relationship Id="rId73" Type="http://schemas.openxmlformats.org/officeDocument/2006/relationships/slide" Target="slides/slide71.xml" /><Relationship Id="rId78" Type="http://schemas.openxmlformats.org/officeDocument/2006/relationships/slide" Target="slides/slide76.xml" /><Relationship Id="rId81" Type="http://schemas.openxmlformats.org/officeDocument/2006/relationships/slide" Target="slides/slide79.xml" /><Relationship Id="rId86" Type="http://schemas.openxmlformats.org/officeDocument/2006/relationships/slide" Target="slides/slide84.xml" /><Relationship Id="rId94" Type="http://schemas.openxmlformats.org/officeDocument/2006/relationships/slide" Target="slides/slide92.xml" /><Relationship Id="rId99" Type="http://schemas.openxmlformats.org/officeDocument/2006/relationships/slide" Target="slides/slide97.xml" /><Relationship Id="rId10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9" Type="http://schemas.openxmlformats.org/officeDocument/2006/relationships/slide" Target="slides/slide37.xml" /><Relationship Id="rId34" Type="http://schemas.openxmlformats.org/officeDocument/2006/relationships/slide" Target="slides/slide32.xml" /><Relationship Id="rId50" Type="http://schemas.openxmlformats.org/officeDocument/2006/relationships/slide" Target="slides/slide48.xml" /><Relationship Id="rId55" Type="http://schemas.openxmlformats.org/officeDocument/2006/relationships/slide" Target="slides/slide53.xml" /><Relationship Id="rId76" Type="http://schemas.openxmlformats.org/officeDocument/2006/relationships/slide" Target="slides/slide74.xml" /><Relationship Id="rId97" Type="http://schemas.openxmlformats.org/officeDocument/2006/relationships/slide" Target="slides/slide95.xml" /><Relationship Id="rId10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1EF66-4F40-4113-9D97-946A05CDE048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EA50-BF98-40FE-A893-AD3625917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0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Against resistance– specific</a:t>
            </a:r>
            <a:r>
              <a:rPr lang="en-US" baseline="0" dirty="0"/>
              <a:t> muscles</a:t>
            </a:r>
          </a:p>
          <a:p>
            <a:r>
              <a:rPr lang="en-US" baseline="0" dirty="0"/>
              <a:t>Resisted external rotation– infraspinatus/teres minor</a:t>
            </a:r>
          </a:p>
          <a:p>
            <a:r>
              <a:rPr lang="en-US" baseline="0" dirty="0"/>
              <a:t>Resisted internal rotation -- subscapularis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DA-E873-4DA0-B613-83F883AD2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https://www.youtube.com/watch?v=r8Rl0_KE3OA-- full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DA-E873-4DA0-B613-83F883AD2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palpating the epicondyle</a:t>
            </a:r>
          </a:p>
          <a:p>
            <a:r>
              <a:rPr lang="en-US" dirty="0"/>
              <a:t>Extensor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DA-E873-4DA0-B613-83F883AD2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DA-E873-4DA0-B613-83F883AD2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 tarsal/subtalar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DA-E873-4DA0-B613-83F883AD2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DA-E873-4DA0-B613-83F883AD2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0D8A-C2BF-49CC-9978-F03BE1703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5BF0E-606D-4D17-A1D0-C4939A369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5A17-7CE4-49AC-891C-486CFDA6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1A86-C272-4F85-B802-A306F960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5D6AD-3A2A-438B-A1BD-EF14A5FA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EC4B-2DA0-47B6-A2DF-A0102F19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0FF50-B835-47FB-8DE1-DEB058930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DE692-0E34-4FEF-B01A-4C96C19F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3A73-8620-441D-A1B1-EC32D864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6B1B-A3A7-4A06-AB39-C5DE1880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9C1F8-E57E-4189-97F5-C533BADEB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693D9-CB74-4015-BDCC-1DA823CE5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AC37-FAC3-441D-ACD5-A1FF38B6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BAD2C-9B67-42D9-B370-BA287003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8E09B-04F2-4B8D-9E6C-FB895DE7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6222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8519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047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464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4322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025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393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80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4BB5-F106-4CA1-8E7B-E721E895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2C31-0184-42A1-8385-D58FCFE9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1E13-4C45-4DB0-9695-5B3E4DAD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753AC-8992-407B-9FC9-9B79161C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F14B4-ED83-49F7-8C04-3BDBCFB4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5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5258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2594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30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4250-3876-406F-8B22-BB4EB98A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EE11-0A9E-481E-9CD4-C8F7E3BA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A21B-C288-414D-A9A4-D09A11C4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C7CE1-BCD9-4C73-9E25-2FF10857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092A-BBAA-4C4A-8D39-2181E7AF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E133-9D32-4402-B28D-E08C9DF1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79E7-AE3B-48AE-8A32-FAFF4B4D3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D7983-8AE4-42E7-AEBE-48B6D0A27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21EEE-EA67-48C6-8914-4CACF6F6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81843-0251-4203-851C-7FFC1EF9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05AC5-9834-4BD6-B321-EFB6CD80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F3E7-CB07-4949-BF96-362AC76E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C13BF-1675-41F8-9AB2-2BAFC1738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24382-A461-459A-8683-51322E1C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E2661-78F6-4DFA-BC3E-F4C722F0F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14466-A686-416C-B253-FAEFF3F1E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705F3-B298-4650-BF5A-EC05DCA3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0407D-43B1-476B-99D4-91343546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9093C-6135-438A-8468-7032D8A1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BD41-7D77-44B5-A77D-DCA3E8A6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B35C8-5A2A-43C0-BDCA-D22A7105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F2526-C25B-4488-A84D-DD2F6E48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9232E-60C9-4365-A82D-81A8BB16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CB3FB-B26A-475B-B659-6F1A589B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C0DA2-94B8-4862-B88A-599DE880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8017-D609-4E1F-873E-A3CD460C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3311-16CE-413F-AB13-EC2F9F64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1624-94CC-4698-B971-1A78C9E3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82F9E-FE84-4834-954F-8DC93FA5F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DF2E0-459A-45CD-97B2-ED7B6309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88DCB-CAC9-4F09-8927-8504DF9E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9935-D8FF-4F7F-8F9B-4340DE31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E3DE-D720-435C-9BBC-DE710512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0E0DE-196D-46F2-8CD3-18A02314C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5337E-A24C-4323-9E7B-CE7FB9D2B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D0BD1-68C4-47A1-89C8-0AD081BE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CB541-9FE7-47E2-85F1-C9EA4E5A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0B6B5-1342-453C-BA0A-5D8D56F9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5E87-A4B5-4D1A-AE24-777B58CD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B0ECC-828E-453B-B790-D38803BC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D2833-3F7A-4721-BDFE-73799913B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361E-4255-4C98-8022-57B3A44DEE19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CF906-6396-47EE-A374-32E26252B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86779-ED89-4BF0-9BB9-39225DBA9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95C5-215B-4E6C-BD5D-A994A50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384C-415B-465F-81CA-EBF0A15E5C44}" type="datetimeFigureOut">
              <a:rPr lang="ar-KW" smtClean="0"/>
              <a:t>15/08/1440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5672-7C72-402E-B6D0-3DDF6FEB5DD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053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 /><Relationship Id="rId2" Type="http://schemas.openxmlformats.org/officeDocument/2006/relationships/image" Target="../media/image10.tiff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3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3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3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13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13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13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13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13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3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3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3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13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13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8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18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18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13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13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13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15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50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16.xml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16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13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57.jpeg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13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13.xml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1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15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15.xml" 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 /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15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 /><Relationship Id="rId1" Type="http://schemas.openxmlformats.org/officeDocument/2006/relationships/slideLayout" Target="../slideLayouts/slideLayout15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15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 /><Relationship Id="rId1" Type="http://schemas.openxmlformats.org/officeDocument/2006/relationships/slideLayout" Target="../slideLayouts/slideLayout15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 /><Relationship Id="rId1" Type="http://schemas.openxmlformats.org/officeDocument/2006/relationships/slideLayout" Target="../slideLayouts/slideLayout15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3.xml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 /><Relationship Id="rId2" Type="http://schemas.openxmlformats.org/officeDocument/2006/relationships/image" Target="../media/image72.jpeg" /><Relationship Id="rId1" Type="http://schemas.openxmlformats.org/officeDocument/2006/relationships/slideLayout" Target="../slideLayouts/slideLayout16.xml" 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 /><Relationship Id="rId1" Type="http://schemas.openxmlformats.org/officeDocument/2006/relationships/slideLayout" Target="../slideLayouts/slideLayout18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 /><Relationship Id="rId1" Type="http://schemas.openxmlformats.org/officeDocument/2006/relationships/slideLayout" Target="../slideLayouts/slideLayout13.xml" 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13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 /><Relationship Id="rId1" Type="http://schemas.openxmlformats.org/officeDocument/2006/relationships/slideLayout" Target="../slideLayouts/slideLayout1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971D-9E9C-447C-839D-6C3990F28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Examinations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791C-8EF5-4A17-8C19-EA5D93A089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Sara Al Abdulhadi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17AA6-94BA-486E-A5AF-2548FFF9E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2" y="92075"/>
            <a:ext cx="3509963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Respiratory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u="sng" dirty="0"/>
              <a:t>General inspection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treatments or adjuncts around bed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Does patient look SOB? Able to speak in full sentences?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ro-RO" sz="2800" dirty="0"/>
              <a:t>Scars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Chest wall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Cachexia – very thin patient with muscle wasting</a:t>
            </a:r>
            <a:r>
              <a:rPr lang="en-US" sz="2800" i="1" dirty="0"/>
              <a:t> – malignancy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30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Respiratory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u="sng" dirty="0"/>
              <a:t>Inspection</a:t>
            </a:r>
          </a:p>
          <a:p>
            <a:pPr algn="l" rtl="0"/>
            <a:r>
              <a:rPr lang="ro-RO" sz="2800" dirty="0"/>
              <a:t>Scars </a:t>
            </a:r>
          </a:p>
          <a:p>
            <a:pPr algn="l" rtl="0"/>
            <a:r>
              <a:rPr lang="en-US" sz="2800" dirty="0"/>
              <a:t>Skin changes – Asymmetry – major surgery</a:t>
            </a:r>
            <a:endParaRPr lang="en-US" sz="2800" i="1" dirty="0"/>
          </a:p>
          <a:p>
            <a:pPr algn="l" rtl="0"/>
            <a:r>
              <a:rPr lang="en-US" sz="2800" dirty="0"/>
              <a:t>Deformities – barrel chest</a:t>
            </a:r>
            <a:r>
              <a:rPr lang="en-US" sz="2800" i="1" dirty="0"/>
              <a:t> (COPD)</a:t>
            </a:r>
          </a:p>
          <a:p>
            <a:pPr algn="l" rtl="0"/>
            <a:r>
              <a:rPr lang="en-US" b="1" u="sng" dirty="0"/>
              <a:t>Palpation:</a:t>
            </a:r>
          </a:p>
          <a:p>
            <a:pPr algn="l" rtl="0"/>
            <a:r>
              <a:rPr lang="de-DE" sz="2800" dirty="0">
                <a:latin typeface="OpenSans-Bold"/>
              </a:rPr>
              <a:t>Tracheal position</a:t>
            </a:r>
          </a:p>
          <a:p>
            <a:pPr algn="l" rtl="0"/>
            <a:r>
              <a:rPr lang="it-IT" sz="2800" dirty="0">
                <a:latin typeface="OpenSans-Bold"/>
              </a:rPr>
              <a:t>Cricosternal distance</a:t>
            </a:r>
          </a:p>
          <a:p>
            <a:pPr algn="l" rtl="0"/>
            <a:r>
              <a:rPr lang="fr-FR" sz="2800" dirty="0">
                <a:latin typeface="OpenSans-Bold"/>
              </a:rPr>
              <a:t>Chest expansion</a:t>
            </a:r>
            <a:r>
              <a:rPr lang="fr-FR" sz="2800" b="1" dirty="0">
                <a:solidFill>
                  <a:srgbClr val="0B0B0B"/>
                </a:solidFill>
                <a:latin typeface="OpenSans-Bold"/>
              </a:rPr>
              <a:t>:</a:t>
            </a:r>
            <a:endParaRPr lang="en-US" sz="2800" dirty="0"/>
          </a:p>
        </p:txBody>
      </p:sp>
      <p:pic>
        <p:nvPicPr>
          <p:cNvPr id="4" name="Picture 3" descr="Chest-expansion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933057"/>
            <a:ext cx="4286014" cy="1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Respiratory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6618124" cy="4708525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/>
              <a:t>Percussion</a:t>
            </a:r>
          </a:p>
          <a:p>
            <a:r>
              <a:rPr lang="en-US" sz="2800" dirty="0">
                <a:solidFill>
                  <a:srgbClr val="FFFFFF"/>
                </a:solidFill>
                <a:latin typeface="OpenSans-Bold"/>
              </a:rPr>
              <a:t>Resonant : </a:t>
            </a:r>
            <a:r>
              <a:rPr lang="en-US" sz="2800" dirty="0">
                <a:solidFill>
                  <a:srgbClr val="FFFFFF"/>
                </a:solidFill>
                <a:latin typeface="OpenSans"/>
              </a:rPr>
              <a:t>this is a normal finding</a:t>
            </a:r>
          </a:p>
          <a:p>
            <a:r>
              <a:rPr lang="en-US" sz="2800" dirty="0">
                <a:solidFill>
                  <a:srgbClr val="FFFFFF"/>
                </a:solidFill>
                <a:latin typeface="OpenSans-Bold"/>
              </a:rPr>
              <a:t>Dullness :</a:t>
            </a:r>
            <a:r>
              <a:rPr lang="en-US" sz="2800" dirty="0">
                <a:solidFill>
                  <a:srgbClr val="FFFFFF"/>
                </a:solidFill>
                <a:latin typeface="OpenSans-Italic"/>
              </a:rPr>
              <a:t> consolidation / fluid / tumor / collapse</a:t>
            </a:r>
            <a:endParaRPr lang="en-US" sz="2800" dirty="0">
              <a:solidFill>
                <a:srgbClr val="FFFFFF"/>
              </a:solidFill>
              <a:latin typeface="OpenSans"/>
            </a:endParaRPr>
          </a:p>
          <a:p>
            <a:r>
              <a:rPr lang="en-US" sz="2800" dirty="0">
                <a:solidFill>
                  <a:srgbClr val="FFFFFF"/>
                </a:solidFill>
                <a:latin typeface="OpenSans-Bold"/>
              </a:rPr>
              <a:t>Stony dullness :</a:t>
            </a:r>
            <a:r>
              <a:rPr lang="en-US" sz="2800" dirty="0">
                <a:solidFill>
                  <a:srgbClr val="FFFFFF"/>
                </a:solidFill>
                <a:latin typeface="OpenSans"/>
              </a:rPr>
              <a:t> this suggests the presence of a pleural effusion</a:t>
            </a:r>
          </a:p>
          <a:p>
            <a:r>
              <a:rPr lang="en-US" sz="2800" dirty="0">
                <a:solidFill>
                  <a:srgbClr val="FFFFFF"/>
                </a:solidFill>
                <a:latin typeface="OpenSans-Bold"/>
              </a:rPr>
              <a:t>Hyper-resonance :</a:t>
            </a:r>
            <a:r>
              <a:rPr lang="en-US" sz="2800" dirty="0">
                <a:solidFill>
                  <a:srgbClr val="FFFFFF"/>
                </a:solidFill>
                <a:latin typeface="OpenSans-Italic"/>
              </a:rPr>
              <a:t> e.g. pneumothorax</a:t>
            </a:r>
          </a:p>
          <a:p>
            <a:r>
              <a:rPr lang="en-US" sz="2800" dirty="0">
                <a:solidFill>
                  <a:srgbClr val="FFFFFF"/>
                </a:solidFill>
                <a:latin typeface="OpenSans-Italic"/>
              </a:rPr>
              <a:t> check tactile vocal fremitus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OpenSans-Italic"/>
              </a:rPr>
              <a:t>     Say 99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 descr="Supra-clavicular-percussion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54" y="3284984"/>
            <a:ext cx="502091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892" y="221714"/>
            <a:ext cx="8444909" cy="5904450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/>
              <a:t>Auscultation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Assess quality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Assess volume</a:t>
            </a:r>
          </a:p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Added sound:</a:t>
            </a:r>
          </a:p>
          <a:p>
            <a:pPr algn="l" rtl="0">
              <a:buChar char="◦"/>
            </a:pPr>
            <a:r>
              <a:rPr lang="nl-NL" sz="2800" dirty="0">
                <a:solidFill>
                  <a:srgbClr val="FFFFFF"/>
                </a:solidFill>
                <a:latin typeface="OpenSans"/>
              </a:rPr>
              <a:t>Wheeze – asthma\COPD</a:t>
            </a:r>
          </a:p>
          <a:p>
            <a:pPr>
              <a:buChar char="◦"/>
            </a:pPr>
            <a:r>
              <a:rPr lang="ro-RO" sz="2800" dirty="0">
                <a:solidFill>
                  <a:srgbClr val="FFFFFF"/>
                </a:solidFill>
                <a:latin typeface="OpenSans"/>
              </a:rPr>
              <a:t>Coarse crackles – </a:t>
            </a:r>
            <a:r>
              <a:rPr lang="ro-RO" sz="2800" i="1" dirty="0">
                <a:solidFill>
                  <a:srgbClr val="FFFFFF"/>
                </a:solidFill>
                <a:latin typeface="OpenSans-Italic"/>
              </a:rPr>
              <a:t>pneumonia / fluid</a:t>
            </a:r>
            <a:endParaRPr lang="ro-RO" sz="2800" dirty="0">
              <a:solidFill>
                <a:srgbClr val="FFFFFF"/>
              </a:solidFill>
              <a:latin typeface="OpenSans"/>
            </a:endParaRPr>
          </a:p>
          <a:p>
            <a:r>
              <a:rPr lang="es-ES_tradnl" sz="2800" dirty="0">
                <a:solidFill>
                  <a:srgbClr val="FFFFFF"/>
                </a:solidFill>
                <a:latin typeface="OpenSans"/>
              </a:rPr>
              <a:t>Fine crackles – </a:t>
            </a:r>
            <a:r>
              <a:rPr lang="es-ES_tradnl" sz="2800" i="1" dirty="0">
                <a:solidFill>
                  <a:srgbClr val="FFFFFF"/>
                </a:solidFill>
                <a:latin typeface="OpenSans-Italic"/>
              </a:rPr>
              <a:t>pulmonary fibrosis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Auscultate-lung-bases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3068961"/>
            <a:ext cx="3860019" cy="22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3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103" y="221714"/>
            <a:ext cx="8829038" cy="590445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3</a:t>
            </a:r>
            <a:r>
              <a:rPr lang="en-US" b="1" u="sng" dirty="0"/>
              <a:t>. </a:t>
            </a:r>
            <a:r>
              <a:rPr lang="en-US" sz="2800" b="1" u="sng" dirty="0"/>
              <a:t>Vocal resonance:</a:t>
            </a:r>
          </a:p>
          <a:p>
            <a:pPr algn="l" rtl="0"/>
            <a:r>
              <a:rPr lang="en-US" sz="2800" dirty="0"/>
              <a:t>Ask patient to say “99” repeatedly &amp; auscultate the chest again</a:t>
            </a:r>
          </a:p>
          <a:p>
            <a:pPr algn="l" rtl="0"/>
            <a:r>
              <a:rPr lang="en-US" sz="2800" dirty="0"/>
              <a:t>Increased volume over suggest consolidation/fluid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r>
              <a:rPr lang="en-US" sz="2800" i="1" dirty="0"/>
              <a:t>Note that same thing will be come at the back</a:t>
            </a:r>
          </a:p>
        </p:txBody>
      </p:sp>
    </p:spTree>
    <p:extLst>
      <p:ext uri="{BB962C8B-B14F-4D97-AF65-F5344CB8AC3E}">
        <p14:creationId xmlns:p14="http://schemas.microsoft.com/office/powerpoint/2010/main" val="32105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CVS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3026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i="1" dirty="0"/>
              <a:t>IN EXAM IT MAY COME AS CASE OR MURMER SOUND</a:t>
            </a:r>
          </a:p>
          <a:p>
            <a:pPr algn="l" rtl="0"/>
            <a:r>
              <a:rPr lang="en-US" b="1" u="sng" dirty="0"/>
              <a:t> general inspection</a:t>
            </a:r>
            <a:r>
              <a:rPr lang="en-US" sz="2800" u="sng" dirty="0"/>
              <a:t>:</a:t>
            </a:r>
          </a:p>
          <a:p>
            <a:pPr algn="l" rtl="0">
              <a:buFont typeface="Courier New"/>
              <a:buChar char="o"/>
            </a:pPr>
            <a:r>
              <a:rPr lang="en-US" sz="2800" dirty="0"/>
              <a:t>Bedside – treatments or adjuncts? – </a:t>
            </a:r>
            <a:r>
              <a:rPr lang="en-US" sz="2800" i="1" dirty="0"/>
              <a:t>GTN spray / O2 / medication / mobility aids</a:t>
            </a:r>
            <a:endParaRPr lang="en-US" sz="2800" dirty="0"/>
          </a:p>
          <a:p>
            <a:pPr algn="l" rtl="0">
              <a:buFont typeface="Courier New"/>
              <a:buChar char="o"/>
            </a:pPr>
            <a:r>
              <a:rPr lang="en-US" sz="2800" dirty="0"/>
              <a:t>Comfortable at rest? –</a:t>
            </a:r>
            <a:r>
              <a:rPr lang="en-US" sz="2800" i="1" dirty="0"/>
              <a:t> </a:t>
            </a:r>
            <a:endParaRPr lang="en-US" sz="2800" dirty="0"/>
          </a:p>
          <a:p>
            <a:pPr algn="l" rtl="0">
              <a:buFont typeface="Courier New"/>
              <a:buChar char="o"/>
            </a:pPr>
            <a:r>
              <a:rPr lang="en-US" sz="2800" dirty="0"/>
              <a:t>Shortness of breath at rest?</a:t>
            </a:r>
          </a:p>
          <a:p>
            <a:pPr algn="l" rtl="0">
              <a:buFont typeface="Courier New"/>
              <a:buChar char="o"/>
            </a:pPr>
            <a:r>
              <a:rPr lang="en-US" sz="2800" dirty="0"/>
              <a:t>Inspect chest – scars or visible pulsations?</a:t>
            </a:r>
          </a:p>
          <a:p>
            <a:pPr algn="l" rtl="0">
              <a:buFont typeface="Courier New"/>
              <a:buChar char="o"/>
            </a:pPr>
            <a:r>
              <a:rPr lang="nl-NL" sz="2800" dirty="0"/>
              <a:t>Inspect legs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15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1216"/>
            <a:ext cx="8229600" cy="1143000"/>
          </a:xfrm>
        </p:spPr>
        <p:txBody>
          <a:bodyPr/>
          <a:lstStyle/>
          <a:p>
            <a:pPr rtl="0"/>
            <a:r>
              <a:rPr lang="en-US" b="1" dirty="0"/>
              <a:t>CVS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9036"/>
            <a:ext cx="8229600" cy="5462212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/>
              <a:t> hand</a:t>
            </a:r>
            <a:r>
              <a:rPr lang="en-US" b="1" dirty="0"/>
              <a:t>:</a:t>
            </a:r>
            <a:endParaRPr lang="en-US" dirty="0"/>
          </a:p>
          <a:p>
            <a:pPr algn="l" rtl="0">
              <a:buFont typeface="Courier New"/>
              <a:buChar char="o"/>
            </a:pPr>
            <a:r>
              <a:rPr lang="en-US" sz="2800" dirty="0"/>
              <a:t>Splinter hemorrhages </a:t>
            </a:r>
          </a:p>
          <a:p>
            <a:pPr algn="l" rtl="0">
              <a:buFont typeface="Courier New"/>
              <a:buChar char="o"/>
            </a:pPr>
            <a:r>
              <a:rPr lang="da-DK" sz="2800" dirty="0"/>
              <a:t>Finger clubbing:</a:t>
            </a:r>
          </a:p>
          <a:p>
            <a:pPr algn="l" rtl="0">
              <a:buFont typeface="Courier New"/>
              <a:buChar char="o"/>
            </a:pPr>
            <a:r>
              <a:rPr lang="en-US" sz="2800" dirty="0"/>
              <a:t>Colour </a:t>
            </a:r>
          </a:p>
          <a:p>
            <a:pPr algn="l" rtl="0">
              <a:buFont typeface="Courier New"/>
              <a:buChar char="o"/>
            </a:pPr>
            <a:r>
              <a:rPr lang="en-US" sz="2800" dirty="0"/>
              <a:t>Temperature Janeway lesions – non-tender maculopapular erythematous palm pulp lesions</a:t>
            </a:r>
            <a:r>
              <a:rPr lang="en-US" sz="2800" i="1" dirty="0"/>
              <a:t> – bacterial endocarditis</a:t>
            </a:r>
            <a:endParaRPr lang="en-US" sz="2800" dirty="0"/>
          </a:p>
          <a:p>
            <a:pPr algn="l" rtl="0">
              <a:buFont typeface="Courier New"/>
              <a:buChar char="o"/>
            </a:pPr>
            <a:r>
              <a:rPr lang="en-US" sz="2800" dirty="0"/>
              <a:t>Osler’s nodes </a:t>
            </a:r>
            <a:r>
              <a:rPr lang="en-US" sz="2800" i="1" dirty="0"/>
              <a:t>–</a:t>
            </a:r>
            <a:r>
              <a:rPr lang="en-US" sz="2800" dirty="0"/>
              <a:t> tender red nodules on finger pulps / thenar eminence –</a:t>
            </a:r>
            <a:r>
              <a:rPr lang="en-US" sz="2800" i="1" dirty="0"/>
              <a:t> infective endocarditis</a:t>
            </a:r>
            <a:endParaRPr lang="en-US" sz="2800" dirty="0"/>
          </a:p>
          <a:p>
            <a:pPr algn="l" rtl="0">
              <a:buFont typeface="Courier New"/>
              <a:buChar char="o"/>
            </a:pPr>
            <a:r>
              <a:rPr lang="en-US" sz="2800" dirty="0"/>
              <a:t>Exanthemata </a:t>
            </a:r>
          </a:p>
          <a:p>
            <a:pPr algn="l" rtl="0">
              <a:buFont typeface="Courier New"/>
              <a:buChar char="o"/>
            </a:pPr>
            <a:r>
              <a:rPr lang="en-US" sz="2800" dirty="0"/>
              <a:t>Capillary refill</a:t>
            </a:r>
          </a:p>
        </p:txBody>
      </p:sp>
    </p:spTree>
    <p:extLst>
      <p:ext uri="{BB962C8B-B14F-4D97-AF65-F5344CB8AC3E}">
        <p14:creationId xmlns:p14="http://schemas.microsoft.com/office/powerpoint/2010/main" val="26414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734" y="201559"/>
            <a:ext cx="8465066" cy="5924605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/>
              <a:t>JVP</a:t>
            </a:r>
          </a:p>
          <a:p>
            <a:pPr algn="l" rtl="0"/>
            <a:endParaRPr lang="en-US" sz="2800" u="sng" dirty="0"/>
          </a:p>
          <a:p>
            <a:pPr algn="l" rtl="0"/>
            <a:r>
              <a:rPr lang="en-US" sz="2800" u="sng" dirty="0"/>
              <a:t> Face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 eye</a:t>
            </a:r>
          </a:p>
          <a:p>
            <a:pPr marL="0" indent="0" algn="l" rtl="0">
              <a:buNone/>
            </a:pPr>
            <a:r>
              <a:rPr lang="en-US" sz="2800" i="1" dirty="0"/>
              <a:t>Conjuctival pallor</a:t>
            </a:r>
          </a:p>
          <a:p>
            <a:pPr marL="0" indent="0" algn="l" rtl="0">
              <a:buNone/>
            </a:pPr>
            <a:r>
              <a:rPr lang="en-US" sz="2800" i="1" dirty="0"/>
              <a:t>xanthelesma</a:t>
            </a:r>
          </a:p>
          <a:p>
            <a:pPr marL="0" indent="0" algn="l" rtl="0">
              <a:buNone/>
            </a:pPr>
            <a:r>
              <a:rPr lang="en-US" sz="2800" dirty="0"/>
              <a:t>2.Mouth </a:t>
            </a:r>
          </a:p>
          <a:p>
            <a:pPr marL="0" indent="0" algn="l" rtl="0">
              <a:buNone/>
            </a:pPr>
            <a:r>
              <a:rPr lang="en-US" sz="2800" i="1" dirty="0"/>
              <a:t>Dental hygiene</a:t>
            </a:r>
          </a:p>
          <a:p>
            <a:pPr marL="0" indent="0" algn="l" rtl="0">
              <a:buNone/>
            </a:pPr>
            <a:r>
              <a:rPr lang="en-US" sz="2800" i="1" dirty="0"/>
              <a:t>Angular stomatis</a:t>
            </a:r>
          </a:p>
          <a:p>
            <a:pPr marL="0" indent="0" algn="l" rtl="0">
              <a:buNone/>
            </a:pPr>
            <a:r>
              <a:rPr lang="en-US" sz="2800" i="1" dirty="0"/>
              <a:t>Central cyanosis</a:t>
            </a:r>
          </a:p>
        </p:txBody>
      </p:sp>
      <p:pic>
        <p:nvPicPr>
          <p:cNvPr id="2" name="Picture 1" descr="JVP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4665"/>
            <a:ext cx="4863728" cy="2317913"/>
          </a:xfrm>
          <a:prstGeom prst="rect">
            <a:avLst/>
          </a:prstGeom>
        </p:spPr>
      </p:pic>
      <p:pic>
        <p:nvPicPr>
          <p:cNvPr id="4" name="Picture 3" descr="Conjunctival-pallor-7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75" y="3212976"/>
            <a:ext cx="4863727" cy="23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CVS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/>
              <a:t>Chest inspect:</a:t>
            </a:r>
          </a:p>
          <a:p>
            <a:pPr algn="l" rtl="0"/>
            <a:r>
              <a:rPr lang="en-US" sz="2800" dirty="0"/>
              <a:t>Scars: </a:t>
            </a:r>
          </a:p>
          <a:p>
            <a:pPr algn="l" rtl="0"/>
            <a:r>
              <a:rPr lang="en-US" sz="2800" dirty="0"/>
              <a:t>Chest wall deformities </a:t>
            </a:r>
          </a:p>
          <a:p>
            <a:pPr algn="l" rtl="0"/>
            <a:r>
              <a:rPr lang="en-US" sz="2800" dirty="0"/>
              <a:t>Visible pulsations </a:t>
            </a:r>
          </a:p>
          <a:p>
            <a:pPr algn="l" rtl="0"/>
            <a:r>
              <a:rPr lang="en-US" dirty="0"/>
              <a:t> </a:t>
            </a:r>
            <a:r>
              <a:rPr lang="en-US" b="1" u="sng" dirty="0"/>
              <a:t> palpation</a:t>
            </a:r>
          </a:p>
          <a:p>
            <a:pPr algn="l" rtl="0"/>
            <a:r>
              <a:rPr lang="en-US" dirty="0"/>
              <a:t> </a:t>
            </a:r>
            <a:r>
              <a:rPr lang="en-US" sz="2800" dirty="0"/>
              <a:t>thrill</a:t>
            </a:r>
          </a:p>
          <a:p>
            <a:pPr algn="l" rtl="0"/>
            <a:r>
              <a:rPr lang="en-US" sz="2800" dirty="0"/>
              <a:t> apex beat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3" descr="Apex-beat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3356992"/>
            <a:ext cx="4490783" cy="22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993" y="209453"/>
            <a:ext cx="8774990" cy="6260549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/>
              <a:t>Auscultation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 heart sound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aortic valve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Pulmonary valve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Mitral valve</a:t>
            </a:r>
          </a:p>
          <a:p>
            <a:pPr algn="l" rtl="0">
              <a:buFont typeface="Wingdings" charset="2"/>
              <a:buChar char="ü"/>
            </a:pPr>
            <a:r>
              <a:rPr lang="nl-NL" sz="2800" dirty="0"/>
              <a:t>Tricuspid valve</a:t>
            </a:r>
            <a:endParaRPr lang="en-US" sz="2800" dirty="0"/>
          </a:p>
          <a:p>
            <a:pPr marL="0" indent="0" algn="l" rtl="0">
              <a:buNone/>
            </a:pPr>
            <a:r>
              <a:rPr lang="en-US" sz="2800" dirty="0"/>
              <a:t> 2. check for the murmer </a:t>
            </a:r>
          </a:p>
          <a:p>
            <a:pPr marL="0" indent="0" algn="l" rtl="0">
              <a:buNone/>
            </a:pPr>
            <a:r>
              <a:rPr lang="en-US" sz="2800" dirty="0"/>
              <a:t> 3.  to complete examination</a:t>
            </a:r>
          </a:p>
          <a:p>
            <a:pPr marL="0" indent="0" algn="l" rtl="0">
              <a:buNone/>
            </a:pPr>
            <a:r>
              <a:rPr lang="en-US" sz="2800" dirty="0"/>
              <a:t> 4.auscultate lung bases </a:t>
            </a:r>
          </a:p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nl-NL" b="1" u="sng" dirty="0"/>
              <a:t>Sacral oedema / Pedal oedema</a:t>
            </a:r>
            <a:endParaRPr lang="en-US" b="1" u="sng" dirty="0"/>
          </a:p>
        </p:txBody>
      </p:sp>
      <p:pic>
        <p:nvPicPr>
          <p:cNvPr id="4" name="Picture 3" descr="Aortic-valve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260649"/>
            <a:ext cx="4407127" cy="32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3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4ECC-B422-413A-865D-6C7BF721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72E2-A7A1-49C5-9456-33E54A214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Just examine– don’t forget to talk to the patient (real person!)</a:t>
            </a:r>
          </a:p>
          <a:p>
            <a:r>
              <a:rPr lang="en-US" dirty="0"/>
              <a:t>As a case</a:t>
            </a:r>
          </a:p>
          <a:p>
            <a:pPr lvl="1"/>
            <a:r>
              <a:rPr lang="en-US" dirty="0"/>
              <a:t>Differential diagnosis </a:t>
            </a:r>
          </a:p>
          <a:p>
            <a:pPr lvl="1"/>
            <a:r>
              <a:rPr lang="en-US" dirty="0"/>
              <a:t>Management </a:t>
            </a:r>
          </a:p>
          <a:p>
            <a:pPr lvl="1"/>
            <a:r>
              <a:rPr lang="en-US" dirty="0"/>
              <a:t>Answer questions </a:t>
            </a:r>
          </a:p>
          <a:p>
            <a:r>
              <a:rPr lang="en-US" dirty="0"/>
              <a:t>Talk as you examine, what are you looking for? </a:t>
            </a:r>
          </a:p>
          <a:p>
            <a:r>
              <a:rPr lang="en-US" dirty="0"/>
              <a:t>Positive and negative findings </a:t>
            </a:r>
          </a:p>
          <a:p>
            <a:r>
              <a:rPr lang="en-US" dirty="0"/>
              <a:t>Full examination– general appearance, inspect, palpate, listen</a:t>
            </a:r>
          </a:p>
          <a:p>
            <a:r>
              <a:rPr lang="en-US" dirty="0"/>
              <a:t>Don’t forget to expose the correct area </a:t>
            </a:r>
          </a:p>
          <a:p>
            <a:r>
              <a:rPr lang="en-US" dirty="0"/>
              <a:t>Take permission!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9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7" y="2357438"/>
            <a:ext cx="8229600" cy="1143000"/>
          </a:xfrm>
        </p:spPr>
        <p:txBody>
          <a:bodyPr/>
          <a:lstStyle/>
          <a:p>
            <a:pPr rtl="0"/>
            <a:r>
              <a:rPr lang="en-US" b="1" dirty="0"/>
              <a:t>Thyroid exam</a:t>
            </a:r>
          </a:p>
        </p:txBody>
      </p:sp>
    </p:spTree>
    <p:extLst>
      <p:ext uri="{BB962C8B-B14F-4D97-AF65-F5344CB8AC3E}">
        <p14:creationId xmlns:p14="http://schemas.microsoft.com/office/powerpoint/2010/main" val="309005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Thyroid examination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Inspection:</a:t>
            </a:r>
          </a:p>
          <a:p>
            <a:pPr marL="0" indent="0" algn="l" rtl="0">
              <a:buNone/>
            </a:pPr>
            <a:r>
              <a:rPr lang="en-US" sz="2400" dirty="0"/>
              <a:t>Inspect the patients hands for</a:t>
            </a:r>
          </a:p>
          <a:p>
            <a:pPr algn="l" rtl="0"/>
            <a:r>
              <a:rPr lang="en-US" sz="2400" dirty="0"/>
              <a:t>Dry skin </a:t>
            </a:r>
            <a:r>
              <a:rPr lang="en-US" sz="2400" i="1" dirty="0"/>
              <a:t> (hypothyroid) </a:t>
            </a:r>
            <a:endParaRPr lang="en-US" sz="2400" dirty="0"/>
          </a:p>
          <a:p>
            <a:pPr algn="l" rtl="0"/>
            <a:r>
              <a:rPr lang="en-US" sz="2400" dirty="0"/>
              <a:t>Increased sweating </a:t>
            </a:r>
            <a:r>
              <a:rPr lang="en-US" sz="2400" i="1" dirty="0"/>
              <a:t>(hyperthyroid)</a:t>
            </a:r>
            <a:endParaRPr lang="en-US" sz="2400" dirty="0"/>
          </a:p>
          <a:p>
            <a:pPr algn="l" rtl="0"/>
            <a:r>
              <a:rPr lang="en-US" sz="2400" dirty="0"/>
              <a:t>Thyroid acropachy – phalangeal bone overgrowth – </a:t>
            </a:r>
            <a:r>
              <a:rPr lang="en-US" sz="2400" i="1" dirty="0"/>
              <a:t>Graves’ disease</a:t>
            </a:r>
            <a:endParaRPr lang="en-US" sz="2400" dirty="0"/>
          </a:p>
          <a:p>
            <a:pPr algn="l" rtl="0"/>
            <a:r>
              <a:rPr lang="en-US" sz="2400" dirty="0"/>
              <a:t>Palmar erythema </a:t>
            </a:r>
          </a:p>
          <a:p>
            <a:pPr algn="l" rtl="0"/>
            <a:r>
              <a:rPr lang="sk-SK" sz="2400" dirty="0"/>
              <a:t>Prepieral tremor</a:t>
            </a:r>
          </a:p>
          <a:p>
            <a:pPr algn="l" rtl="0"/>
            <a:r>
              <a:rPr lang="sk-SK" sz="2400" dirty="0"/>
              <a:t> radial </a:t>
            </a:r>
            <a:r>
              <a:rPr lang="sk-SK" sz="2400" dirty="0" err="1"/>
              <a:t>pulse</a:t>
            </a:r>
            <a:endParaRPr lang="sk-SK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3933056"/>
            <a:ext cx="3903134" cy="241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012" y="1222049"/>
            <a:ext cx="3244363" cy="22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9600" y="491067"/>
            <a:ext cx="650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OpenSans-Bold" charset="0"/>
              </a:rPr>
              <a:t>Inspect the face for…</a:t>
            </a:r>
            <a:endParaRPr lang="en-US" sz="3200" dirty="0">
              <a:solidFill>
                <a:prstClr val="black"/>
              </a:solidFill>
              <a:latin typeface="OpenSans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OpenSans-Bold" charset="0"/>
              </a:rPr>
              <a:t>Dry skin </a:t>
            </a:r>
          </a:p>
          <a:p>
            <a:r>
              <a:rPr lang="en-US" sz="3200" dirty="0">
                <a:solidFill>
                  <a:prstClr val="black"/>
                </a:solidFill>
                <a:latin typeface="OpenSans-Bold" charset="0"/>
              </a:rPr>
              <a:t>Sweating</a:t>
            </a:r>
            <a:endParaRPr lang="en-US" sz="3200" dirty="0">
              <a:solidFill>
                <a:prstClr val="black"/>
              </a:solidFill>
              <a:latin typeface="OpenSans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Eyes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Exophthalmos</a:t>
            </a:r>
          </a:p>
          <a:p>
            <a:r>
              <a:rPr lang="en-US" sz="3200" dirty="0">
                <a:solidFill>
                  <a:prstClr val="black"/>
                </a:solidFill>
                <a:latin typeface="OpenSans" charset="0"/>
              </a:rPr>
              <a:t>Eye movement</a:t>
            </a:r>
          </a:p>
          <a:p>
            <a:r>
              <a:rPr lang="en-US" sz="3200" dirty="0">
                <a:solidFill>
                  <a:prstClr val="black"/>
                </a:solidFill>
                <a:latin typeface="OpenSans" charset="0"/>
              </a:rPr>
              <a:t>Lid lag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55" y="620688"/>
            <a:ext cx="3696951" cy="271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293097"/>
            <a:ext cx="3845748" cy="21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22" y="491068"/>
            <a:ext cx="8046156" cy="5635096"/>
          </a:xfrm>
        </p:spPr>
      </p:pic>
    </p:spTree>
    <p:extLst>
      <p:ext uri="{BB962C8B-B14F-4D97-AF65-F5344CB8AC3E}">
        <p14:creationId xmlns:p14="http://schemas.microsoft.com/office/powerpoint/2010/main" val="364769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534" y="474134"/>
            <a:ext cx="4707467" cy="5652030"/>
          </a:xfrm>
        </p:spPr>
        <p:txBody>
          <a:bodyPr>
            <a:normAutofit/>
          </a:bodyPr>
          <a:lstStyle/>
          <a:p>
            <a:pPr algn="l" rtl="0"/>
            <a:r>
              <a:rPr lang="en-US" u="sng" dirty="0">
                <a:solidFill>
                  <a:schemeClr val="tx2"/>
                </a:solidFill>
              </a:rPr>
              <a:t>Thyroid</a:t>
            </a:r>
          </a:p>
          <a:p>
            <a:pPr algn="l" rtl="0"/>
            <a:r>
              <a:rPr lang="en-US" sz="2600" dirty="0"/>
              <a:t>Inspect the midline of the neck</a:t>
            </a:r>
            <a:r>
              <a:rPr lang="en-US" sz="2600" i="1" dirty="0"/>
              <a:t> (in the region of the thyroid) </a:t>
            </a:r>
            <a:endParaRPr lang="en-US" sz="2600" dirty="0"/>
          </a:p>
          <a:p>
            <a:pPr algn="l" rtl="0"/>
            <a:r>
              <a:rPr lang="en-US" sz="2600" dirty="0"/>
              <a:t>Any skin changes Any scars? – </a:t>
            </a:r>
          </a:p>
          <a:p>
            <a:pPr algn="l" rtl="0"/>
            <a:r>
              <a:rPr lang="sk-SK" sz="2600" dirty="0"/>
              <a:t>Note any swellings / masses in the </a:t>
            </a:r>
            <a:r>
              <a:rPr lang="sk-SK" sz="2600" dirty="0" err="1"/>
              <a:t>area</a:t>
            </a:r>
            <a:r>
              <a:rPr lang="sk-SK" sz="2600" dirty="0"/>
              <a:t> </a:t>
            </a:r>
          </a:p>
          <a:p>
            <a:pPr algn="l" rtl="0"/>
            <a:r>
              <a:rPr lang="sk-SK" sz="2600" dirty="0">
                <a:solidFill>
                  <a:schemeClr val="tx2"/>
                </a:solidFill>
              </a:rPr>
              <a:t>If a mass is noted on inspection</a:t>
            </a:r>
          </a:p>
          <a:p>
            <a:pPr marL="0" indent="0" algn="l" rtl="0">
              <a:buNone/>
            </a:pPr>
            <a:r>
              <a:rPr lang="sk-SK" sz="2600" dirty="0">
                <a:solidFill>
                  <a:schemeClr val="tx2"/>
                </a:solidFill>
              </a:rPr>
              <a:t>1. Ask the patient to swallow some water</a:t>
            </a:r>
          </a:p>
          <a:p>
            <a:pPr marL="0" indent="0" algn="l" rtl="0">
              <a:buNone/>
            </a:pPr>
            <a:r>
              <a:rPr lang="sk-SK" sz="2600" dirty="0">
                <a:solidFill>
                  <a:schemeClr val="tx2"/>
                </a:solidFill>
              </a:rPr>
              <a:t>2. Ask patient to protrude their tongue</a:t>
            </a: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59" y="715434"/>
            <a:ext cx="351460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1" y="319089"/>
            <a:ext cx="4995333" cy="590867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800" b="1" dirty="0">
                <a:solidFill>
                  <a:srgbClr val="FF0000"/>
                </a:solidFill>
              </a:rPr>
              <a:t>Palpation:</a:t>
            </a:r>
          </a:p>
          <a:p>
            <a:pPr marL="0" indent="0" algn="l" rtl="0">
              <a:buNone/>
            </a:pPr>
            <a:r>
              <a:rPr lang="en-US" sz="2600" dirty="0"/>
              <a:t>1. Palpate the thyroid isthmus using the pads of your fingers</a:t>
            </a:r>
          </a:p>
          <a:p>
            <a:pPr marL="0" indent="0" algn="l" rtl="0">
              <a:buNone/>
            </a:pPr>
            <a:r>
              <a:rPr lang="en-US" sz="2600" dirty="0"/>
              <a:t>2. Palpate each lobe of the thyroid </a:t>
            </a:r>
          </a:p>
          <a:p>
            <a:pPr marL="0" indent="0" algn="l" rtl="0">
              <a:buNone/>
            </a:pPr>
            <a:r>
              <a:rPr lang="en-US" sz="2600" dirty="0"/>
              <a:t>3. Ask the patient to swallow some water, whilst you feel for symmetrical elevation of the thyroid lobes </a:t>
            </a:r>
          </a:p>
          <a:p>
            <a:pPr marL="0" indent="0" algn="l" rtl="0">
              <a:buNone/>
            </a:pPr>
            <a:r>
              <a:rPr lang="en-US" sz="2600" dirty="0"/>
              <a:t>4. Ask the patient to protrude their tongue once more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5" y="1"/>
            <a:ext cx="3454400" cy="355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3" y="3556000"/>
            <a:ext cx="3742267" cy="32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8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When palpating the thyroid gland, assess the following:</a:t>
            </a:r>
          </a:p>
          <a:p>
            <a:pPr marL="0" indent="0" algn="l" rtl="0">
              <a:buNone/>
            </a:pPr>
            <a:r>
              <a:rPr lang="en-US" sz="2800" b="1" i="1" dirty="0"/>
              <a:t>  -</a:t>
            </a:r>
            <a:r>
              <a:rPr lang="en-US" sz="2800" dirty="0"/>
              <a:t>Size </a:t>
            </a:r>
          </a:p>
          <a:p>
            <a:pPr marL="0" indent="0" algn="l" rtl="0">
              <a:buNone/>
            </a:pPr>
            <a:r>
              <a:rPr lang="en-US" sz="2800" dirty="0"/>
              <a:t>-Symmetry – Consistency </a:t>
            </a:r>
          </a:p>
          <a:p>
            <a:pPr marL="0" indent="0" algn="l" rtl="0">
              <a:buNone/>
            </a:pPr>
            <a:r>
              <a:rPr lang="en-US" sz="2800" dirty="0"/>
              <a:t>-Masses </a:t>
            </a:r>
          </a:p>
          <a:p>
            <a:pPr marL="0" indent="0" algn="l" rtl="0">
              <a:buNone/>
            </a:pPr>
            <a:r>
              <a:rPr lang="en-US" sz="2800" dirty="0"/>
              <a:t>-Palpable thrill </a:t>
            </a:r>
          </a:p>
          <a:p>
            <a:pPr marL="0" indent="0" algn="l" rtl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If a mass is noted…</a:t>
            </a:r>
            <a:br>
              <a:rPr lang="en-US" sz="2000" i="1" dirty="0">
                <a:solidFill>
                  <a:srgbClr val="FF0000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Assess  –</a:t>
            </a:r>
            <a:r>
              <a:rPr lang="en-US" sz="2000" i="1" dirty="0">
                <a:solidFill>
                  <a:srgbClr val="FF0000"/>
                </a:solidFill>
              </a:rPr>
              <a:t> position / shape / tenderness/ consistency / mobility</a:t>
            </a:r>
          </a:p>
        </p:txBody>
      </p:sp>
    </p:spTree>
    <p:extLst>
      <p:ext uri="{BB962C8B-B14F-4D97-AF65-F5344CB8AC3E}">
        <p14:creationId xmlns:p14="http://schemas.microsoft.com/office/powerpoint/2010/main" val="115357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b="1" u="sng" dirty="0"/>
            </a:br>
            <a:br>
              <a:rPr lang="en-US" sz="3200" u="sng" dirty="0"/>
            </a:br>
            <a:br>
              <a:rPr lang="en-US" sz="3200" b="1" u="sng" dirty="0"/>
            </a:br>
            <a:r>
              <a:rPr lang="en-US" sz="3200" b="1" dirty="0">
                <a:solidFill>
                  <a:srgbClr val="FF0000"/>
                </a:solidFill>
              </a:rPr>
              <a:t>Lymph nodes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800" dirty="0"/>
              <a:t>Palpate for local lymphadenopathy:</a:t>
            </a:r>
            <a:br>
              <a:rPr lang="en-US" sz="2800" dirty="0"/>
            </a:br>
            <a:br>
              <a:rPr lang="en-US" sz="2800" dirty="0"/>
            </a:b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Trachea</a:t>
            </a:r>
            <a:br>
              <a:rPr lang="en-US" sz="3200" b="1" dirty="0"/>
            </a:br>
            <a:r>
              <a:rPr lang="en-US" sz="2800" b="1" dirty="0"/>
              <a:t>Note any deviation of the trachea – may be caused by a large thyroid mass</a:t>
            </a:r>
            <a:br>
              <a:rPr lang="en-US" sz="2800" b="1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3933056"/>
            <a:ext cx="37930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5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82533" cy="4525963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percussion</a:t>
            </a:r>
          </a:p>
          <a:p>
            <a:pPr marL="0" indent="0" algn="l" rtl="0">
              <a:buNone/>
            </a:pPr>
            <a:r>
              <a:rPr lang="en-US" sz="2800" dirty="0"/>
              <a:t>Percuss downwards from the sternal notch.</a:t>
            </a:r>
          </a:p>
          <a:p>
            <a:pPr marL="0" indent="0" algn="l" rtl="0">
              <a:buNone/>
            </a:pPr>
            <a:r>
              <a:rPr lang="en-US" sz="2800" dirty="0"/>
              <a:t>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Auscultation</a:t>
            </a:r>
          </a:p>
          <a:p>
            <a:pPr marL="0" indent="0" algn="l" rtl="0">
              <a:buNone/>
            </a:pPr>
            <a:r>
              <a:rPr lang="en-US" sz="2800" dirty="0"/>
              <a:t>Auscultate each lobe of the thyroid for a bruit.</a:t>
            </a:r>
          </a:p>
          <a:p>
            <a:pPr marL="0" indent="0" algn="l" rtl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94" y="1600200"/>
            <a:ext cx="4026372" cy="2264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95" y="4047596"/>
            <a:ext cx="4026372" cy="26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605867" cy="4525963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Special test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Reflexes </a:t>
            </a:r>
            <a:endParaRPr lang="en-US" sz="2800" i="1" dirty="0"/>
          </a:p>
          <a:p>
            <a:pPr marL="0" indent="0" algn="l" rtl="0">
              <a:buNone/>
            </a:pPr>
            <a:r>
              <a:rPr lang="en-US" sz="2800" dirty="0"/>
              <a:t>2. Inspect for pretibial myxedema –</a:t>
            </a:r>
            <a:r>
              <a:rPr lang="en-US" sz="2800" i="1" dirty="0"/>
              <a:t> associated with Graves’ disease</a:t>
            </a:r>
            <a:endParaRPr lang="en-US" sz="2800" dirty="0"/>
          </a:p>
          <a:p>
            <a:pPr marL="0" indent="0" algn="l" rtl="0">
              <a:buNone/>
            </a:pPr>
            <a:r>
              <a:rPr lang="en-US" sz="2800" dirty="0"/>
              <a:t>3. </a:t>
            </a:r>
            <a:r>
              <a:rPr lang="en-US" sz="2800" dirty="0">
                <a:solidFill>
                  <a:schemeClr val="accent2"/>
                </a:solidFill>
              </a:rPr>
              <a:t>Proximal myopathy:</a:t>
            </a:r>
          </a:p>
          <a:p>
            <a:pPr marL="0" indent="0" algn="l" rtl="0">
              <a:buNone/>
            </a:pPr>
            <a:r>
              <a:rPr lang="en-US" sz="2800" dirty="0"/>
              <a:t>Ask the patient to stand from a sitting position with arms crossed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8" y="3532717"/>
            <a:ext cx="3623733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38" y="2397004"/>
            <a:ext cx="8229600" cy="1143000"/>
          </a:xfrm>
        </p:spPr>
        <p:txBody>
          <a:bodyPr/>
          <a:lstStyle/>
          <a:p>
            <a:pPr rtl="0"/>
            <a:r>
              <a:rPr lang="en-US" b="1" dirty="0"/>
              <a:t>What do you expect to come?</a:t>
            </a:r>
          </a:p>
        </p:txBody>
      </p:sp>
    </p:spTree>
    <p:extLst>
      <p:ext uri="{BB962C8B-B14F-4D97-AF65-F5344CB8AC3E}">
        <p14:creationId xmlns:p14="http://schemas.microsoft.com/office/powerpoint/2010/main" val="1320263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237" y="2397004"/>
            <a:ext cx="8229600" cy="1143000"/>
          </a:xfrm>
        </p:spPr>
        <p:txBody>
          <a:bodyPr/>
          <a:lstStyle/>
          <a:p>
            <a:pPr rtl="0"/>
            <a:r>
              <a:rPr lang="en-US" b="1" dirty="0"/>
              <a:t>Diabetic foot</a:t>
            </a:r>
          </a:p>
        </p:txBody>
      </p:sp>
    </p:spTree>
    <p:extLst>
      <p:ext uri="{BB962C8B-B14F-4D97-AF65-F5344CB8AC3E}">
        <p14:creationId xmlns:p14="http://schemas.microsoft.com/office/powerpoint/2010/main" val="387816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read what they want exactly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u="sng" dirty="0"/>
              <a:t>ask</a:t>
            </a:r>
            <a:r>
              <a:rPr lang="en-US" dirty="0"/>
              <a:t> for the instruments you need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34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DIABETIC FOOT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Inspect: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Color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Skin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Foot inspect between toe and behind legs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Shoes:  incorrectly fitting shoes?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 deformity: Charcot joints</a:t>
            </a:r>
          </a:p>
        </p:txBody>
      </p:sp>
    </p:spTree>
    <p:extLst>
      <p:ext uri="{BB962C8B-B14F-4D97-AF65-F5344CB8AC3E}">
        <p14:creationId xmlns:p14="http://schemas.microsoft.com/office/powerpoint/2010/main" val="171772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DIABETIC FOOT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Palpation: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Temperature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 pulse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Capillary refill: normal&lt;2 sec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Soft touch sensation( assess lower limb compare dermattomes R and L)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 Pain sensation (sharp) assess lower limb dermatomes compare R and 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00354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8796"/>
          <a:stretch>
            <a:fillRect/>
          </a:stretch>
        </p:blipFill>
        <p:spPr>
          <a:xfrm>
            <a:off x="1718755" y="229609"/>
            <a:ext cx="3776297" cy="2874380"/>
          </a:xfrm>
        </p:spPr>
      </p:pic>
      <p:sp>
        <p:nvSpPr>
          <p:cNvPr id="8" name="Rectangle 7"/>
          <p:cNvSpPr/>
          <p:nvPr/>
        </p:nvSpPr>
        <p:spPr>
          <a:xfrm>
            <a:off x="2516815" y="3318431"/>
            <a:ext cx="3163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pain sensation -sharp</a:t>
            </a:r>
          </a:p>
        </p:txBody>
      </p:sp>
      <p:pic>
        <p:nvPicPr>
          <p:cNvPr id="9" name="Content Placeholder 3" descr="cottonwo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2" b="13032"/>
          <a:stretch>
            <a:fillRect/>
          </a:stretch>
        </p:blipFill>
        <p:spPr>
          <a:xfrm>
            <a:off x="6349985" y="229609"/>
            <a:ext cx="4061265" cy="2874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44518" y="3331316"/>
            <a:ext cx="209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Soft touch sensation</a:t>
            </a:r>
          </a:p>
        </p:txBody>
      </p:sp>
    </p:spTree>
    <p:extLst>
      <p:ext uri="{BB962C8B-B14F-4D97-AF65-F5344CB8AC3E}">
        <p14:creationId xmlns:p14="http://schemas.microsoft.com/office/powerpoint/2010/main" val="3587210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werlim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27" y="342649"/>
            <a:ext cx="4120534" cy="61568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0753" y="1988675"/>
            <a:ext cx="258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600" dirty="0">
                <a:solidFill>
                  <a:prstClr val="black"/>
                </a:solidFill>
                <a:latin typeface="Calibri"/>
              </a:rPr>
              <a:t>dermatomes</a:t>
            </a:r>
          </a:p>
        </p:txBody>
      </p:sp>
    </p:spTree>
    <p:extLst>
      <p:ext uri="{BB962C8B-B14F-4D97-AF65-F5344CB8AC3E}">
        <p14:creationId xmlns:p14="http://schemas.microsoft.com/office/powerpoint/2010/main" val="674589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DIABETIC FOOT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9814"/>
            <a:ext cx="8492783" cy="5401745"/>
          </a:xfrm>
        </p:spPr>
        <p:txBody>
          <a:bodyPr/>
          <a:lstStyle/>
          <a:p>
            <a:pPr marL="514350" indent="-514350" algn="l" rtl="0">
              <a:buFont typeface="+mj-lt"/>
              <a:buAutoNum type="alphaLcPeriod"/>
            </a:pPr>
            <a:r>
              <a:rPr lang="en-US" sz="2800" b="1" u="sng" dirty="0">
                <a:solidFill>
                  <a:srgbClr val="FF0000"/>
                </a:solidFill>
              </a:rPr>
              <a:t>Vibration</a:t>
            </a:r>
          </a:p>
          <a:p>
            <a:pPr marL="0" indent="0" algn="l" rtl="0">
              <a:buNone/>
            </a:pPr>
            <a:r>
              <a:rPr lang="en-US" sz="2800" i="1" dirty="0"/>
              <a:t>-ask patient to close eyes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b="1" u="sng" dirty="0">
                <a:solidFill>
                  <a:srgbClr val="FF0000"/>
                </a:solidFill>
              </a:rPr>
              <a:t>. </a:t>
            </a:r>
            <a:r>
              <a:rPr lang="en-US" sz="2800" b="1" u="sng" dirty="0">
                <a:solidFill>
                  <a:srgbClr val="FF0000"/>
                </a:solidFill>
              </a:rPr>
              <a:t>monofilament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0" indent="0" algn="l" rtl="0">
              <a:buNone/>
            </a:pPr>
            <a:r>
              <a:rPr lang="en-US" sz="2800" i="1" dirty="0"/>
              <a:t>- Ask patient to close eyes and inform you when they feel their foot being touched </a:t>
            </a:r>
          </a:p>
        </p:txBody>
      </p:sp>
      <p:pic>
        <p:nvPicPr>
          <p:cNvPr id="4" name="Picture 3" descr="tuningf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269815"/>
            <a:ext cx="2332988" cy="1967371"/>
          </a:xfrm>
          <a:prstGeom prst="rect">
            <a:avLst/>
          </a:prstGeom>
        </p:spPr>
      </p:pic>
      <p:pic>
        <p:nvPicPr>
          <p:cNvPr id="5" name="Picture 4" descr="B-handle-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03" y="4077072"/>
            <a:ext cx="4177623" cy="23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8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/>
              <a:t>DIABETIC FOOT EXAM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624" y="1068256"/>
            <a:ext cx="8888376" cy="538159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c. </a:t>
            </a:r>
            <a:r>
              <a:rPr lang="en-US" sz="2800" b="1" u="sng" dirty="0">
                <a:solidFill>
                  <a:srgbClr val="FF0000"/>
                </a:solidFill>
              </a:rPr>
              <a:t>Proprioception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d. </a:t>
            </a:r>
            <a:r>
              <a:rPr lang="en-US" sz="2800" b="1" u="sng" dirty="0">
                <a:solidFill>
                  <a:srgbClr val="FF0000"/>
                </a:solidFill>
              </a:rPr>
              <a:t>ankle jerk</a:t>
            </a:r>
          </a:p>
          <a:p>
            <a:pPr marL="0" indent="0" algn="l" rtl="0">
              <a:buNone/>
            </a:pPr>
            <a:endParaRPr lang="en-US" sz="2800" b="1" u="sng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rgbClr val="FF0000"/>
                </a:solidFill>
              </a:rPr>
              <a:t>e. </a:t>
            </a:r>
            <a:r>
              <a:rPr lang="en-US" sz="2800" b="1" u="sng" dirty="0">
                <a:solidFill>
                  <a:srgbClr val="FF0000"/>
                </a:solidFill>
              </a:rPr>
              <a:t>Gait</a:t>
            </a:r>
          </a:p>
          <a:p>
            <a:pPr algn="l" rtl="0"/>
            <a:r>
              <a:rPr lang="en-US" sz="2800" dirty="0"/>
              <a:t> observe the patient walking ,assess the following:</a:t>
            </a:r>
          </a:p>
          <a:p>
            <a:pPr marL="0" indent="0" algn="l" rtl="0">
              <a:buNone/>
            </a:pPr>
            <a:r>
              <a:rPr lang="en-US" sz="2800" dirty="0"/>
              <a:t>Symmetry\ turning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roprioceptio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417638"/>
            <a:ext cx="3593074" cy="20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262" y="262026"/>
            <a:ext cx="8525539" cy="5864138"/>
          </a:xfrm>
        </p:spPr>
        <p:txBody>
          <a:bodyPr/>
          <a:lstStyle/>
          <a:p>
            <a:pPr algn="l" rtl="0"/>
            <a:r>
              <a:rPr lang="en-US" sz="2800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examine shoe</a:t>
            </a:r>
          </a:p>
          <a:p>
            <a:pPr algn="l" rtl="0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sz="2800" i="1" dirty="0"/>
              <a:t>pattern of wear on soles</a:t>
            </a:r>
          </a:p>
          <a:p>
            <a:pPr algn="l" rtl="0">
              <a:buFont typeface="Wingdings" charset="2"/>
              <a:buChar char="ü"/>
            </a:pPr>
            <a:r>
              <a:rPr lang="en-US" sz="2800" i="1" dirty="0"/>
              <a:t> ensure the shoes are correct size for the patient </a:t>
            </a:r>
          </a:p>
          <a:p>
            <a:pPr algn="l" rtl="0">
              <a:buFont typeface="Wingdings" charset="2"/>
              <a:buChar char="ü"/>
            </a:pPr>
            <a:r>
              <a:rPr lang="en-US" sz="2800" i="1" dirty="0"/>
              <a:t> note any holes \material inside shoe that cause rubbing \ foot injury</a:t>
            </a:r>
          </a:p>
          <a:p>
            <a:pPr algn="l" rtl="0">
              <a:buFont typeface="Wingdings" charset="2"/>
              <a:buChar char="ü"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2" name="Picture 1" descr="diabetic-sho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8" y="3639663"/>
            <a:ext cx="5089950" cy="20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61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3581"/>
            <a:ext cx="8229600" cy="1143000"/>
          </a:xfrm>
        </p:spPr>
        <p:txBody>
          <a:bodyPr/>
          <a:lstStyle/>
          <a:p>
            <a:pPr rtl="0"/>
            <a:r>
              <a:rPr lang="en-US" b="1" dirty="0"/>
              <a:t>Neurology exam</a:t>
            </a:r>
          </a:p>
        </p:txBody>
      </p:sp>
    </p:spTree>
    <p:extLst>
      <p:ext uri="{BB962C8B-B14F-4D97-AF65-F5344CB8AC3E}">
        <p14:creationId xmlns:p14="http://schemas.microsoft.com/office/powerpoint/2010/main" val="383495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Chest ( resp and cardio)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/>
              <a:t>Either will be </a:t>
            </a:r>
            <a:r>
              <a:rPr lang="en-US" sz="2800" dirty="0">
                <a:solidFill>
                  <a:srgbClr val="FF0000"/>
                </a:solidFill>
              </a:rPr>
              <a:t>cases</a:t>
            </a:r>
            <a:r>
              <a:rPr lang="en-US" sz="2800" dirty="0"/>
              <a:t> so: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you have to know how to diagnose 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how to mange it</a:t>
            </a:r>
          </a:p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 or </a:t>
            </a:r>
            <a:r>
              <a:rPr lang="en-US" sz="2800" dirty="0">
                <a:solidFill>
                  <a:srgbClr val="FF0000"/>
                </a:solidFill>
              </a:rPr>
              <a:t>sounds</a:t>
            </a:r>
            <a:r>
              <a:rPr lang="en-US" sz="2800" dirty="0"/>
              <a:t> listen: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and tell what it is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diagnosis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rgbClr val="FF0000"/>
                </a:solidFill>
              </a:rPr>
              <a:t>So watch the MacLeod video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rgbClr val="FF0000"/>
                </a:solidFill>
              </a:rPr>
              <a:t> practice practice</a:t>
            </a:r>
          </a:p>
        </p:txBody>
      </p:sp>
    </p:spTree>
    <p:extLst>
      <p:ext uri="{BB962C8B-B14F-4D97-AF65-F5344CB8AC3E}">
        <p14:creationId xmlns:p14="http://schemas.microsoft.com/office/powerpoint/2010/main" val="1448088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As examination either:</a:t>
            </a:r>
          </a:p>
          <a:p>
            <a:pPr marL="0" indent="0" algn="l" rtl="0">
              <a:buNone/>
            </a:pPr>
            <a:r>
              <a:rPr lang="en-US" sz="2800" dirty="0"/>
              <a:t> - motor system</a:t>
            </a:r>
          </a:p>
          <a:p>
            <a:pPr algn="l" rtl="0">
              <a:buFontTx/>
              <a:buChar char="-"/>
            </a:pPr>
            <a:r>
              <a:rPr lang="en-US" sz="2800" dirty="0"/>
              <a:t>Sensory system </a:t>
            </a:r>
          </a:p>
          <a:p>
            <a:pPr algn="l" rtl="0">
              <a:buFontTx/>
              <a:buChar char="-"/>
            </a:pPr>
            <a:r>
              <a:rPr lang="en-US" sz="2800" dirty="0"/>
              <a:t> cerebellar sign</a:t>
            </a:r>
          </a:p>
          <a:p>
            <a:pPr algn="l" rtl="0">
              <a:buFontTx/>
              <a:buChar char="-"/>
            </a:pPr>
            <a:r>
              <a:rPr lang="en-US" sz="2800" dirty="0"/>
              <a:t>- cranial nerve</a:t>
            </a:r>
          </a:p>
          <a:p>
            <a:pPr algn="l" rtl="0"/>
            <a:r>
              <a:rPr lang="en-US" sz="2800" dirty="0"/>
              <a:t>Ask for the instruments you may need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rgbClr val="FF0000"/>
                </a:solidFill>
              </a:rPr>
              <a:t>So watch the MacLeod video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rgbClr val="FF0000"/>
                </a:solidFill>
              </a:rPr>
              <a:t> practice practice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699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639"/>
            <a:ext cx="8517467" cy="5766593"/>
          </a:xfrm>
        </p:spPr>
      </p:pic>
    </p:spTree>
    <p:extLst>
      <p:ext uri="{BB962C8B-B14F-4D97-AF65-F5344CB8AC3E}">
        <p14:creationId xmlns:p14="http://schemas.microsoft.com/office/powerpoint/2010/main" val="1965718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Facial palsy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944532" cy="4343400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b="1" u="sng" dirty="0"/>
              <a:t>Approach to the clinical examination for Bell palsy </a:t>
            </a:r>
          </a:p>
          <a:p>
            <a:pPr marL="514350" indent="-514350" algn="l" rt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Observe asymmetry :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/>
              <a:t>-pay close attention to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dirty="0"/>
              <a:t>     -</a:t>
            </a:r>
            <a:r>
              <a:rPr lang="en-US" sz="2800" i="1" dirty="0"/>
              <a:t>blinking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i="1" dirty="0"/>
              <a:t>     -Nasolabial fold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i="1" dirty="0"/>
              <a:t>     -Corner of mouth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772816"/>
            <a:ext cx="3713006" cy="25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74639"/>
            <a:ext cx="8614000" cy="66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9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</a:rPr>
              <a:t>2. ear: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i="1" dirty="0"/>
              <a:t>-inspect: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i="1" dirty="0"/>
              <a:t>-tympanic membrane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9" y="259065"/>
            <a:ext cx="4512733" cy="62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3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876800" cy="4525963"/>
          </a:xfrm>
        </p:spPr>
        <p:txBody>
          <a:bodyPr/>
          <a:lstStyle/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3.Assess motor function: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dirty="0"/>
              <a:t>-</a:t>
            </a:r>
            <a:r>
              <a:rPr lang="en-US" sz="2800" i="1" dirty="0"/>
              <a:t>raise eyebrows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800" i="1" dirty="0"/>
              <a:t>-close both eye tightly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800" i="1" dirty="0"/>
              <a:t>-puff the cheeks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800" i="1" dirty="0"/>
              <a:t>- purse the lips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800" i="1" dirty="0"/>
              <a:t>- Show the upper and lower teeth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03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4. Assess sensation</a:t>
            </a:r>
          </a:p>
          <a:p>
            <a:pPr algn="l" rtl="0">
              <a:spcBef>
                <a:spcPts val="0"/>
              </a:spcBef>
              <a:buFontTx/>
              <a:buChar char="-"/>
              <a:defRPr/>
            </a:pPr>
            <a:r>
              <a:rPr lang="en-US" sz="2800" i="1" dirty="0"/>
              <a:t>Anterior 2\3 of tongue  taste and salivation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2800" i="1" dirty="0"/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45906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</a:rPr>
              <a:t>5.Assess reflexes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i="1" dirty="0"/>
              <a:t> corneal reflex 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43538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NEUEROLOGY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u="sng" dirty="0">
                <a:solidFill>
                  <a:srgbClr val="FF0000"/>
                </a:solidFill>
              </a:rPr>
              <a:t>Speech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u="sng" dirty="0">
                <a:solidFill>
                  <a:srgbClr val="FF0000"/>
                </a:solidFill>
              </a:rPr>
              <a:t>Intellectual function- mental test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gait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u="sng" dirty="0">
                <a:solidFill>
                  <a:srgbClr val="FF0000"/>
                </a:solidFill>
              </a:rPr>
              <a:t>Motor system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Inspect: wasting/fasciulation/involuntary movement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Tone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Power</a:t>
            </a:r>
          </a:p>
          <a:p>
            <a:pPr marL="0" indent="0" algn="l" rtl="0">
              <a:buNone/>
            </a:pPr>
            <a:r>
              <a:rPr lang="en-US" sz="2800" dirty="0"/>
              <a:t>5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u="sng" dirty="0">
                <a:solidFill>
                  <a:srgbClr val="FF0000"/>
                </a:solidFill>
              </a:rPr>
              <a:t>reflex</a:t>
            </a:r>
          </a:p>
        </p:txBody>
      </p:sp>
      <p:pic>
        <p:nvPicPr>
          <p:cNvPr id="5" name="Picture 4" descr="General-inspection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93" y="4310622"/>
            <a:ext cx="4753593" cy="20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9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NEUROLOGY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6.</a:t>
            </a:r>
            <a:r>
              <a:rPr lang="en-US" sz="2800" u="sng" dirty="0">
                <a:solidFill>
                  <a:srgbClr val="FF0000"/>
                </a:solidFill>
              </a:rPr>
              <a:t>Sensory system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Simple touch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pain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temperature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joint position sense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vibration </a:t>
            </a:r>
          </a:p>
          <a:p>
            <a:pPr algn="l" rtl="0"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u="sng" dirty="0"/>
              <a:t>coordination</a:t>
            </a:r>
            <a:r>
              <a:rPr lang="en-US" sz="2800" dirty="0"/>
              <a:t>: finger nose test, heel-shin test and Romberg sign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3" descr="Light-touch-closeup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85" y="2060848"/>
            <a:ext cx="4330321" cy="18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819" y="93174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/>
              <a:t>Cvs</a:t>
            </a:r>
          </a:p>
          <a:p>
            <a:pPr lvl="1" algn="l" rtl="0"/>
            <a:r>
              <a:rPr lang="en-US" dirty="0"/>
              <a:t>Murmurs</a:t>
            </a:r>
          </a:p>
          <a:p>
            <a:pPr lvl="1" algn="l" rtl="0"/>
            <a:r>
              <a:rPr lang="en-US" dirty="0"/>
              <a:t>Don’t forget pericardial rub</a:t>
            </a:r>
          </a:p>
          <a:p>
            <a:pPr lvl="1" algn="l" rtl="0"/>
            <a:endParaRPr lang="en-US" dirty="0"/>
          </a:p>
          <a:p>
            <a:pPr algn="l" rtl="0"/>
            <a:r>
              <a:rPr lang="en-US" sz="2800" u="sng" dirty="0"/>
              <a:t>Respiratory </a:t>
            </a:r>
          </a:p>
          <a:p>
            <a:pPr lvl="1" algn="l" rtl="0"/>
            <a:r>
              <a:rPr lang="en-US" dirty="0"/>
              <a:t>Wheeze </a:t>
            </a:r>
          </a:p>
          <a:p>
            <a:pPr lvl="1" algn="l" rtl="0"/>
            <a:r>
              <a:rPr lang="en-US" dirty="0"/>
              <a:t>Crepitation</a:t>
            </a:r>
          </a:p>
          <a:p>
            <a:pPr lvl="1" algn="l" rtl="0"/>
            <a:r>
              <a:rPr lang="en-US" dirty="0"/>
              <a:t>Absent sounds</a:t>
            </a:r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4196591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prioception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1775521" y="404665"/>
            <a:ext cx="4298165" cy="4083727"/>
          </a:xfrm>
        </p:spPr>
      </p:pic>
      <p:pic>
        <p:nvPicPr>
          <p:cNvPr id="6" name="Picture 5" descr="Knee-jerk-7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824060"/>
            <a:ext cx="3988822" cy="26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4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943872" y="188641"/>
            <a:ext cx="5334210" cy="2983053"/>
          </a:xfrm>
        </p:spPr>
      </p:pic>
      <p:pic>
        <p:nvPicPr>
          <p:cNvPr id="5" name="Picture 4" descr="Heal-to-shin-test-BE-1-768x5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9184"/>
            <a:ext cx="5281296" cy="3728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3020" y="3246996"/>
            <a:ext cx="2180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>
                <a:solidFill>
                  <a:prstClr val="black"/>
                </a:solidFill>
                <a:latin typeface="Calibri"/>
              </a:rPr>
              <a:t>Finger nose test</a:t>
            </a:r>
          </a:p>
        </p:txBody>
      </p:sp>
    </p:spTree>
    <p:extLst>
      <p:ext uri="{BB962C8B-B14F-4D97-AF65-F5344CB8AC3E}">
        <p14:creationId xmlns:p14="http://schemas.microsoft.com/office/powerpoint/2010/main" val="3989315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NEUROLOGY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7</a:t>
            </a:r>
            <a:r>
              <a:rPr lang="en-US" u="sng" dirty="0">
                <a:solidFill>
                  <a:srgbClr val="FF0000"/>
                </a:solidFill>
              </a:rPr>
              <a:t>. </a:t>
            </a:r>
            <a:r>
              <a:rPr lang="en-US" sz="2800" u="sng" dirty="0">
                <a:solidFill>
                  <a:srgbClr val="FF0000"/>
                </a:solidFill>
              </a:rPr>
              <a:t>Cortical sensory function:</a:t>
            </a:r>
          </a:p>
          <a:p>
            <a:pPr marL="0" indent="0" algn="l" rtl="0">
              <a:buNone/>
            </a:pPr>
            <a:r>
              <a:rPr lang="en-US" sz="2800" dirty="0"/>
              <a:t>-Stereognosis</a:t>
            </a:r>
          </a:p>
          <a:p>
            <a:pPr algn="l" rtl="0">
              <a:buFontTx/>
              <a:buChar char="-"/>
            </a:pPr>
            <a:r>
              <a:rPr lang="en-US" sz="2800" dirty="0"/>
              <a:t>Two point discrimination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r>
              <a:rPr lang="en-US" sz="2800" dirty="0"/>
              <a:t>8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u="sng" dirty="0">
                <a:solidFill>
                  <a:srgbClr val="FF0000"/>
                </a:solidFill>
              </a:rPr>
              <a:t>Cranial nerve</a:t>
            </a: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Picture 3" descr="2009_05_13_14_18_43__14_NC12776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852936"/>
            <a:ext cx="3197502" cy="20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3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688667"/>
          </a:xfrm>
        </p:spPr>
      </p:pic>
    </p:spTree>
    <p:extLst>
      <p:ext uri="{BB962C8B-B14F-4D97-AF65-F5344CB8AC3E}">
        <p14:creationId xmlns:p14="http://schemas.microsoft.com/office/powerpoint/2010/main" val="7109041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2D84-4721-426F-A243-645991C1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Ear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9574-A6AC-4CB3-8185-0FD91C50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Hearing– whisper test </a:t>
            </a:r>
          </a:p>
          <a:p>
            <a:pPr algn="l" rtl="0"/>
            <a:r>
              <a:rPr lang="en-US" dirty="0"/>
              <a:t>Otter </a:t>
            </a:r>
            <a:r>
              <a:rPr lang="en-US" dirty="0" err="1"/>
              <a:t>pina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Otoscope </a:t>
            </a:r>
          </a:p>
          <a:p>
            <a:pPr algn="l" rtl="0"/>
            <a:r>
              <a:rPr lang="en-US" dirty="0" err="1"/>
              <a:t>Rhinne</a:t>
            </a:r>
            <a:r>
              <a:rPr lang="en-US" dirty="0"/>
              <a:t> &amp; Weber test </a:t>
            </a:r>
          </a:p>
        </p:txBody>
      </p:sp>
    </p:spTree>
    <p:extLst>
      <p:ext uri="{BB962C8B-B14F-4D97-AF65-F5344CB8AC3E}">
        <p14:creationId xmlns:p14="http://schemas.microsoft.com/office/powerpoint/2010/main" val="4276965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nne's 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5840" y="5661248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301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er-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7728" y="764704"/>
            <a:ext cx="4680520" cy="5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0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nne-we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60648"/>
            <a:ext cx="8420425" cy="63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6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/>
              <a:t>Mr</a:t>
            </a:r>
            <a:r>
              <a:rPr lang="en-US" b="1" dirty="0"/>
              <a:t> X comes to the clinic with pain in his right knee after a soccer injury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Please examine his knee</a:t>
            </a:r>
          </a:p>
        </p:txBody>
      </p:sp>
    </p:spTree>
    <p:extLst>
      <p:ext uri="{BB962C8B-B14F-4D97-AF65-F5344CB8AC3E}">
        <p14:creationId xmlns:p14="http://schemas.microsoft.com/office/powerpoint/2010/main" val="1025339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/>
              <a:t>Orthopedics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5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681" y="302337"/>
            <a:ext cx="8162701" cy="5823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l" rtl="0"/>
            <a:r>
              <a:rPr lang="en-US" sz="2800" u="sng" dirty="0"/>
              <a:t>Child</a:t>
            </a:r>
          </a:p>
          <a:p>
            <a:pPr marL="0" indent="0" algn="l" rtl="0">
              <a:buNone/>
            </a:pPr>
            <a:r>
              <a:rPr lang="en-US" sz="2800" dirty="0"/>
              <a:t>-Asthma</a:t>
            </a:r>
          </a:p>
          <a:p>
            <a:pPr marL="0" indent="0" algn="l" rtl="0">
              <a:buNone/>
            </a:pPr>
            <a:r>
              <a:rPr lang="en-US" sz="2800" dirty="0"/>
              <a:t>-Bronchiolitis</a:t>
            </a:r>
          </a:p>
          <a:p>
            <a:pPr marL="0" indent="0" algn="l" rtl="0">
              <a:buNone/>
            </a:pPr>
            <a:endParaRPr lang="en-US" sz="2800" dirty="0"/>
          </a:p>
          <a:p>
            <a:pPr algn="l" rtl="0"/>
            <a:r>
              <a:rPr lang="en-US" sz="2800" u="sng" dirty="0"/>
              <a:t>Adult </a:t>
            </a:r>
          </a:p>
          <a:p>
            <a:pPr marL="0" indent="0" algn="l" rtl="0">
              <a:buNone/>
            </a:pPr>
            <a:r>
              <a:rPr lang="en-US" sz="2800" dirty="0"/>
              <a:t>-Pneumonia</a:t>
            </a:r>
          </a:p>
          <a:p>
            <a:pPr marL="0" indent="0" algn="l" rtl="0">
              <a:buNone/>
            </a:pPr>
            <a:r>
              <a:rPr lang="en-US" sz="2800" dirty="0"/>
              <a:t>-Asthma</a:t>
            </a:r>
          </a:p>
          <a:p>
            <a:pPr marL="0" indent="0" algn="l" rtl="0">
              <a:buNone/>
            </a:pPr>
            <a:r>
              <a:rPr lang="en-US" sz="2800" dirty="0"/>
              <a:t>-Heart failure</a:t>
            </a:r>
          </a:p>
          <a:p>
            <a:pPr marL="0" indent="0" algn="l" rtl="0">
              <a:buNone/>
            </a:pPr>
            <a:r>
              <a:rPr lang="en-US" sz="2800" dirty="0"/>
              <a:t>-Pleural effusio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18827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Introduce yourself</a:t>
            </a:r>
          </a:p>
          <a:p>
            <a:pPr algn="l" rtl="0"/>
            <a:r>
              <a:rPr lang="en-US" b="1" dirty="0"/>
              <a:t>Wash hands</a:t>
            </a:r>
          </a:p>
          <a:p>
            <a:pPr algn="l" rtl="0"/>
            <a:r>
              <a:rPr lang="en-US" b="1" dirty="0"/>
              <a:t>Take permission </a:t>
            </a:r>
          </a:p>
          <a:p>
            <a:pPr algn="l" rtl="0"/>
            <a:r>
              <a:rPr lang="en-US" b="1" dirty="0"/>
              <a:t>Expose the right area</a:t>
            </a:r>
          </a:p>
          <a:p>
            <a:pPr algn="l" rtl="0"/>
            <a:r>
              <a:rPr lang="en-US" b="1" dirty="0"/>
              <a:t>Start away from pain</a:t>
            </a:r>
          </a:p>
          <a:p>
            <a:pPr algn="l" rtl="0"/>
            <a:r>
              <a:rPr lang="en-US" b="1" dirty="0"/>
              <a:t>Compare both sides </a:t>
            </a:r>
          </a:p>
          <a:p>
            <a:pPr algn="l" rtl="0"/>
            <a:r>
              <a:rPr lang="en-US" b="1" dirty="0"/>
              <a:t>Referred pain </a:t>
            </a:r>
          </a:p>
        </p:txBody>
      </p:sp>
    </p:spTree>
    <p:extLst>
      <p:ext uri="{BB962C8B-B14F-4D97-AF65-F5344CB8AC3E}">
        <p14:creationId xmlns:p14="http://schemas.microsoft.com/office/powerpoint/2010/main" val="3843284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Examination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b="1" dirty="0"/>
              <a:t>Inspection</a:t>
            </a:r>
          </a:p>
          <a:p>
            <a:pPr lvl="1" algn="l" rtl="0"/>
            <a:r>
              <a:rPr lang="en-US" b="1" dirty="0"/>
              <a:t>Deformity</a:t>
            </a:r>
          </a:p>
          <a:p>
            <a:pPr lvl="1" algn="l" rtl="0"/>
            <a:r>
              <a:rPr lang="en-US" b="1" dirty="0"/>
              <a:t>Discoloration</a:t>
            </a:r>
          </a:p>
          <a:p>
            <a:pPr lvl="1" algn="l" rtl="0"/>
            <a:r>
              <a:rPr lang="en-US" b="1" dirty="0"/>
              <a:t>Swelling</a:t>
            </a:r>
          </a:p>
          <a:p>
            <a:pPr lvl="1" algn="l" rtl="0"/>
            <a:r>
              <a:rPr lang="en-US" b="1" dirty="0"/>
              <a:t>Scars </a:t>
            </a:r>
          </a:p>
          <a:p>
            <a:pPr algn="l" rtl="0"/>
            <a:r>
              <a:rPr lang="en-US" b="1" dirty="0"/>
              <a:t>Palpation</a:t>
            </a:r>
          </a:p>
          <a:p>
            <a:pPr lvl="1" algn="l" rtl="0"/>
            <a:r>
              <a:rPr lang="en-US" b="1" dirty="0"/>
              <a:t>Tender points</a:t>
            </a:r>
          </a:p>
          <a:p>
            <a:pPr lvl="1" algn="l" rtl="0"/>
            <a:r>
              <a:rPr lang="en-US" b="1" dirty="0"/>
              <a:t>Joint lines </a:t>
            </a:r>
          </a:p>
          <a:p>
            <a:pPr lvl="1" algn="l" rtl="0"/>
            <a:r>
              <a:rPr lang="en-US" b="1" dirty="0"/>
              <a:t>temperature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b="1" dirty="0"/>
              <a:t>Range of motion</a:t>
            </a:r>
          </a:p>
          <a:p>
            <a:pPr lvl="1" algn="l" rtl="0"/>
            <a:r>
              <a:rPr lang="en-US" b="1" dirty="0"/>
              <a:t>Active</a:t>
            </a:r>
          </a:p>
          <a:p>
            <a:pPr lvl="1" algn="l" rtl="0"/>
            <a:r>
              <a:rPr lang="en-US" b="1" dirty="0"/>
              <a:t>Passive</a:t>
            </a:r>
          </a:p>
          <a:p>
            <a:pPr lvl="2" algn="l" rtl="0"/>
            <a:r>
              <a:rPr lang="en-US" b="1" dirty="0"/>
              <a:t>Feel for crepitus</a:t>
            </a:r>
          </a:p>
          <a:p>
            <a:pPr lvl="1" algn="l" rtl="0"/>
            <a:r>
              <a:rPr lang="en-US" b="1" dirty="0"/>
              <a:t>Special tests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5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Videos– Macleod– available on YouTube  </a:t>
            </a:r>
          </a:p>
          <a:p>
            <a:pPr algn="l" rtl="0"/>
            <a:r>
              <a:rPr lang="en-US" b="1" dirty="0"/>
              <a:t>Practice! Practice! Practice!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576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Shoulder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Inspection – don’t forget the back</a:t>
            </a:r>
          </a:p>
          <a:p>
            <a:pPr algn="l" rtl="0"/>
            <a:r>
              <a:rPr lang="en-US" b="1" dirty="0"/>
              <a:t>Palpation– palpate all joints</a:t>
            </a:r>
          </a:p>
          <a:p>
            <a:pPr algn="l" rtl="0"/>
            <a:r>
              <a:rPr lang="en-US" b="1" dirty="0"/>
              <a:t>Asses flexion, extension, abduction, adduction, internal and external rotation</a:t>
            </a:r>
          </a:p>
          <a:p>
            <a:pPr algn="l" rtl="0"/>
            <a:r>
              <a:rPr lang="en-US" b="1" dirty="0"/>
              <a:t>Asses rotator cuff muscles</a:t>
            </a:r>
          </a:p>
          <a:p>
            <a:pPr algn="l" rtl="0"/>
            <a:r>
              <a:rPr lang="en-US" b="1" dirty="0"/>
              <a:t>Special tests </a:t>
            </a:r>
          </a:p>
          <a:p>
            <a:pPr algn="l" rtl="0"/>
            <a:r>
              <a:rPr lang="en-US" b="1" dirty="0"/>
              <a:t>“could be referred pain from the neck so I would like to examine it”</a:t>
            </a:r>
          </a:p>
        </p:txBody>
      </p:sp>
    </p:spTree>
    <p:extLst>
      <p:ext uri="{BB962C8B-B14F-4D97-AF65-F5344CB8AC3E}">
        <p14:creationId xmlns:p14="http://schemas.microsoft.com/office/powerpoint/2010/main" val="40910472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 descr="Screen shot 2013-12-28 at 5.23.4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7" y="1600201"/>
            <a:ext cx="74607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3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tator cu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7648" y="908720"/>
            <a:ext cx="6300700" cy="5040560"/>
          </a:xfrm>
        </p:spPr>
      </p:pic>
    </p:spTree>
    <p:extLst>
      <p:ext uri="{BB962C8B-B14F-4D97-AF65-F5344CB8AC3E}">
        <p14:creationId xmlns:p14="http://schemas.microsoft.com/office/powerpoint/2010/main" val="23854665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Fast assessment/scratch test</a:t>
            </a:r>
          </a:p>
        </p:txBody>
      </p:sp>
      <p:pic>
        <p:nvPicPr>
          <p:cNvPr id="4" name="Content Placeholder 3" descr="afp20000515p3079-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5680" y="1556793"/>
            <a:ext cx="5616624" cy="3262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9656" y="4941169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(Left) Testing abduction and external rotation. (Right) Testing adduction and internal rotation.</a:t>
            </a:r>
          </a:p>
        </p:txBody>
      </p:sp>
    </p:spTree>
    <p:extLst>
      <p:ext uri="{BB962C8B-B14F-4D97-AF65-F5344CB8AC3E}">
        <p14:creationId xmlns:p14="http://schemas.microsoft.com/office/powerpoint/2010/main" val="1152684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Rotator cuff special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Impingement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test </a:t>
            </a:r>
          </a:p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Neer Test</a:t>
            </a:r>
          </a:p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Empty Can test</a:t>
            </a:r>
          </a:p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Hawkins-Kennedy Test</a:t>
            </a:r>
          </a:p>
          <a:p>
            <a:pPr marL="761238" lvl="1" indent="-514350" algn="l" rtl="0">
              <a:buFont typeface="+mj-lt"/>
              <a:buAutoNum type="arabicPeriod"/>
            </a:pPr>
            <a:endParaRPr lang="en-US" b="1" dirty="0"/>
          </a:p>
          <a:p>
            <a:pPr marL="761238" lvl="1" indent="-514350" algn="l" rtl="0">
              <a:buNone/>
            </a:pPr>
            <a:r>
              <a:rPr lang="en-US" b="1" dirty="0">
                <a:solidFill>
                  <a:schemeClr val="tx1"/>
                </a:solidFill>
              </a:rPr>
              <a:t>All test for impingement of supraspinatus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4383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Empty can</a:t>
            </a:r>
          </a:p>
        </p:txBody>
      </p:sp>
      <p:pic>
        <p:nvPicPr>
          <p:cNvPr id="6" name="Content Placeholder 5" descr="empty c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07450" y="1844824"/>
            <a:ext cx="3844534" cy="345638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b="1" dirty="0"/>
              <a:t>Supraspinatus</a:t>
            </a:r>
          </a:p>
          <a:p>
            <a:pPr algn="l" rtl="0"/>
            <a:r>
              <a:rPr lang="en-US" b="1" dirty="0"/>
              <a:t>90 degrees flexion</a:t>
            </a:r>
          </a:p>
          <a:p>
            <a:pPr algn="l" rtl="0"/>
            <a:r>
              <a:rPr lang="en-US" b="1" dirty="0"/>
              <a:t>30 degrees abduction</a:t>
            </a:r>
          </a:p>
          <a:p>
            <a:pPr algn="l" rtl="0"/>
            <a:r>
              <a:rPr lang="en-US" b="1" dirty="0"/>
              <a:t>Thumb downward</a:t>
            </a:r>
          </a:p>
          <a:p>
            <a:pPr algn="l" rtl="0"/>
            <a:r>
              <a:rPr lang="en-US" b="1" dirty="0"/>
              <a:t>Apply pressure</a:t>
            </a:r>
          </a:p>
          <a:p>
            <a:pPr algn="l" rtl="0"/>
            <a:r>
              <a:rPr lang="en-US" b="1" dirty="0"/>
              <a:t>+ve if weak or pain</a:t>
            </a:r>
          </a:p>
        </p:txBody>
      </p:sp>
    </p:spTree>
    <p:extLst>
      <p:ext uri="{BB962C8B-B14F-4D97-AF65-F5344CB8AC3E}">
        <p14:creationId xmlns:p14="http://schemas.microsoft.com/office/powerpoint/2010/main" val="35441338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Rotator cuff tests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Neer’s test</a:t>
            </a:r>
          </a:p>
        </p:txBody>
      </p:sp>
      <p:pic>
        <p:nvPicPr>
          <p:cNvPr id="10" name="Content Placeholder 9" descr="neer's te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96294" y="2626519"/>
            <a:ext cx="3810000" cy="30480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/>
              <a:t>Hawkin’s test </a:t>
            </a:r>
          </a:p>
        </p:txBody>
      </p:sp>
      <p:pic>
        <p:nvPicPr>
          <p:cNvPr id="11" name="Content Placeholder 10" descr="hawkins tes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169026" y="2924807"/>
            <a:ext cx="4041775" cy="2451424"/>
          </a:xfrm>
        </p:spPr>
      </p:pic>
      <p:sp>
        <p:nvSpPr>
          <p:cNvPr id="12" name="TextBox 11"/>
          <p:cNvSpPr txBox="1"/>
          <p:nvPr/>
        </p:nvSpPr>
        <p:spPr>
          <a:xfrm>
            <a:off x="2135560" y="573325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  <a:latin typeface="Calibri"/>
              </a:rPr>
              <a:t>https://www.youtube.com/watch?v=U8-yLHQ_JaM-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016" y="573325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  <a:latin typeface="Calibri"/>
              </a:rPr>
              <a:t>https://www.youtube.com/watch?v=OYK5qL2om-c </a:t>
            </a:r>
          </a:p>
        </p:txBody>
      </p:sp>
    </p:spTree>
    <p:extLst>
      <p:ext uri="{BB962C8B-B14F-4D97-AF65-F5344CB8AC3E}">
        <p14:creationId xmlns:p14="http://schemas.microsoft.com/office/powerpoint/2010/main" val="32921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1213"/>
            <a:ext cx="8229600" cy="567495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sv-SE" sz="2800" dirty="0" err="1">
                <a:solidFill>
                  <a:srgbClr val="FF0000"/>
                </a:solidFill>
              </a:rPr>
              <a:t>efore</a:t>
            </a:r>
            <a:r>
              <a:rPr lang="sv-SE" sz="2800" dirty="0">
                <a:solidFill>
                  <a:srgbClr val="FF0000"/>
                </a:solidFill>
              </a:rPr>
              <a:t> any examination you need to:</a:t>
            </a:r>
          </a:p>
          <a:p>
            <a:pPr algn="l" rtl="0"/>
            <a:r>
              <a:rPr lang="sv-SE" sz="2800" dirty="0"/>
              <a:t>Wash </a:t>
            </a:r>
            <a:r>
              <a:rPr lang="en-US" sz="2800" dirty="0"/>
              <a:t>H</a:t>
            </a:r>
            <a:r>
              <a:rPr lang="sv-SE" sz="2800" dirty="0"/>
              <a:t>ands</a:t>
            </a:r>
          </a:p>
          <a:p>
            <a:pPr algn="l" rtl="0"/>
            <a:r>
              <a:rPr lang="en-US" sz="2800" dirty="0"/>
              <a:t>Introduce yourself</a:t>
            </a:r>
          </a:p>
          <a:p>
            <a:pPr algn="l" rtl="0"/>
            <a:r>
              <a:rPr lang="en-US" sz="2800" dirty="0"/>
              <a:t>Explain the examination</a:t>
            </a:r>
          </a:p>
          <a:p>
            <a:pPr algn="l" rtl="0"/>
            <a:r>
              <a:rPr lang="en-US" sz="2800" dirty="0"/>
              <a:t>Gain consent</a:t>
            </a:r>
          </a:p>
          <a:p>
            <a:pPr algn="l" rtl="0"/>
            <a:r>
              <a:rPr lang="en-US" sz="2800" dirty="0"/>
              <a:t>Expose the area of examination </a:t>
            </a:r>
          </a:p>
          <a:p>
            <a:pPr algn="l" rtl="0"/>
            <a:r>
              <a:rPr lang="en-US" sz="2800" dirty="0"/>
              <a:t>Ask if the patient has any pain</a:t>
            </a:r>
          </a:p>
        </p:txBody>
      </p:sp>
    </p:spTree>
    <p:extLst>
      <p:ext uri="{BB962C8B-B14F-4D97-AF65-F5344CB8AC3E}">
        <p14:creationId xmlns:p14="http://schemas.microsoft.com/office/powerpoint/2010/main" val="2267512255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Instability tests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Load and Shift</a:t>
            </a:r>
          </a:p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Apprehension test</a:t>
            </a:r>
          </a:p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Apprehension relocation (anterior instability)</a:t>
            </a:r>
          </a:p>
          <a:p>
            <a:pPr marL="761238" lvl="1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Sulcus Sign (inferior instability)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91200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Load and shift</a:t>
            </a:r>
          </a:p>
        </p:txBody>
      </p:sp>
      <p:pic>
        <p:nvPicPr>
          <p:cNvPr id="7" name="Content Placeholder 6" descr="kelly-fig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3593" y="2492896"/>
            <a:ext cx="2947481" cy="30963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/>
              <a:t>Sulcus sign</a:t>
            </a:r>
          </a:p>
        </p:txBody>
      </p:sp>
      <p:pic>
        <p:nvPicPr>
          <p:cNvPr id="8" name="Content Placeholder 7" descr="afp20000515p3079-f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40016" y="2277269"/>
            <a:ext cx="2921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2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Apprehension/relocation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Apprehension test </a:t>
            </a:r>
          </a:p>
        </p:txBody>
      </p:sp>
      <p:pic>
        <p:nvPicPr>
          <p:cNvPr id="8" name="Content Placeholder 7" descr="Shoulder-apprehension-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635449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/>
              <a:t>Relocation test</a:t>
            </a:r>
          </a:p>
        </p:txBody>
      </p:sp>
      <p:pic>
        <p:nvPicPr>
          <p:cNvPr id="9" name="Content Placeholder 8" descr="reloca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69026" y="2634854"/>
            <a:ext cx="4041775" cy="3031331"/>
          </a:xfrm>
        </p:spPr>
      </p:pic>
      <p:sp>
        <p:nvSpPr>
          <p:cNvPr id="7" name="Rectangle 6"/>
          <p:cNvSpPr/>
          <p:nvPr/>
        </p:nvSpPr>
        <p:spPr>
          <a:xfrm>
            <a:off x="3287688" y="593998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  <a:latin typeface="Calibri"/>
              </a:rPr>
              <a:t>https://www.youtube.com/watch?v=xEtzVcV9Z5Q</a:t>
            </a:r>
          </a:p>
        </p:txBody>
      </p:sp>
    </p:spTree>
    <p:extLst>
      <p:ext uri="{BB962C8B-B14F-4D97-AF65-F5344CB8AC3E}">
        <p14:creationId xmlns:p14="http://schemas.microsoft.com/office/powerpoint/2010/main" val="2228776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Scarf test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Acromio-clavicular dysfunction</a:t>
            </a:r>
          </a:p>
        </p:txBody>
      </p:sp>
      <p:pic>
        <p:nvPicPr>
          <p:cNvPr id="9" name="Picture 8" descr="Screen shot 2013-12-28 at 5.42.4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76" y="2420888"/>
            <a:ext cx="52096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Elbow Examination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Inspection</a:t>
            </a:r>
          </a:p>
          <a:p>
            <a:pPr algn="l" rtl="0"/>
            <a:r>
              <a:rPr lang="en-US" b="1" dirty="0"/>
              <a:t>Palpation– over bursa and epicondyles</a:t>
            </a:r>
          </a:p>
          <a:p>
            <a:pPr algn="l" rtl="0"/>
            <a:r>
              <a:rPr lang="en-US" b="1" dirty="0"/>
              <a:t>Range of movement– extension, flexion, supination, pronation</a:t>
            </a:r>
          </a:p>
          <a:p>
            <a:pPr algn="l" rtl="0"/>
            <a:r>
              <a:rPr lang="en-US" b="1" dirty="0"/>
              <a:t>Special tests</a:t>
            </a:r>
          </a:p>
          <a:p>
            <a:pPr algn="l" rtl="0"/>
            <a:r>
              <a:rPr lang="en-US" b="1" dirty="0"/>
              <a:t>Referred pain from the shoulder</a:t>
            </a:r>
          </a:p>
        </p:txBody>
      </p:sp>
    </p:spTree>
    <p:extLst>
      <p:ext uri="{BB962C8B-B14F-4D97-AF65-F5344CB8AC3E}">
        <p14:creationId xmlns:p14="http://schemas.microsoft.com/office/powerpoint/2010/main" val="18298673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Tennis elbow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Mills test (passive)</a:t>
            </a:r>
          </a:p>
        </p:txBody>
      </p:sp>
      <p:pic>
        <p:nvPicPr>
          <p:cNvPr id="10" name="Content Placeholder 9" descr="mills te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63552" y="2340240"/>
            <a:ext cx="3744416" cy="209687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/>
              <a:t>Cozen’s test (active)</a:t>
            </a:r>
          </a:p>
        </p:txBody>
      </p:sp>
      <p:pic>
        <p:nvPicPr>
          <p:cNvPr id="11" name="Content Placeholder 10" descr="cozen's tes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169026" y="2276873"/>
            <a:ext cx="4041775" cy="2559791"/>
          </a:xfrm>
        </p:spPr>
      </p:pic>
      <p:sp>
        <p:nvSpPr>
          <p:cNvPr id="12" name="TextBox 11"/>
          <p:cNvSpPr txBox="1"/>
          <p:nvPr/>
        </p:nvSpPr>
        <p:spPr>
          <a:xfrm>
            <a:off x="3287688" y="601257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Pain over the </a:t>
            </a:r>
            <a:r>
              <a:rPr lang="en-US" sz="3200" b="1" u="sng" dirty="0">
                <a:solidFill>
                  <a:prstClr val="black"/>
                </a:solidFill>
                <a:latin typeface="Calibri"/>
              </a:rPr>
              <a:t>lateral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epicondyle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3552" y="458112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Elbow extended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Pronation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Flexion of wrist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This stretches the muscle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2024" y="472514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Flex elbow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Press on lateral epicondyle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Pronation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Resistance against dorsiflexion </a:t>
            </a:r>
          </a:p>
        </p:txBody>
      </p:sp>
    </p:spTree>
    <p:extLst>
      <p:ext uri="{BB962C8B-B14F-4D97-AF65-F5344CB8AC3E}">
        <p14:creationId xmlns:p14="http://schemas.microsoft.com/office/powerpoint/2010/main" val="354648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Golfer’s elbow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Pain over the </a:t>
            </a:r>
            <a:r>
              <a:rPr lang="en-US" b="1" u="sng" dirty="0"/>
              <a:t>medica</a:t>
            </a:r>
            <a:r>
              <a:rPr lang="en-US" b="1" dirty="0"/>
              <a:t>l epicondyle</a:t>
            </a:r>
          </a:p>
          <a:p>
            <a:pPr algn="l" rtl="0"/>
            <a:r>
              <a:rPr lang="en-US" b="1" dirty="0"/>
              <a:t>https://www.youtube.com/watch?v=7rBCpk3jFaQ</a:t>
            </a:r>
          </a:p>
        </p:txBody>
      </p:sp>
      <p:pic>
        <p:nvPicPr>
          <p:cNvPr id="4" name="Picture 3" descr="A person sitting in a chair&#10;&#10;Description automatically generated">
            <a:extLst>
              <a:ext uri="{FF2B5EF4-FFF2-40B4-BE49-F238E27FC236}">
                <a16:creationId xmlns:a16="http://schemas.microsoft.com/office/drawing/2014/main" id="{D9FE40A8-A2DE-4DFB-B86E-82ADE1D30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31" y="2788381"/>
            <a:ext cx="6746632" cy="37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608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Wrist/hand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Inspection– nodes, cysts, mallet finger, rheumatoid changes, psoriasis patches , wasting</a:t>
            </a:r>
          </a:p>
          <a:p>
            <a:pPr algn="l" rtl="0"/>
            <a:r>
              <a:rPr lang="en-US" dirty="0"/>
              <a:t>Palpation </a:t>
            </a:r>
          </a:p>
          <a:p>
            <a:pPr algn="l" rtl="0"/>
            <a:r>
              <a:rPr lang="en-US" dirty="0"/>
              <a:t>Asses range of motion</a:t>
            </a:r>
          </a:p>
          <a:p>
            <a:pPr algn="l" rtl="0"/>
            <a:r>
              <a:rPr lang="en-US" dirty="0"/>
              <a:t>Trigger finger?</a:t>
            </a:r>
          </a:p>
          <a:p>
            <a:pPr algn="l" rtl="0"/>
            <a:r>
              <a:rPr lang="en-US" dirty="0"/>
              <a:t>Special tests</a:t>
            </a:r>
          </a:p>
          <a:p>
            <a:pPr algn="l" rtl="0"/>
            <a:r>
              <a:rPr lang="en-US" dirty="0"/>
              <a:t>Referred pain?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698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7031" r="3911" b="4641"/>
          <a:stretch/>
        </p:blipFill>
        <p:spPr>
          <a:xfrm>
            <a:off x="6312024" y="1052736"/>
            <a:ext cx="3888432" cy="518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908721"/>
            <a:ext cx="43529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Special tests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1628800"/>
            <a:ext cx="3559659" cy="3672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3672" y="1628800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60" y="1700808"/>
            <a:ext cx="4499105" cy="28083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0096" y="1772816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2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Respiratory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9190"/>
            <a:ext cx="8229600" cy="5421902"/>
          </a:xfrm>
        </p:spPr>
        <p:txBody>
          <a:bodyPr>
            <a:normAutofit/>
          </a:bodyPr>
          <a:lstStyle/>
          <a:p>
            <a:pPr algn="l" rtl="0"/>
            <a:r>
              <a:rPr lang="de-DE" b="1" u="sng" dirty="0"/>
              <a:t>Hands</a:t>
            </a:r>
          </a:p>
          <a:p>
            <a:pPr algn="l" rtl="0"/>
            <a:r>
              <a:rPr lang="en-US" sz="2800" dirty="0"/>
              <a:t>Peripheral cyanosis </a:t>
            </a:r>
          </a:p>
          <a:p>
            <a:pPr algn="l" rtl="0"/>
            <a:r>
              <a:rPr lang="ro-RO" sz="2800" dirty="0"/>
              <a:t>Clubbing</a:t>
            </a:r>
            <a:endParaRPr lang="ro-RO" sz="2800" i="1" dirty="0"/>
          </a:p>
          <a:p>
            <a:pPr algn="l" rtl="0"/>
            <a:r>
              <a:rPr lang="en-US" sz="2800" dirty="0"/>
              <a:t>Respiratory rate – normal adult range = 12-20 breaths per minute</a:t>
            </a:r>
          </a:p>
          <a:p>
            <a:pPr algn="l" rtl="0"/>
            <a:r>
              <a:rPr lang="en-US" sz="2800" dirty="0"/>
              <a:t>Pulse – rate &amp; rhythm</a:t>
            </a:r>
          </a:p>
          <a:p>
            <a:pPr algn="l" rtl="0"/>
            <a:r>
              <a:rPr lang="en-US" sz="2800" dirty="0"/>
              <a:t>Pulses paradoxus – pulse wave volume decreases with inspiration – </a:t>
            </a:r>
            <a:r>
              <a:rPr lang="en-US" sz="2800" i="1" dirty="0"/>
              <a:t>asthma / COPD </a:t>
            </a:r>
            <a:endParaRPr lang="en-US" sz="2800" dirty="0"/>
          </a:p>
          <a:p>
            <a:pPr algn="l" rtl="0"/>
            <a:r>
              <a:rPr lang="en-US" sz="2800" dirty="0"/>
              <a:t>Fine tremor </a:t>
            </a:r>
          </a:p>
          <a:p>
            <a:pPr algn="l" rtl="0"/>
            <a:r>
              <a:rPr lang="en-US" sz="2800" dirty="0"/>
              <a:t>Flapping tremor </a:t>
            </a:r>
          </a:p>
        </p:txBody>
      </p:sp>
    </p:spTree>
    <p:extLst>
      <p:ext uri="{BB962C8B-B14F-4D97-AF65-F5344CB8AC3E}">
        <p14:creationId xmlns:p14="http://schemas.microsoft.com/office/powerpoint/2010/main" val="1134952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Special tests</a:t>
            </a:r>
          </a:p>
        </p:txBody>
      </p:sp>
      <p:pic>
        <p:nvPicPr>
          <p:cNvPr id="5" name="Content Placeholder 4" descr="finkelsteintest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7" y="1916832"/>
            <a:ext cx="4036813" cy="26642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b="1" dirty="0"/>
              <a:t>Finkelstein test</a:t>
            </a:r>
          </a:p>
          <a:p>
            <a:pPr lvl="1" algn="l" rtl="0"/>
            <a:r>
              <a:rPr lang="en-US" b="1" dirty="0"/>
              <a:t> Pain over the abductor pollicis longus and extensor pollicis brevis tendon</a:t>
            </a:r>
          </a:p>
          <a:p>
            <a:pPr algn="l" rtl="0"/>
            <a:r>
              <a:rPr lang="en-US" b="1" dirty="0"/>
              <a:t>De quarvain’s tendonitis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Back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Deformities – kyphosis, loss of lumbar lordosis, scoliosis</a:t>
            </a:r>
          </a:p>
          <a:p>
            <a:pPr algn="l" rtl="0"/>
            <a:r>
              <a:rPr lang="en-US" b="1" dirty="0"/>
              <a:t>Palpate for tenderness and muscle spasm</a:t>
            </a:r>
          </a:p>
          <a:p>
            <a:pPr algn="l" rtl="0"/>
            <a:r>
              <a:rPr lang="en-US" b="1" dirty="0"/>
              <a:t>Asses flexion, extension, lateral flexion, and rotation</a:t>
            </a:r>
          </a:p>
          <a:p>
            <a:pPr algn="l" rtl="0"/>
            <a:r>
              <a:rPr lang="en-US" b="1" dirty="0"/>
              <a:t>Ask to lie down</a:t>
            </a:r>
          </a:p>
          <a:p>
            <a:pPr algn="l" rtl="0"/>
            <a:r>
              <a:rPr lang="en-US" b="1" dirty="0"/>
              <a:t>Lower limb neurological examination </a:t>
            </a:r>
          </a:p>
          <a:p>
            <a:pPr algn="l" rtl="0"/>
            <a:r>
              <a:rPr lang="en-US" b="1" dirty="0"/>
              <a:t>Special tests</a:t>
            </a:r>
          </a:p>
        </p:txBody>
      </p:sp>
    </p:spTree>
    <p:extLst>
      <p:ext uri="{BB962C8B-B14F-4D97-AF65-F5344CB8AC3E}">
        <p14:creationId xmlns:p14="http://schemas.microsoft.com/office/powerpoint/2010/main" val="35331318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Straight leg raise</a:t>
            </a:r>
          </a:p>
        </p:txBody>
      </p:sp>
      <p:pic>
        <p:nvPicPr>
          <p:cNvPr id="4" name="Content Placeholder 3" descr="straight leg ra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95612" y="1539206"/>
            <a:ext cx="2737644" cy="455409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b="1" dirty="0"/>
              <a:t>Ask patient to lie down and raise 1 leg</a:t>
            </a:r>
          </a:p>
          <a:p>
            <a:pPr algn="l" rtl="0"/>
            <a:r>
              <a:rPr lang="en-US" b="1" dirty="0"/>
              <a:t>Passively dorsiflex the foot</a:t>
            </a:r>
          </a:p>
          <a:p>
            <a:pPr algn="l" rtl="0"/>
            <a:r>
              <a:rPr lang="en-US" b="1" dirty="0"/>
              <a:t>Positive if there is pain</a:t>
            </a:r>
          </a:p>
          <a:p>
            <a:pPr algn="l" rtl="0"/>
            <a:r>
              <a:rPr lang="en-US" b="1" dirty="0"/>
              <a:t>Dorsiflexion intensifies pain</a:t>
            </a:r>
          </a:p>
          <a:p>
            <a:pPr algn="l" rtl="0"/>
            <a:r>
              <a:rPr lang="en-US" b="1" dirty="0"/>
              <a:t>Tests L4,L5,S1 nerve root</a:t>
            </a:r>
          </a:p>
        </p:txBody>
      </p:sp>
    </p:spTree>
    <p:extLst>
      <p:ext uri="{BB962C8B-B14F-4D97-AF65-F5344CB8AC3E}">
        <p14:creationId xmlns:p14="http://schemas.microsoft.com/office/powerpoint/2010/main" val="20242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Femoral stretch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536" y="4595019"/>
            <a:ext cx="4038600" cy="4525963"/>
          </a:xfrm>
        </p:spPr>
        <p:txBody>
          <a:bodyPr/>
          <a:lstStyle/>
          <a:p>
            <a:pPr algn="l" rtl="0"/>
            <a:r>
              <a:rPr lang="en-US" b="1" dirty="0"/>
              <a:t>Tests L3,L4 nerve root</a:t>
            </a:r>
          </a:p>
          <a:p>
            <a:pPr algn="l" rtl="0"/>
            <a:r>
              <a:rPr lang="en-US" b="1" dirty="0"/>
              <a:t>Pain on extension of the hip</a:t>
            </a:r>
            <a:r>
              <a:rPr lang="en-US" dirty="0"/>
              <a:t> </a:t>
            </a:r>
          </a:p>
        </p:txBody>
      </p:sp>
      <p:pic>
        <p:nvPicPr>
          <p:cNvPr id="5" name="Content Placeholder 6" descr="femoral stretch 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1484785"/>
            <a:ext cx="3938454" cy="2953841"/>
          </a:xfrm>
          <a:prstGeom prst="rect">
            <a:avLst/>
          </a:prstGeom>
        </p:spPr>
      </p:pic>
      <p:pic>
        <p:nvPicPr>
          <p:cNvPr id="6" name="Content Placeholder 7" descr="femoral resul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022" y="1484784"/>
            <a:ext cx="34653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/>
              <a:t>Schober’s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b="1" dirty="0"/>
              <a:t>5 cm below dimples of Venus and 10 cm above</a:t>
            </a:r>
          </a:p>
          <a:p>
            <a:pPr algn="l" rtl="0"/>
            <a:r>
              <a:rPr lang="en-US" b="1" dirty="0"/>
              <a:t>Normal is more than 5 cm increase</a:t>
            </a:r>
          </a:p>
          <a:p>
            <a:pPr>
              <a:buNone/>
            </a:pPr>
            <a:endParaRPr lang="ar-KW" dirty="0"/>
          </a:p>
          <a:p>
            <a:endParaRPr lang="en-US" dirty="0"/>
          </a:p>
        </p:txBody>
      </p:sp>
      <p:pic>
        <p:nvPicPr>
          <p:cNvPr id="5" name="Content Placeholder 4" descr="proba schober_285_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2024" y="1772816"/>
            <a:ext cx="3694010" cy="3240360"/>
          </a:xfrm>
        </p:spPr>
      </p:pic>
    </p:spTree>
    <p:extLst>
      <p:ext uri="{BB962C8B-B14F-4D97-AF65-F5344CB8AC3E}">
        <p14:creationId xmlns:p14="http://schemas.microsoft.com/office/powerpoint/2010/main" val="16419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Hip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Gait </a:t>
            </a:r>
          </a:p>
          <a:p>
            <a:pPr algn="l" rtl="0"/>
            <a:r>
              <a:rPr lang="en-US" b="1" dirty="0"/>
              <a:t>Deformities – stance, pelvic tilt, increased lordosis </a:t>
            </a:r>
          </a:p>
          <a:p>
            <a:pPr algn="l" rtl="0"/>
            <a:r>
              <a:rPr lang="en-US" b="1" dirty="0"/>
              <a:t>Palpate for tenderness</a:t>
            </a:r>
          </a:p>
          <a:p>
            <a:pPr lvl="1" algn="l" rtl="0"/>
            <a:r>
              <a:rPr lang="en-US" b="1" dirty="0"/>
              <a:t>Trochanter </a:t>
            </a:r>
          </a:p>
          <a:p>
            <a:pPr algn="l" rtl="0"/>
            <a:r>
              <a:rPr lang="en-US" b="1" dirty="0"/>
              <a:t>Asses range of motion</a:t>
            </a:r>
          </a:p>
          <a:p>
            <a:pPr algn="l" rtl="0"/>
            <a:r>
              <a:rPr lang="en-US" b="1" dirty="0"/>
              <a:t>Special tests  </a:t>
            </a:r>
          </a:p>
          <a:p>
            <a:pPr algn="l" rtl="0"/>
            <a:r>
              <a:rPr lang="en-US" b="1" dirty="0"/>
              <a:t>“could be referred pain from the back so ideally I’d like to examine the back as well”</a:t>
            </a:r>
          </a:p>
          <a:p>
            <a:pPr algn="l" rtl="0"/>
            <a:endParaRPr lang="en-US" b="1" dirty="0"/>
          </a:p>
        </p:txBody>
      </p:sp>
      <p:pic>
        <p:nvPicPr>
          <p:cNvPr id="5" name="Content Placeholder 4" descr="hip move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71122" y="1484784"/>
            <a:ext cx="4661382" cy="4608512"/>
          </a:xfrm>
        </p:spPr>
      </p:pic>
      <p:sp>
        <p:nvSpPr>
          <p:cNvPr id="6" name="Rectangle 5"/>
          <p:cNvSpPr/>
          <p:nvPr/>
        </p:nvSpPr>
        <p:spPr>
          <a:xfrm>
            <a:off x="6384032" y="4653136"/>
            <a:ext cx="396044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2346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Trendelenburg’s test</a:t>
            </a:r>
          </a:p>
        </p:txBody>
      </p:sp>
      <p:pic>
        <p:nvPicPr>
          <p:cNvPr id="5" name="Content Placeholder 4" descr="Trendelenburg-sign-te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28959" y="1600201"/>
            <a:ext cx="354308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b="1" dirty="0"/>
              <a:t>Used to asses weak or paralyzed abductor muscles of the hip, namely gluteus medius and gluteus minimus</a:t>
            </a:r>
          </a:p>
          <a:p>
            <a:pPr algn="l" rtl="0"/>
            <a:r>
              <a:rPr lang="en-US" b="1" dirty="0"/>
              <a:t>Ask patient to stand on 1 leg</a:t>
            </a:r>
          </a:p>
          <a:p>
            <a:pPr algn="l" rtl="0"/>
            <a:r>
              <a:rPr lang="en-US" b="1" dirty="0"/>
              <a:t>“Sound side sags” </a:t>
            </a: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Shortening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IMG_7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97928" y="2145689"/>
            <a:ext cx="4429257" cy="33219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b="1" dirty="0"/>
              <a:t>Asses length of legs to check that they are equal</a:t>
            </a:r>
          </a:p>
          <a:p>
            <a:pPr algn="l" rtl="0"/>
            <a:r>
              <a:rPr lang="en-US" b="1" dirty="0"/>
              <a:t>Apparent length:</a:t>
            </a:r>
          </a:p>
          <a:p>
            <a:pPr lvl="1" algn="l" rtl="0"/>
            <a:r>
              <a:rPr lang="en-US" b="1" dirty="0"/>
              <a:t>from umbilicus to medial malleolus</a:t>
            </a:r>
          </a:p>
          <a:p>
            <a:pPr algn="l" rtl="0"/>
            <a:r>
              <a:rPr lang="en-US" b="1" dirty="0"/>
              <a:t>True length:</a:t>
            </a:r>
          </a:p>
          <a:p>
            <a:pPr lvl="1" algn="l" rtl="0"/>
            <a:r>
              <a:rPr lang="en-US" b="1" dirty="0"/>
              <a:t>from ASIS to medical malleolus</a:t>
            </a:r>
          </a:p>
        </p:txBody>
      </p:sp>
    </p:spTree>
    <p:extLst>
      <p:ext uri="{BB962C8B-B14F-4D97-AF65-F5344CB8AC3E}">
        <p14:creationId xmlns:p14="http://schemas.microsoft.com/office/powerpoint/2010/main" val="3343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Thomas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b="1" dirty="0"/>
              <a:t>Used to rule out hip flexion contracture and psoas syndrome </a:t>
            </a:r>
          </a:p>
          <a:p>
            <a:pPr algn="l" rtl="0"/>
            <a:r>
              <a:rPr lang="en-US" b="1" dirty="0"/>
              <a:t>Enjoy the video </a:t>
            </a:r>
            <a:r>
              <a:rPr lang="en-US" b="1" dirty="0">
                <a:sym typeface="Wingdings" pitchFamily="2" charset="2"/>
              </a:rPr>
              <a:t></a:t>
            </a:r>
          </a:p>
          <a:p>
            <a:pPr algn="l" rtl="0"/>
            <a:r>
              <a:rPr lang="en-US" b="1" dirty="0"/>
              <a:t>https://www.youtube.com/watch?v=KAgRJTsXHrU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43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Knee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Inspection– don’t forget the back ?backer’s cyst</a:t>
            </a:r>
          </a:p>
          <a:p>
            <a:pPr algn="l" rtl="0"/>
            <a:r>
              <a:rPr lang="en-US" b="1" dirty="0"/>
              <a:t>Palpate– joint lines, effusion</a:t>
            </a:r>
          </a:p>
          <a:p>
            <a:pPr algn="l" rtl="0"/>
            <a:r>
              <a:rPr lang="en-US" b="1" dirty="0"/>
              <a:t>Asses flexion and extension</a:t>
            </a:r>
          </a:p>
          <a:p>
            <a:pPr algn="l" rtl="0"/>
            <a:r>
              <a:rPr lang="en-US" b="1" dirty="0"/>
              <a:t>Special test- knee stability</a:t>
            </a:r>
          </a:p>
          <a:p>
            <a:pPr algn="l" rtl="0"/>
            <a:r>
              <a:rPr lang="en-US" b="1" dirty="0"/>
              <a:t>Referred pain </a:t>
            </a:r>
          </a:p>
        </p:txBody>
      </p:sp>
      <p:pic>
        <p:nvPicPr>
          <p:cNvPr id="5" name="Content Placeholder 4" descr="patellar t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1" y="2357786"/>
            <a:ext cx="3948495" cy="2943423"/>
          </a:xfrm>
        </p:spPr>
      </p:pic>
    </p:spTree>
    <p:extLst>
      <p:ext uri="{BB962C8B-B14F-4D97-AF65-F5344CB8AC3E}">
        <p14:creationId xmlns:p14="http://schemas.microsoft.com/office/powerpoint/2010/main" val="298826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Respiratory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u="sng" dirty="0"/>
              <a:t>Head &amp; Neck</a:t>
            </a:r>
          </a:p>
          <a:p>
            <a:pPr algn="l" rtl="0"/>
            <a:r>
              <a:rPr lang="en-US" sz="2800" dirty="0"/>
              <a:t>Conjunctival pallor –Central cyanosis</a:t>
            </a:r>
          </a:p>
          <a:p>
            <a:pPr algn="l" rtl="0"/>
            <a:r>
              <a:rPr lang="en-US" sz="2800" dirty="0"/>
              <a:t>Jugular Venous Pressure</a:t>
            </a:r>
          </a:p>
        </p:txBody>
      </p:sp>
      <p:pic>
        <p:nvPicPr>
          <p:cNvPr id="4" name="Picture 3" descr="Central-cyanosis1-7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3573016"/>
            <a:ext cx="5123505" cy="21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38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/>
              <a:t>Knee stability</a:t>
            </a:r>
            <a:br>
              <a:rPr lang="en-US" b="1" dirty="0"/>
            </a:br>
            <a:r>
              <a:rPr lang="en-US" b="1" dirty="0"/>
              <a:t>cruciate ligaments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Anterior drawer test</a:t>
            </a:r>
          </a:p>
        </p:txBody>
      </p:sp>
      <p:pic>
        <p:nvPicPr>
          <p:cNvPr id="10" name="Content Placeholder 9" descr="anterior drawer 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91545" y="2204864"/>
            <a:ext cx="3554239" cy="313075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Posterior drawer test</a:t>
            </a:r>
          </a:p>
        </p:txBody>
      </p:sp>
      <p:pic>
        <p:nvPicPr>
          <p:cNvPr id="11" name="Content Placeholder 10" descr="Posterior-Drawer-Te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96001" y="2276872"/>
            <a:ext cx="4041775" cy="2943040"/>
          </a:xfrm>
        </p:spPr>
      </p:pic>
      <p:sp>
        <p:nvSpPr>
          <p:cNvPr id="12" name="TextBox 11"/>
          <p:cNvSpPr txBox="1"/>
          <p:nvPr/>
        </p:nvSpPr>
        <p:spPr>
          <a:xfrm>
            <a:off x="3863752" y="522920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Sit on feet to stabilize the leg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Flexion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Fingers in popliteal fossa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Thumbs on tibial tuberosity </a:t>
            </a:r>
          </a:p>
        </p:txBody>
      </p:sp>
    </p:spTree>
    <p:extLst>
      <p:ext uri="{BB962C8B-B14F-4D97-AF65-F5344CB8AC3E}">
        <p14:creationId xmlns:p14="http://schemas.microsoft.com/office/powerpoint/2010/main" val="15580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 descr="imagesCAVUSTMY.jpg"/>
          <p:cNvPicPr>
            <a:picLocks noChangeAspect="1"/>
          </p:cNvPicPr>
          <p:nvPr/>
        </p:nvPicPr>
        <p:blipFill>
          <a:blip r:embed="rId2" cstate="print"/>
          <a:srcRect t="-35998" b="-35998"/>
          <a:stretch>
            <a:fillRect/>
          </a:stretch>
        </p:blipFill>
        <p:spPr>
          <a:xfrm>
            <a:off x="3139624" y="-459432"/>
            <a:ext cx="5764689" cy="6682689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863752" y="4941168"/>
            <a:ext cx="4248472" cy="1044624"/>
          </a:xfrm>
          <a:prstGeom prst="rect">
            <a:avLst/>
          </a:prstGeom>
          <a:solidFill>
            <a:srgbClr val="CBE1E7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Lachman test</a:t>
            </a:r>
            <a:endParaRPr lang="ar-BH" sz="3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398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Knee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Collateral ligaments</a:t>
            </a:r>
          </a:p>
          <a:p>
            <a:pPr algn="l" rtl="0"/>
            <a:r>
              <a:rPr lang="en-US" b="1" dirty="0"/>
              <a:t>Menisci (McMurray’s test)</a:t>
            </a:r>
          </a:p>
          <a:p>
            <a:pPr algn="l" rtl="0"/>
            <a:r>
              <a:rPr lang="en-US" b="1" dirty="0"/>
              <a:t>Patellar stability (apprehension test)</a:t>
            </a:r>
          </a:p>
          <a:p>
            <a:pPr algn="l" rtl="0"/>
            <a:r>
              <a:rPr lang="en-US" b="1" dirty="0"/>
              <a:t>https://www.youtube.com/watch?v=wOplC9qMfrU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166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Ankle/foot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Gait– heel strike, toe off</a:t>
            </a:r>
          </a:p>
          <a:p>
            <a:pPr algn="l" rtl="0"/>
            <a:r>
              <a:rPr lang="en-US" b="1" dirty="0"/>
              <a:t>Inspection- hallux valgus, arches, Achilles tendon, varus/valgus deformity</a:t>
            </a:r>
          </a:p>
          <a:p>
            <a:pPr algn="l" rtl="0"/>
            <a:r>
              <a:rPr lang="en-US" b="1" dirty="0"/>
              <a:t>Look at patients shoes</a:t>
            </a:r>
          </a:p>
          <a:p>
            <a:pPr algn="l" rtl="0"/>
            <a:r>
              <a:rPr lang="en-US" b="1" dirty="0"/>
              <a:t>Palpate all joint</a:t>
            </a:r>
          </a:p>
          <a:p>
            <a:pPr algn="l" rtl="0"/>
            <a:r>
              <a:rPr lang="en-US" b="1" dirty="0"/>
              <a:t>ROM– planter flexion, dorsiflexion, inversion, eversion, flexion of big toe	</a:t>
            </a:r>
          </a:p>
          <a:p>
            <a:pPr lvl="1" algn="l" rtl="0"/>
            <a:r>
              <a:rPr lang="en-US" b="1" dirty="0"/>
              <a:t>Passive– mid tarsal and </a:t>
            </a:r>
            <a:r>
              <a:rPr lang="en-US" b="1" dirty="0" err="1"/>
              <a:t>subtalar</a:t>
            </a:r>
            <a:r>
              <a:rPr lang="en-US" b="1" dirty="0"/>
              <a:t> movement https://www.youtube.com/watch?v=ImPQ2TxQm8I</a:t>
            </a:r>
          </a:p>
          <a:p>
            <a:pPr algn="l" rtl="0"/>
            <a:r>
              <a:rPr lang="en-US" b="1" dirty="0"/>
              <a:t>Special tests</a:t>
            </a:r>
          </a:p>
        </p:txBody>
      </p:sp>
    </p:spTree>
    <p:extLst>
      <p:ext uri="{BB962C8B-B14F-4D97-AF65-F5344CB8AC3E}">
        <p14:creationId xmlns:p14="http://schemas.microsoft.com/office/powerpoint/2010/main" val="3210842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 descr="Rearfoot Valgus.Varu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600" y="2060848"/>
            <a:ext cx="72008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Special tests</a:t>
            </a:r>
          </a:p>
        </p:txBody>
      </p:sp>
      <p:pic>
        <p:nvPicPr>
          <p:cNvPr id="6" name="Content Placeholder 5" descr="anatomy-lateral-ligs-ank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7608" y="1268760"/>
            <a:ext cx="7098272" cy="4680520"/>
          </a:xfrm>
        </p:spPr>
      </p:pic>
      <p:sp>
        <p:nvSpPr>
          <p:cNvPr id="7" name="TextBox 6"/>
          <p:cNvSpPr txBox="1"/>
          <p:nvPr/>
        </p:nvSpPr>
        <p:spPr>
          <a:xfrm>
            <a:off x="2999656" y="594928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  <a:latin typeface="Calibri"/>
              </a:rPr>
              <a:t>Lateral view</a:t>
            </a:r>
          </a:p>
        </p:txBody>
      </p:sp>
    </p:spTree>
    <p:extLst>
      <p:ext uri="{BB962C8B-B14F-4D97-AF65-F5344CB8AC3E}">
        <p14:creationId xmlns:p14="http://schemas.microsoft.com/office/powerpoint/2010/main" val="40917487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Special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Anterior drawer test</a:t>
            </a:r>
          </a:p>
          <a:p>
            <a:pPr lvl="1" algn="l" rtl="0"/>
            <a:r>
              <a:rPr lang="en-US" b="1" dirty="0"/>
              <a:t>Anterior talo-fibular ligament</a:t>
            </a:r>
          </a:p>
          <a:p>
            <a:pPr algn="l" rtl="0"/>
            <a:r>
              <a:rPr lang="en-US" b="1" dirty="0"/>
              <a:t>Talar tilt test</a:t>
            </a:r>
          </a:p>
          <a:p>
            <a:pPr lvl="1" algn="l" rtl="0"/>
            <a:r>
              <a:rPr lang="en-US" b="1" dirty="0"/>
              <a:t>Posterior talo-fibular</a:t>
            </a:r>
          </a:p>
          <a:p>
            <a:pPr lvl="1" algn="l" rtl="0"/>
            <a:r>
              <a:rPr lang="en-US" b="1" dirty="0"/>
              <a:t>Calcaneofibular</a:t>
            </a:r>
          </a:p>
          <a:p>
            <a:pPr lvl="1" algn="l" rtl="0"/>
            <a:r>
              <a:rPr lang="en-US" b="1" dirty="0"/>
              <a:t>Anterior talo-fibular</a:t>
            </a:r>
          </a:p>
          <a:p>
            <a:pPr algn="l" rtl="0"/>
            <a:r>
              <a:rPr lang="en-US" b="1" dirty="0"/>
              <a:t>Thomson’s test</a:t>
            </a:r>
          </a:p>
          <a:p>
            <a:pPr lvl="1" algn="l" rtl="0"/>
            <a:r>
              <a:rPr lang="en-US" b="1" dirty="0"/>
              <a:t>Achilles tendon</a:t>
            </a:r>
          </a:p>
        </p:txBody>
      </p:sp>
    </p:spTree>
    <p:extLst>
      <p:ext uri="{BB962C8B-B14F-4D97-AF65-F5344CB8AC3E}">
        <p14:creationId xmlns:p14="http://schemas.microsoft.com/office/powerpoint/2010/main" val="11634762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Special test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b="1" dirty="0"/>
              <a:t>Squeeze test</a:t>
            </a:r>
          </a:p>
          <a:p>
            <a:pPr lvl="1" algn="l" rtl="0"/>
            <a:r>
              <a:rPr lang="en-US" b="1" dirty="0"/>
              <a:t>High injury</a:t>
            </a:r>
          </a:p>
          <a:p>
            <a:pPr lvl="1" algn="l" rtl="0"/>
            <a:r>
              <a:rPr lang="en-US" b="1" dirty="0" err="1"/>
              <a:t>Syndesmosis</a:t>
            </a:r>
            <a:r>
              <a:rPr lang="en-US" b="1" dirty="0"/>
              <a:t> injury</a:t>
            </a:r>
          </a:p>
          <a:p>
            <a:pPr lvl="1" algn="l" rtl="0"/>
            <a:endParaRPr lang="en-US" b="1" dirty="0"/>
          </a:p>
          <a:p>
            <a:pPr algn="l" rtl="0"/>
            <a:r>
              <a:rPr lang="en-US" b="1" dirty="0"/>
              <a:t>https://www.youtube.com/watch?v=Jpsg2LCS8us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syndesmosis_x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63952" y="1412776"/>
            <a:ext cx="4320480" cy="4320480"/>
          </a:xfrm>
        </p:spPr>
      </p:pic>
    </p:spTree>
    <p:extLst>
      <p:ext uri="{BB962C8B-B14F-4D97-AF65-F5344CB8AC3E}">
        <p14:creationId xmlns:p14="http://schemas.microsoft.com/office/powerpoint/2010/main" val="207839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1773</Words>
  <Application>Microsoft Office PowerPoint</Application>
  <PresentationFormat>Widescreen</PresentationFormat>
  <Paragraphs>493</Paragraphs>
  <Slides>97</Slides>
  <Notes>6</Notes>
  <HiddenSlides>20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Office Theme</vt:lpstr>
      <vt:lpstr>1_Office Theme</vt:lpstr>
      <vt:lpstr>Examinations </vt:lpstr>
      <vt:lpstr>PowerPoint Presentation</vt:lpstr>
      <vt:lpstr>What do you expect to come?</vt:lpstr>
      <vt:lpstr>Chest ( resp and cardio)</vt:lpstr>
      <vt:lpstr>PowerPoint Presentation</vt:lpstr>
      <vt:lpstr>PowerPoint Presentation</vt:lpstr>
      <vt:lpstr>PowerPoint Presentation</vt:lpstr>
      <vt:lpstr>Respiratory exam</vt:lpstr>
      <vt:lpstr>Respiratory examination</vt:lpstr>
      <vt:lpstr>Respiratory examination</vt:lpstr>
      <vt:lpstr>Respiratory examination</vt:lpstr>
      <vt:lpstr>Respiratory examination</vt:lpstr>
      <vt:lpstr>PowerPoint Presentation</vt:lpstr>
      <vt:lpstr>PowerPoint Presentation</vt:lpstr>
      <vt:lpstr>CVS EXAMINATION</vt:lpstr>
      <vt:lpstr>CVS EXAMINATION</vt:lpstr>
      <vt:lpstr>PowerPoint Presentation</vt:lpstr>
      <vt:lpstr>CVS EXAMINATION</vt:lpstr>
      <vt:lpstr>PowerPoint Presentation</vt:lpstr>
      <vt:lpstr>Thyroid exam</vt:lpstr>
      <vt:lpstr>Thyroid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Lymph nodes Palpate for local lymphadenopathy:   Trachea Note any deviation of the trachea – may be caused by a large thyroid mass  </vt:lpstr>
      <vt:lpstr>PowerPoint Presentation</vt:lpstr>
      <vt:lpstr>PowerPoint Presentation</vt:lpstr>
      <vt:lpstr>Diabetic foot</vt:lpstr>
      <vt:lpstr>PowerPoint Presentation</vt:lpstr>
      <vt:lpstr>DIABETIC FOOT EXAM</vt:lpstr>
      <vt:lpstr>DIABETIC FOOT EXAM</vt:lpstr>
      <vt:lpstr>PowerPoint Presentation</vt:lpstr>
      <vt:lpstr>PowerPoint Presentation</vt:lpstr>
      <vt:lpstr>DIABETIC FOOT EXAM</vt:lpstr>
      <vt:lpstr>DIABETIC FOOT EXAM </vt:lpstr>
      <vt:lpstr>PowerPoint Presentation</vt:lpstr>
      <vt:lpstr>Neurology exam</vt:lpstr>
      <vt:lpstr>PowerPoint Presentation</vt:lpstr>
      <vt:lpstr>PowerPoint Presentation</vt:lpstr>
      <vt:lpstr>Facial palsy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NEUEROLOGY EXAMINATION</vt:lpstr>
      <vt:lpstr>NEUROLOGY EXAMINATION</vt:lpstr>
      <vt:lpstr>PowerPoint Presentation</vt:lpstr>
      <vt:lpstr>PowerPoint Presentation</vt:lpstr>
      <vt:lpstr>NEUROLOGY EXAMINATION</vt:lpstr>
      <vt:lpstr>PowerPoint Presentation</vt:lpstr>
      <vt:lpstr>Ear examination </vt:lpstr>
      <vt:lpstr>PowerPoint Presentation</vt:lpstr>
      <vt:lpstr>PowerPoint Presentation</vt:lpstr>
      <vt:lpstr>PowerPoint Presentation</vt:lpstr>
      <vt:lpstr>PowerPoint Presentation</vt:lpstr>
      <vt:lpstr>Orthopedics</vt:lpstr>
      <vt:lpstr>Procedure</vt:lpstr>
      <vt:lpstr>Examination </vt:lpstr>
      <vt:lpstr>Examination </vt:lpstr>
      <vt:lpstr>Shoulder Examination</vt:lpstr>
      <vt:lpstr>PowerPoint Presentation</vt:lpstr>
      <vt:lpstr>PowerPoint Presentation</vt:lpstr>
      <vt:lpstr>Fast assessment/scratch test</vt:lpstr>
      <vt:lpstr>Rotator cuff special tests</vt:lpstr>
      <vt:lpstr>Empty can</vt:lpstr>
      <vt:lpstr>Rotator cuff tests</vt:lpstr>
      <vt:lpstr>Instability tests</vt:lpstr>
      <vt:lpstr>PowerPoint Presentation</vt:lpstr>
      <vt:lpstr>Apprehension/relocation tests</vt:lpstr>
      <vt:lpstr>Scarf test</vt:lpstr>
      <vt:lpstr>Elbow Examination</vt:lpstr>
      <vt:lpstr>Tennis elbow</vt:lpstr>
      <vt:lpstr>Golfer’s elbow</vt:lpstr>
      <vt:lpstr>Wrist/hand examination</vt:lpstr>
      <vt:lpstr>PowerPoint Presentation</vt:lpstr>
      <vt:lpstr>Special tests</vt:lpstr>
      <vt:lpstr>Special tests</vt:lpstr>
      <vt:lpstr>Back Examination</vt:lpstr>
      <vt:lpstr>Straight leg raise</vt:lpstr>
      <vt:lpstr>Femoral stretch test</vt:lpstr>
      <vt:lpstr>Schober’s test</vt:lpstr>
      <vt:lpstr>Hip Examination</vt:lpstr>
      <vt:lpstr>Trendelenburg’s test</vt:lpstr>
      <vt:lpstr>Shortening </vt:lpstr>
      <vt:lpstr>Thomas test</vt:lpstr>
      <vt:lpstr>Knee Examination</vt:lpstr>
      <vt:lpstr>Knee stability cruciate ligaments</vt:lpstr>
      <vt:lpstr>PowerPoint Presentation</vt:lpstr>
      <vt:lpstr>Knee stability</vt:lpstr>
      <vt:lpstr>Ankle/foot examination</vt:lpstr>
      <vt:lpstr>PowerPoint Presentation</vt:lpstr>
      <vt:lpstr>Special tests</vt:lpstr>
      <vt:lpstr>Special tests</vt:lpstr>
      <vt:lpstr>Special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Examinations </dc:title>
  <dc:creator>Sara Al Abdulhadi</dc:creator>
  <cp:lastModifiedBy>Unknown User</cp:lastModifiedBy>
  <cp:revision>11</cp:revision>
  <dcterms:created xsi:type="dcterms:W3CDTF">2019-04-18T16:38:52Z</dcterms:created>
  <dcterms:modified xsi:type="dcterms:W3CDTF">2019-04-20T05:17:31Z</dcterms:modified>
</cp:coreProperties>
</file>