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0"/>
    <p:restoredTop sz="72844"/>
  </p:normalViewPr>
  <p:slideViewPr>
    <p:cSldViewPr snapToGrid="0" snapToObjects="1">
      <p:cViewPr varScale="1">
        <p:scale>
          <a:sx n="68" d="100"/>
          <a:sy n="68" d="100"/>
        </p:scale>
        <p:origin x="-1368" y="-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FF9C-8E7B-FE48-9EB4-3017CC5252BE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082C9-841D-874B-A764-ADDF2A4D6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85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Always remember ABC.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82C9-841D-874B-A764-ADDF2A4D6D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3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82C9-841D-874B-A764-ADDF2A4D6D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40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2EF78E3-FDA3-4D28-AAA2-0B81F349A39D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65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Emergency </a:t>
            </a:r>
            <a:r>
              <a:rPr lang="en-US" b="1" dirty="0">
                <a:solidFill>
                  <a:srgbClr val="FF0000"/>
                </a:solidFill>
              </a:rPr>
              <a:t>Station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465460" y="2289490"/>
            <a:ext cx="5272175" cy="344859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 Black" pitchFamily="34" charset="0"/>
              </a:rPr>
              <a:t>Mohammad </a:t>
            </a:r>
            <a:r>
              <a:rPr lang="en-US" sz="2800" b="1" dirty="0" err="1">
                <a:latin typeface="Arial Black" pitchFamily="34" charset="0"/>
              </a:rPr>
              <a:t>Alazemi</a:t>
            </a:r>
            <a:r>
              <a:rPr lang="en-US" sz="2800" b="1" dirty="0">
                <a:latin typeface="Arial Black" pitchFamily="34" charset="0"/>
              </a:rPr>
              <a:t> - PGY3 </a:t>
            </a:r>
          </a:p>
          <a:p>
            <a:pPr algn="ctr"/>
            <a:r>
              <a:rPr lang="en-US" sz="2800" b="1" dirty="0">
                <a:latin typeface="Arial Black" pitchFamily="34" charset="0"/>
              </a:rPr>
              <a:t>Chief Resident </a:t>
            </a:r>
          </a:p>
          <a:p>
            <a:pPr algn="ctr"/>
            <a:r>
              <a:rPr lang="en-US" sz="2800" dirty="0"/>
              <a:t>20/4/2019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1627" y="2289490"/>
            <a:ext cx="3212399" cy="29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8665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Myocardial infarction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Call ambulance.</a:t>
            </a:r>
          </a:p>
          <a:p>
            <a:pPr algn="l" rtl="0"/>
            <a:r>
              <a:rPr lang="en-US" b="1" dirty="0" smtClean="0"/>
              <a:t>Check: BP, RR, HR, O2, ECG.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GTN 300 </a:t>
            </a:r>
            <a:r>
              <a:rPr lang="en-US" b="1" dirty="0" smtClean="0"/>
              <a:t>Microgram sublingual (avoid if systolic BP &lt; 90 mmHg or HR &gt; 110).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Morphine IM/IV 5-10 mg </a:t>
            </a:r>
            <a:r>
              <a:rPr lang="en-US" b="1" dirty="0" smtClean="0"/>
              <a:t>stat (then 1-2 mg/min up to 15 mg until adequate response). If respiratory depression: </a:t>
            </a:r>
            <a:r>
              <a:rPr lang="en-US" b="1" dirty="0" smtClean="0">
                <a:solidFill>
                  <a:srgbClr val="FF0000"/>
                </a:solidFill>
              </a:rPr>
              <a:t>Naloxone </a:t>
            </a:r>
            <a:r>
              <a:rPr lang="en-US" b="1" dirty="0" smtClean="0"/>
              <a:t>0.4-2mg) repeat every 2-3 min (max 10 mg).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Aspirin 300 mg</a:t>
            </a:r>
            <a:r>
              <a:rPr lang="en-US" b="1" dirty="0" smtClean="0"/>
              <a:t> (if not contraindicated).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Metoclopramide</a:t>
            </a:r>
            <a:r>
              <a:rPr lang="en-US" b="1" dirty="0" smtClean="0"/>
              <a:t> IM/IV 10 mg.</a:t>
            </a:r>
          </a:p>
          <a:p>
            <a:pPr algn="l" rtl="0"/>
            <a:r>
              <a:rPr lang="en-US" b="1" dirty="0" smtClean="0"/>
              <a:t>If bradycardia: </a:t>
            </a:r>
            <a:r>
              <a:rPr lang="en-US" b="1" dirty="0" smtClean="0">
                <a:solidFill>
                  <a:srgbClr val="FF0000"/>
                </a:solidFill>
              </a:rPr>
              <a:t>Atropine IV </a:t>
            </a:r>
            <a:r>
              <a:rPr lang="en-US" b="1" dirty="0" smtClean="0"/>
              <a:t>500 Microgram (repeat if necessary to max 3mg).</a:t>
            </a: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xmlns="" val="10089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Hypertensive emergency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If systolic BP &gt;/= </a:t>
            </a:r>
            <a:r>
              <a:rPr lang="en-US" b="1" dirty="0" smtClean="0">
                <a:solidFill>
                  <a:srgbClr val="FF0000"/>
                </a:solidFill>
              </a:rPr>
              <a:t>180</a:t>
            </a:r>
            <a:r>
              <a:rPr lang="en-US" b="1" dirty="0" smtClean="0"/>
              <a:t> mmHg and/or Diastolic BP &gt;/= </a:t>
            </a:r>
            <a:r>
              <a:rPr lang="en-US" b="1" dirty="0" smtClean="0">
                <a:solidFill>
                  <a:srgbClr val="FF0000"/>
                </a:solidFill>
              </a:rPr>
              <a:t>110</a:t>
            </a:r>
            <a:r>
              <a:rPr lang="en-US" b="1" dirty="0" smtClean="0"/>
              <a:t> mmHg.</a:t>
            </a:r>
          </a:p>
          <a:p>
            <a:pPr algn="l" rtl="0"/>
            <a:r>
              <a:rPr lang="en-US" b="1" dirty="0" smtClean="0"/>
              <a:t>Asses </a:t>
            </a:r>
            <a:r>
              <a:rPr lang="en-US" b="1" dirty="0" smtClean="0">
                <a:solidFill>
                  <a:srgbClr val="FF0000"/>
                </a:solidFill>
              </a:rPr>
              <a:t>ABCD.</a:t>
            </a:r>
          </a:p>
          <a:p>
            <a:pPr algn="l" rtl="0"/>
            <a:r>
              <a:rPr lang="en-US" b="1" dirty="0" smtClean="0"/>
              <a:t>Examine fundi (papilledema).</a:t>
            </a:r>
          </a:p>
          <a:p>
            <a:pPr algn="l" rtl="0"/>
            <a:r>
              <a:rPr lang="en-US" b="1" dirty="0" smtClean="0"/>
              <a:t>Do ECG (R/O ischemic change).</a:t>
            </a:r>
          </a:p>
          <a:p>
            <a:pPr algn="l" rtl="0"/>
            <a:r>
              <a:rPr lang="en-US" b="1" dirty="0" smtClean="0"/>
              <a:t>Do urinalysis if available (check for protein and RBCs).</a:t>
            </a:r>
          </a:p>
          <a:p>
            <a:pPr marL="0" indent="0">
              <a:buNone/>
            </a:pPr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xmlns="" val="17218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Hypertensive emergency: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If symptomatic with signs of end organ damage:</a:t>
            </a:r>
          </a:p>
          <a:p>
            <a:pPr algn="l" rtl="0">
              <a:buFontTx/>
              <a:buChar char="-"/>
            </a:pPr>
            <a:r>
              <a:rPr lang="en-US" b="1" dirty="0" smtClean="0"/>
              <a:t>Headache or blurred vision.</a:t>
            </a:r>
          </a:p>
          <a:p>
            <a:pPr algn="l" rtl="0">
              <a:buFontTx/>
              <a:buChar char="-"/>
            </a:pPr>
            <a:r>
              <a:rPr lang="en-US" b="1" dirty="0" smtClean="0"/>
              <a:t>Increasing chest pain or SOB.</a:t>
            </a:r>
          </a:p>
          <a:p>
            <a:pPr algn="l" rtl="0">
              <a:buFontTx/>
              <a:buChar char="-"/>
            </a:pPr>
            <a:r>
              <a:rPr lang="en-US" b="1" dirty="0" smtClean="0"/>
              <a:t>Swelling or edema.</a:t>
            </a:r>
          </a:p>
          <a:p>
            <a:pPr algn="l" rtl="0">
              <a:buFontTx/>
              <a:buChar char="-"/>
            </a:pPr>
            <a:r>
              <a:rPr lang="en-US" b="1" dirty="0" smtClean="0"/>
              <a:t>Confusion.</a:t>
            </a:r>
          </a:p>
          <a:p>
            <a:pPr marL="0" indent="0">
              <a:buNone/>
            </a:pPr>
            <a:r>
              <a:rPr lang="en-US" b="1" dirty="0" smtClean="0"/>
              <a:t>2. Call ambulance.</a:t>
            </a:r>
          </a:p>
          <a:p>
            <a:pPr marL="0" indent="0">
              <a:buNone/>
            </a:pPr>
            <a:r>
              <a:rPr lang="en-US" b="1" dirty="0" smtClean="0"/>
              <a:t>3. Open iv access.</a:t>
            </a:r>
          </a:p>
          <a:p>
            <a:pPr marL="0" indent="0">
              <a:buNone/>
            </a:pPr>
            <a:r>
              <a:rPr lang="en-US" b="1" dirty="0" smtClean="0"/>
              <a:t>4. Refer urgently to hospital to start iv medications to lower BP.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511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Autofit/>
          </a:bodyPr>
          <a:lstStyle/>
          <a:p>
            <a:pPr algn="l" rtl="0"/>
            <a:r>
              <a:rPr lang="en-US" sz="1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Hypertensive urgency:</a:t>
            </a:r>
          </a:p>
          <a:p>
            <a:pPr marL="514350" indent="-514350">
              <a:buAutoNum type="arabicPeriod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If asymptomatic and no signs of end organ damage.</a:t>
            </a:r>
          </a:p>
          <a:p>
            <a:pPr marL="514350" indent="-514350">
              <a:buAutoNum type="arabicPeriod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If already on hypertensive medications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check compliance then restart optimize dose and Rx.</a:t>
            </a:r>
          </a:p>
          <a:p>
            <a:pPr marL="514350" indent="-514350">
              <a:buAutoNum type="arabicPeriod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If not on hypertensive medications </a:t>
            </a:r>
          </a:p>
          <a:p>
            <a:pPr algn="l" rtl="0">
              <a:buFontTx/>
              <a:buChar char="-"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Oral captopril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12.5 mg (do not give if volume overload  edema, pounding pulse, tachycardia, respiratory crackles).</a:t>
            </a:r>
          </a:p>
          <a:p>
            <a:pPr algn="l" rtl="0">
              <a:buFontTx/>
              <a:buChar char="-"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Oral furosemide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(Lasix) 20 mg (do not give in volume depletion or dehydration  vomiting, diarrhea, excessive sweating, kidney failure).</a:t>
            </a:r>
          </a:p>
          <a:p>
            <a:pPr marL="0" indent="0">
              <a:buNone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4. Monitor the patient for drop of BP of 20-30 mmHg then send the patient home with longer acting hypertensive medication.</a:t>
            </a:r>
            <a:endParaRPr lang="en-US" sz="1600" b="1" dirty="0"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URGENT FOLLOW UP APPOINTMENT FOR BP IN FEW DAYS. </a:t>
            </a:r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7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Acute left ventricular failure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Be calm and reassuring.</a:t>
            </a:r>
          </a:p>
          <a:p>
            <a:pPr algn="l" rtl="0"/>
            <a:r>
              <a:rPr lang="en-US" b="1" dirty="0" smtClean="0"/>
              <a:t>Call ambulance.</a:t>
            </a:r>
          </a:p>
          <a:p>
            <a:pPr algn="l" rtl="0"/>
            <a:r>
              <a:rPr lang="en-US" b="1" dirty="0" smtClean="0"/>
              <a:t>Position the patient </a:t>
            </a:r>
            <a:r>
              <a:rPr lang="en-US" b="1" dirty="0" smtClean="0">
                <a:solidFill>
                  <a:srgbClr val="FF0000"/>
                </a:solidFill>
              </a:rPr>
              <a:t>upright.</a:t>
            </a:r>
          </a:p>
          <a:p>
            <a:pPr algn="l" rtl="0"/>
            <a:r>
              <a:rPr lang="en-US" b="1" dirty="0" smtClean="0"/>
              <a:t>Give: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Oxygen </a:t>
            </a:r>
            <a:r>
              <a:rPr lang="en-US" b="1" dirty="0" smtClean="0">
                <a:solidFill>
                  <a:srgbClr val="FF0000"/>
                </a:solidFill>
              </a:rPr>
              <a:t>100% aim for SpO2 94-98% </a:t>
            </a:r>
            <a:r>
              <a:rPr lang="en-US" b="1" dirty="0" smtClean="0"/>
              <a:t>(if COPD 24% O2 aim for SpO2 88-92%).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GTN sublingual </a:t>
            </a:r>
            <a:r>
              <a:rPr lang="en-US" b="1" dirty="0" smtClean="0"/>
              <a:t>(do not give if severe hypotension systolic &lt;90 mmHg).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Fix an IV line and give:</a:t>
            </a:r>
          </a:p>
          <a:p>
            <a:pPr marL="514350" indent="-514350">
              <a:buAutoNum type="alphaLcPeriod"/>
            </a:pPr>
            <a:r>
              <a:rPr lang="en-US" b="1" dirty="0" smtClean="0">
                <a:solidFill>
                  <a:srgbClr val="FF0000"/>
                </a:solidFill>
              </a:rPr>
              <a:t>IV furosemide </a:t>
            </a:r>
            <a:r>
              <a:rPr lang="en-US" b="1" dirty="0" smtClean="0"/>
              <a:t>20-50 mg.</a:t>
            </a:r>
          </a:p>
          <a:p>
            <a:pPr marL="514350" indent="-514350">
              <a:buAutoNum type="alphaLcPeriod"/>
            </a:pPr>
            <a:r>
              <a:rPr lang="en-US" b="1" dirty="0" smtClean="0">
                <a:solidFill>
                  <a:srgbClr val="FF0000"/>
                </a:solidFill>
              </a:rPr>
              <a:t>IV morphine </a:t>
            </a:r>
            <a:r>
              <a:rPr lang="en-US" b="1" dirty="0" smtClean="0"/>
              <a:t>5-10 mg +/- IV </a:t>
            </a:r>
            <a:r>
              <a:rPr lang="en-US" b="1" dirty="0" smtClean="0">
                <a:solidFill>
                  <a:srgbClr val="FF0000"/>
                </a:solidFill>
              </a:rPr>
              <a:t>mtachlopromide </a:t>
            </a:r>
            <a:r>
              <a:rPr lang="en-US" b="1" dirty="0" smtClean="0"/>
              <a:t>(can be mixed).</a:t>
            </a:r>
          </a:p>
        </p:txBody>
      </p:sp>
    </p:spTree>
    <p:extLst>
      <p:ext uri="{BB962C8B-B14F-4D97-AF65-F5344CB8AC3E}">
        <p14:creationId xmlns:p14="http://schemas.microsoft.com/office/powerpoint/2010/main" xmlns="" val="2690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Hypoglycemia 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00B050"/>
                </a:solidFill>
              </a:rPr>
              <a:t>Conscious: </a:t>
            </a:r>
            <a:r>
              <a:rPr lang="en-US" b="1" dirty="0" smtClean="0"/>
              <a:t>Blood sugar &lt; 4 mmol/l + hypoglycemic symptoms: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If the patient is oriented and able to swallow </a:t>
            </a:r>
            <a:r>
              <a:rPr lang="en-US" b="1" dirty="0" smtClean="0">
                <a:sym typeface="Wingdings" pitchFamily="2" charset="2"/>
              </a:rPr>
              <a:t> give fast acting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oral glucose juice </a:t>
            </a:r>
            <a:r>
              <a:rPr lang="en-US" b="1" dirty="0" smtClean="0">
                <a:sym typeface="Wingdings" pitchFamily="2" charset="2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75 g dextrose</a:t>
            </a:r>
            <a:r>
              <a:rPr lang="en-US" b="1" dirty="0" smtClean="0">
                <a:sym typeface="Wingdings" pitchFamily="2" charset="2"/>
              </a:rPr>
              <a:t>) followed by long acting carbs (biscuits and milk).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If the patient is disoriented and unable to cooperate  give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IM Glucagon 1 mg </a:t>
            </a:r>
            <a:r>
              <a:rPr lang="en-US" b="1" dirty="0" smtClean="0">
                <a:sym typeface="Wingdings" pitchFamily="2" charset="2"/>
              </a:rPr>
              <a:t>(if child weight , 25kg  0.5 mg).</a:t>
            </a: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xmlns="" val="2262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>
                <a:solidFill>
                  <a:srgbClr val="00B050"/>
                </a:solidFill>
              </a:rPr>
              <a:t>Unconscious:</a:t>
            </a:r>
            <a:r>
              <a:rPr lang="en-US" b="1" dirty="0" smtClean="0"/>
              <a:t> Call ambulance</a:t>
            </a:r>
          </a:p>
          <a:p>
            <a:pPr algn="l" rtl="0"/>
            <a:r>
              <a:rPr lang="en-US" b="1" dirty="0" smtClean="0"/>
              <a:t>Check ABCDE.</a:t>
            </a:r>
          </a:p>
          <a:p>
            <a:pPr algn="l" rtl="0"/>
            <a:r>
              <a:rPr lang="en-US" b="1" dirty="0" smtClean="0"/>
              <a:t>Give: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IM glucagon </a:t>
            </a:r>
            <a:r>
              <a:rPr lang="en-US" b="1" dirty="0" smtClean="0"/>
              <a:t>1mg, SE nausea and vomiting </a:t>
            </a:r>
            <a:r>
              <a:rPr lang="en-US" b="1" dirty="0" smtClean="0">
                <a:sym typeface="Wingdings" pitchFamily="2" charset="2"/>
              </a:rPr>
              <a:t> put the patient in recovery position, (if child weight &lt; 25kg  0.5mg).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OR iv 50 ml 10%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dextrose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OR 20 ml 6g/20ml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glucose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Remeasure blood glucose after 15 min and repeat IV  until blood sugar &gt; 4 mmol/l.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If on sulfonylurea  refer to hospital in spite of correction of blood sugar.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Hyperglycemia 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Blood sugar &gt; 20 mmol/l.</a:t>
            </a:r>
          </a:p>
          <a:p>
            <a:pPr algn="l" rtl="0"/>
            <a:r>
              <a:rPr lang="en-US" b="1" dirty="0" smtClean="0"/>
              <a:t>Urine test:</a:t>
            </a:r>
            <a:r>
              <a:rPr lang="en-US" b="1" dirty="0" smtClean="0">
                <a:sym typeface="Wingdings" pitchFamily="2" charset="2"/>
              </a:rPr>
              <a:t> if +ve for ketones  DKA, if –ve for ketones  hyperosmolar state.</a:t>
            </a:r>
          </a:p>
          <a:p>
            <a:pPr algn="l" rtl="0"/>
            <a:r>
              <a:rPr lang="en-US" b="1" dirty="0" smtClean="0">
                <a:sym typeface="Wingdings" pitchFamily="2" charset="2"/>
              </a:rPr>
              <a:t>Unconscious: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Check ABCD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Give 1 L of 0.9 % saline over 0.5-1 hr. (repeat up to 3X if needed.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Then 500 ml/hr for the next 2-3 hrs.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If child 10ml/kg.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ym typeface="Wingdings" pitchFamily="2" charset="2"/>
              </a:rPr>
              <a:t>Refer by ambulance.</a:t>
            </a: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xmlns="" val="7234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Asthma exacerbation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/>
            <a:r>
              <a:rPr lang="en-US" b="1" dirty="0" smtClean="0"/>
              <a:t>Check BP, RR, HR, O2.</a:t>
            </a:r>
          </a:p>
          <a:p>
            <a:pPr algn="l" rtl="0"/>
            <a:r>
              <a:rPr lang="en-US" b="1" dirty="0" smtClean="0"/>
              <a:t>Give: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O2</a:t>
            </a:r>
            <a:r>
              <a:rPr lang="en-US" b="1" dirty="0" smtClean="0"/>
              <a:t> and high dose </a:t>
            </a:r>
            <a:r>
              <a:rPr lang="en-US" b="1" dirty="0" smtClean="0">
                <a:solidFill>
                  <a:srgbClr val="FF0000"/>
                </a:solidFill>
              </a:rPr>
              <a:t>bronchodilator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Salbutamol</a:t>
            </a:r>
            <a:r>
              <a:rPr lang="en-US" b="1" dirty="0" smtClean="0"/>
              <a:t> nebulizer (adult 5 mg = 1ml, child 2.5 mg = 0.5ml).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Ipratropium bromide </a:t>
            </a:r>
            <a:r>
              <a:rPr lang="en-US" b="1" dirty="0" smtClean="0"/>
              <a:t>(adult 0.5 mg = 2 ampules, child 0.25 mg = 1 ampule).</a:t>
            </a:r>
          </a:p>
          <a:p>
            <a:pPr marL="0" indent="0">
              <a:buNone/>
            </a:pPr>
            <a:r>
              <a:rPr lang="en-US" b="1" dirty="0" smtClean="0"/>
              <a:t>Assess response </a:t>
            </a:r>
            <a:r>
              <a:rPr lang="en-US" b="1" dirty="0" smtClean="0">
                <a:sym typeface="Wingdings" pitchFamily="2" charset="2"/>
              </a:rPr>
              <a:t> repeat ventoline after 20 min if indicated.</a:t>
            </a: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2. Give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corticosteroid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Oral prednisolone </a:t>
            </a:r>
            <a:r>
              <a:rPr lang="en-US" b="1" dirty="0" smtClean="0">
                <a:sym typeface="Wingdings" pitchFamily="2" charset="2"/>
              </a:rPr>
              <a:t>(adult 40-50mg, child soluble 20mg &lt; 2years, soluble 30-40mg 2-5 years0</a:t>
            </a: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3. Or give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IV hydrocortisone </a:t>
            </a:r>
            <a:r>
              <a:rPr lang="en-US" b="1" dirty="0" smtClean="0">
                <a:sym typeface="Wingdings" pitchFamily="2" charset="2"/>
              </a:rPr>
              <a:t>(adult 100mg, child 50 mg &lt;2y, 100mg 2-5 y).</a:t>
            </a:r>
          </a:p>
          <a:p>
            <a:pPr marL="0" indent="0">
              <a:buNone/>
            </a:pPr>
            <a:endParaRPr lang="en-US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If poor response  refer to medical casualty by ambulance.</a:t>
            </a:r>
            <a:endParaRPr lang="ar-K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2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0642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REQUIREMNETS FOR THE OSCE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Stethoscope.</a:t>
            </a:r>
          </a:p>
          <a:p>
            <a:r>
              <a:rPr lang="en-US" dirty="0" smtClean="0"/>
              <a:t>you can ask for any equipment THAT YOU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9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EVER YOUR STATION 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6" cy="572748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 A N D W A S H I 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Call for help and ambulance.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Act, Act, Act !!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Talk to the patient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Contact with the nurse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When ever you give a medicine, mention the name of the drug, the dose and the route of administration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34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Initial Assessment</a:t>
            </a: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>
                <a:latin typeface="Arial" charset="0"/>
                <a:ea typeface="Arial" charset="0"/>
                <a:cs typeface="Arial" charset="0"/>
              </a:rPr>
              <a:t>ABCD</a:t>
            </a:r>
            <a:endParaRPr lang="en-GB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altLang="en-US" sz="2400" dirty="0">
                <a:latin typeface="Arial" charset="0"/>
                <a:ea typeface="Arial" charset="0"/>
                <a:cs typeface="Arial" charset="0"/>
              </a:rPr>
              <a:t>GCS</a:t>
            </a:r>
          </a:p>
          <a:p>
            <a:r>
              <a:rPr lang="en-GB" altLang="en-US" sz="2400" dirty="0">
                <a:latin typeface="Arial" charset="0"/>
                <a:ea typeface="Arial" charset="0"/>
                <a:cs typeface="Arial" charset="0"/>
              </a:rPr>
              <a:t>Vitals</a:t>
            </a:r>
          </a:p>
          <a:p>
            <a:pPr lvl="1"/>
            <a:r>
              <a:rPr lang="en-GB" altLang="en-US" sz="2400" dirty="0">
                <a:latin typeface="Arial" charset="0"/>
                <a:ea typeface="Arial" charset="0"/>
                <a:cs typeface="Arial" charset="0"/>
              </a:rPr>
              <a:t>Pulse, BP, oxygen </a:t>
            </a:r>
            <a:r>
              <a:rPr lang="en-GB" altLang="en-US" sz="2400" dirty="0" err="1">
                <a:latin typeface="Arial" charset="0"/>
                <a:ea typeface="Arial" charset="0"/>
                <a:cs typeface="Arial" charset="0"/>
              </a:rPr>
              <a:t>sats</a:t>
            </a:r>
            <a:r>
              <a:rPr lang="en-GB" altLang="en-US" sz="2400" dirty="0">
                <a:latin typeface="Arial" charset="0"/>
                <a:ea typeface="Arial" charset="0"/>
                <a:cs typeface="Arial" charset="0"/>
              </a:rPr>
              <a:t> %, </a:t>
            </a:r>
            <a:r>
              <a:rPr lang="en-GB" altLang="en-US" sz="2400" dirty="0" err="1">
                <a:latin typeface="Arial" charset="0"/>
                <a:ea typeface="Arial" charset="0"/>
                <a:cs typeface="Arial" charset="0"/>
              </a:rPr>
              <a:t>Resp</a:t>
            </a:r>
            <a:r>
              <a:rPr lang="en-GB" altLang="en-US" sz="2400" dirty="0">
                <a:latin typeface="Arial" charset="0"/>
                <a:ea typeface="Arial" charset="0"/>
                <a:cs typeface="Arial" charset="0"/>
              </a:rPr>
              <a:t> Rate</a:t>
            </a:r>
          </a:p>
          <a:p>
            <a:pPr lvl="1"/>
            <a:endParaRPr lang="en-GB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934" y="2016125"/>
            <a:ext cx="517445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54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Anaphylaxis 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Call ambulance.</a:t>
            </a:r>
          </a:p>
          <a:p>
            <a:pPr algn="l" rtl="0"/>
            <a:r>
              <a:rPr lang="en-US" b="1" dirty="0" smtClean="0"/>
              <a:t>Check: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irways </a:t>
            </a:r>
            <a:r>
              <a:rPr lang="en-US" b="1" dirty="0" smtClean="0">
                <a:sym typeface="Wingdings" pitchFamily="2" charset="2"/>
              </a:rPr>
              <a:t> open airway (intubate if necessary).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/>
              <a:t>reathing </a:t>
            </a:r>
            <a:r>
              <a:rPr lang="en-US" b="1" dirty="0" smtClean="0">
                <a:sym typeface="Wingdings" pitchFamily="2" charset="2"/>
              </a:rPr>
              <a:t> assess effectiveness of ventilation + give O2 10l/min.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b="1" dirty="0" smtClean="0">
                <a:sym typeface="Wingdings" pitchFamily="2" charset="2"/>
              </a:rPr>
              <a:t>irculation  check pulse, BP, fix </a:t>
            </a:r>
            <a:r>
              <a:rPr lang="en-US" b="1" smtClean="0">
                <a:sym typeface="Wingdings" pitchFamily="2" charset="2"/>
              </a:rPr>
              <a:t>large bore </a:t>
            </a:r>
            <a:r>
              <a:rPr lang="en-US" b="1" dirty="0" smtClean="0">
                <a:sym typeface="Wingdings" pitchFamily="2" charset="2"/>
              </a:rPr>
              <a:t>IV cannula.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b="1" dirty="0" smtClean="0">
                <a:sym typeface="Wingdings" pitchFamily="2" charset="2"/>
              </a:rPr>
              <a:t>isability  assess consciousness level by Glasgow coma scale.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b="1" dirty="0" smtClean="0">
                <a:sym typeface="Wingdings" pitchFamily="2" charset="2"/>
              </a:rPr>
              <a:t>xposure  check skin changes, facial or lip swelling. </a:t>
            </a: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xmlns="" val="18233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840" y="1853754"/>
            <a:ext cx="8229600" cy="4887614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Give </a:t>
            </a:r>
            <a:r>
              <a:rPr lang="en-US" sz="2400" b="1" dirty="0">
                <a:solidFill>
                  <a:srgbClr val="FF0000"/>
                </a:solidFill>
              </a:rPr>
              <a:t>IM Adrenaline </a:t>
            </a:r>
            <a:r>
              <a:rPr lang="en-US" sz="2400" b="1" dirty="0"/>
              <a:t>1:1000 (in the anterolateral aspect – middle 1/3 of the thigh)</a:t>
            </a:r>
          </a:p>
          <a:p>
            <a:pPr algn="l" rtl="0"/>
            <a:endParaRPr lang="en-US" sz="2400" b="1" dirty="0"/>
          </a:p>
          <a:p>
            <a:pPr algn="l" rtl="0"/>
            <a:endParaRPr lang="en-US" b="1" dirty="0"/>
          </a:p>
          <a:p>
            <a:r>
              <a:rPr lang="en-US" b="1" dirty="0">
                <a:sym typeface="Wingdings" pitchFamily="2" charset="2"/>
              </a:rPr>
              <a:t>Repeat after 5 min if no improvement.</a:t>
            </a:r>
          </a:p>
          <a:p>
            <a:r>
              <a:rPr lang="en-US" b="1" dirty="0">
                <a:sym typeface="Wingdings" pitchFamily="2" charset="2"/>
              </a:rPr>
              <a:t>Start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IVF 0.9 % saline </a:t>
            </a:r>
            <a:r>
              <a:rPr lang="en-US" b="1" dirty="0">
                <a:sym typeface="Wingdings" pitchFamily="2" charset="2"/>
              </a:rPr>
              <a:t>(adult 500 ml- 1 L in 5-10 min) / child 20 ml/kg.</a:t>
            </a:r>
          </a:p>
          <a:p>
            <a:r>
              <a:rPr lang="en-US" b="1" dirty="0">
                <a:sym typeface="Wingdings" pitchFamily="2" charset="2"/>
              </a:rPr>
              <a:t>Give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hydrocortisone </a:t>
            </a:r>
            <a:r>
              <a:rPr lang="en-US" b="1" dirty="0">
                <a:sym typeface="Wingdings" pitchFamily="2" charset="2"/>
              </a:rPr>
              <a:t>IM or slow IV:</a:t>
            </a:r>
          </a:p>
          <a:p>
            <a:endParaRPr lang="en-US" b="1" dirty="0">
              <a:sym typeface="Wingdings" pitchFamily="2" charset="2"/>
            </a:endParaRPr>
          </a:p>
          <a:p>
            <a:endParaRPr lang="en-US" dirty="0"/>
          </a:p>
          <a:p>
            <a:pPr algn="l" rtl="0"/>
            <a:endParaRPr lang="en-US" b="1" dirty="0" smtClean="0"/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210736"/>
              </p:ext>
            </p:extLst>
          </p:nvPr>
        </p:nvGraphicFramePr>
        <p:xfrm>
          <a:off x="2855640" y="2870374"/>
          <a:ext cx="60960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0.5 ml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ym typeface="Wingdings" pitchFamily="2" charset="2"/>
                        </a:rPr>
                        <a:t>&gt;</a:t>
                      </a:r>
                      <a:r>
                        <a:rPr lang="en-US" b="1" baseline="0" dirty="0" smtClean="0">
                          <a:sym typeface="Wingdings" pitchFamily="2" charset="2"/>
                        </a:rPr>
                        <a:t> 12 y</a:t>
                      </a:r>
                      <a:endParaRPr lang="en-US" b="1" dirty="0" smtClean="0"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0.3</a:t>
                      </a:r>
                      <a:r>
                        <a:rPr lang="en-US" b="1" baseline="0" dirty="0" smtClean="0"/>
                        <a:t> ml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6-12 y</a:t>
                      </a:r>
                      <a:endParaRPr lang="ar-KW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0.15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&gt;</a:t>
                      </a:r>
                      <a:r>
                        <a:rPr lang="en-US" b="1" baseline="0" dirty="0" smtClean="0"/>
                        <a:t> 6m – 6 y</a:t>
                      </a:r>
                      <a:endParaRPr lang="ar-KW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441859"/>
              </p:ext>
            </p:extLst>
          </p:nvPr>
        </p:nvGraphicFramePr>
        <p:xfrm>
          <a:off x="6634264" y="5277463"/>
          <a:ext cx="4821298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0649"/>
                <a:gridCol w="2410649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200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&gt; 12 y</a:t>
                      </a:r>
                      <a:endParaRPr lang="ar-KW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100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6y – 12 y</a:t>
                      </a:r>
                      <a:endParaRPr lang="ar-KW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50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6 months – 6 y</a:t>
                      </a:r>
                      <a:endParaRPr lang="ar-KW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25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 6 months</a:t>
                      </a:r>
                      <a:endParaRPr lang="ar-KW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95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Give </a:t>
            </a:r>
            <a:r>
              <a:rPr lang="en-US" b="1" dirty="0" smtClean="0">
                <a:solidFill>
                  <a:srgbClr val="FF0000"/>
                </a:solidFill>
              </a:rPr>
              <a:t>chlorphenamine </a:t>
            </a:r>
            <a:r>
              <a:rPr lang="en-US" b="1" dirty="0" smtClean="0"/>
              <a:t>(piriton) IM or slow IV:</a:t>
            </a:r>
          </a:p>
          <a:p>
            <a:pPr marL="0" indent="0">
              <a:buNone/>
            </a:pPr>
            <a:endParaRPr lang="ar-KW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8149398"/>
              </p:ext>
            </p:extLst>
          </p:nvPr>
        </p:nvGraphicFramePr>
        <p:xfrm>
          <a:off x="2999656" y="2790539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10</a:t>
                      </a:r>
                      <a:r>
                        <a:rPr lang="en-US" b="1" baseline="0" dirty="0" smtClean="0"/>
                        <a:t> mg</a:t>
                      </a:r>
                      <a:r>
                        <a:rPr lang="en-US" b="1" dirty="0" smtClean="0"/>
                        <a:t> 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&gt;</a:t>
                      </a:r>
                      <a:r>
                        <a:rPr lang="en-US" b="1" baseline="0" dirty="0" smtClean="0"/>
                        <a:t> 12 y</a:t>
                      </a:r>
                      <a:endParaRPr lang="ar-KW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5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6 y</a:t>
                      </a:r>
                      <a:r>
                        <a:rPr lang="en-US" b="1" baseline="0" dirty="0" smtClean="0"/>
                        <a:t> – 12 y</a:t>
                      </a:r>
                      <a:endParaRPr lang="ar-KW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2.5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6 months – 6 y</a:t>
                      </a:r>
                      <a:endParaRPr lang="ar-KW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250 Microgram/kg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 6 months</a:t>
                      </a:r>
                      <a:endParaRPr lang="ar-KW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11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B050"/>
                </a:solidFill>
              </a:rPr>
              <a:t>Convulsions </a:t>
            </a:r>
            <a:endParaRPr lang="ar-KW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Call ambulance.</a:t>
            </a:r>
          </a:p>
          <a:p>
            <a:pPr algn="l" rtl="0"/>
            <a:r>
              <a:rPr lang="en-US" sz="2000" b="1" dirty="0"/>
              <a:t>Check: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ABCD </a:t>
            </a:r>
            <a:r>
              <a:rPr lang="en-US" sz="2000" b="1" dirty="0"/>
              <a:t>similar to anaphylaxis.</a:t>
            </a:r>
          </a:p>
          <a:p>
            <a:pPr marL="0" indent="0">
              <a:buNone/>
            </a:pPr>
            <a:r>
              <a:rPr lang="en-US" sz="2000" b="1" dirty="0"/>
              <a:t>Put the patient in recovery position.</a:t>
            </a:r>
          </a:p>
          <a:p>
            <a:pPr marL="0" indent="0">
              <a:buNone/>
            </a:pPr>
            <a:r>
              <a:rPr lang="en-US" sz="2000" b="1" dirty="0"/>
              <a:t>Check temperature and blood sugar.</a:t>
            </a:r>
          </a:p>
          <a:p>
            <a:pPr marL="0" indent="0">
              <a:buNone/>
            </a:pPr>
            <a:r>
              <a:rPr lang="en-US" sz="2000" b="1" dirty="0"/>
              <a:t>If fit does not stop after 5 mins spontaneously </a:t>
            </a:r>
            <a:r>
              <a:rPr lang="en-US" sz="2000" b="1" dirty="0">
                <a:sym typeface="Wingdings" pitchFamily="2" charset="2"/>
              </a:rPr>
              <a:t> give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Diazepam rectally</a:t>
            </a:r>
          </a:p>
          <a:p>
            <a:pPr marL="0" indent="0">
              <a:buNone/>
            </a:pPr>
            <a:r>
              <a:rPr lang="en-US" b="1" dirty="0">
                <a:sym typeface="Wingdings" pitchFamily="2" charset="2"/>
              </a:rPr>
              <a:t>If status epilepticus  repeat same dose every 15 mins until ambulance arrive.</a:t>
            </a: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6316950"/>
              </p:ext>
            </p:extLst>
          </p:nvPr>
        </p:nvGraphicFramePr>
        <p:xfrm>
          <a:off x="7159557" y="2221689"/>
          <a:ext cx="4451646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25823"/>
                <a:gridCol w="2225823"/>
              </a:tblGrid>
              <a:tr h="273251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10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Elderly </a:t>
                      </a:r>
                      <a:endParaRPr lang="ar-KW" b="1" dirty="0"/>
                    </a:p>
                  </a:txBody>
                  <a:tcPr/>
                </a:tc>
              </a:tr>
              <a:tr h="273251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10-20</a:t>
                      </a:r>
                      <a:r>
                        <a:rPr lang="en-US" b="1" baseline="0" dirty="0" smtClean="0"/>
                        <a:t>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&gt; 10 y</a:t>
                      </a:r>
                      <a:endParaRPr lang="ar-KW" b="1" dirty="0"/>
                    </a:p>
                  </a:txBody>
                  <a:tcPr/>
                </a:tc>
              </a:tr>
              <a:tr h="273251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5-10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2 – 10 y</a:t>
                      </a:r>
                      <a:endParaRPr lang="ar-KW" b="1" dirty="0"/>
                    </a:p>
                  </a:txBody>
                  <a:tcPr/>
                </a:tc>
              </a:tr>
              <a:tr h="273251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5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1</a:t>
                      </a:r>
                      <a:r>
                        <a:rPr lang="en-US" b="1" baseline="0" dirty="0" smtClean="0"/>
                        <a:t> m – 2 y</a:t>
                      </a:r>
                      <a:endParaRPr lang="ar-KW" b="1" dirty="0"/>
                    </a:p>
                  </a:txBody>
                  <a:tcPr/>
                </a:tc>
              </a:tr>
              <a:tr h="273251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1.25-2.5</a:t>
                      </a:r>
                      <a:r>
                        <a:rPr lang="en-US" b="1" baseline="0" dirty="0" smtClean="0"/>
                        <a:t> mg</a:t>
                      </a:r>
                      <a:endParaRPr lang="ar-K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neonates</a:t>
                      </a:r>
                      <a:endParaRPr lang="ar-KW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27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3883</TotalTime>
  <Words>1078</Words>
  <Application>Microsoft Macintosh PowerPoint</Application>
  <PresentationFormat>Niestandardowy</PresentationFormat>
  <Paragraphs>166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Gallery</vt:lpstr>
      <vt:lpstr>Emergency Station</vt:lpstr>
      <vt:lpstr>ANY REQUIREMNETS FOR THE OSCE</vt:lpstr>
      <vt:lpstr>WHAT EVER YOUR STATION IS?</vt:lpstr>
      <vt:lpstr>Initial Assessment </vt:lpstr>
      <vt:lpstr>ROLE PLAY</vt:lpstr>
      <vt:lpstr>Anaphylaxis </vt:lpstr>
      <vt:lpstr>Slajd 7</vt:lpstr>
      <vt:lpstr>Slajd 8</vt:lpstr>
      <vt:lpstr>Convulsions </vt:lpstr>
      <vt:lpstr>Myocardial infarction</vt:lpstr>
      <vt:lpstr>Hypertensive emergency</vt:lpstr>
      <vt:lpstr>Slajd 12</vt:lpstr>
      <vt:lpstr>Slajd 13</vt:lpstr>
      <vt:lpstr>Acute left ventricular failure</vt:lpstr>
      <vt:lpstr>Hypoglycemia </vt:lpstr>
      <vt:lpstr>Slajd 16</vt:lpstr>
      <vt:lpstr>Hyperglycemia </vt:lpstr>
      <vt:lpstr>Asthma exacerbation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Aleksandra</cp:lastModifiedBy>
  <cp:revision>11</cp:revision>
  <dcterms:created xsi:type="dcterms:W3CDTF">2019-04-17T12:38:00Z</dcterms:created>
  <dcterms:modified xsi:type="dcterms:W3CDTF">2019-04-21T21:01:11Z</dcterms:modified>
</cp:coreProperties>
</file>