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1" r:id="rId1"/>
  </p:sldMasterIdLst>
  <p:notesMasterIdLst>
    <p:notesMasterId r:id="rId143"/>
  </p:notesMasterIdLst>
  <p:sldIdLst>
    <p:sldId id="256" r:id="rId2"/>
    <p:sldId id="417" r:id="rId3"/>
    <p:sldId id="261" r:id="rId4"/>
    <p:sldId id="262" r:id="rId5"/>
    <p:sldId id="258" r:id="rId6"/>
    <p:sldId id="269" r:id="rId7"/>
    <p:sldId id="259" r:id="rId8"/>
    <p:sldId id="260" r:id="rId9"/>
    <p:sldId id="263" r:id="rId10"/>
    <p:sldId id="264" r:id="rId11"/>
    <p:sldId id="265" r:id="rId12"/>
    <p:sldId id="270" r:id="rId13"/>
    <p:sldId id="266" r:id="rId14"/>
    <p:sldId id="318" r:id="rId15"/>
    <p:sldId id="319" r:id="rId16"/>
    <p:sldId id="267" r:id="rId17"/>
    <p:sldId id="271" r:id="rId18"/>
    <p:sldId id="272" r:id="rId19"/>
    <p:sldId id="273" r:id="rId20"/>
    <p:sldId id="274" r:id="rId21"/>
    <p:sldId id="275" r:id="rId22"/>
    <p:sldId id="320" r:id="rId23"/>
    <p:sldId id="277" r:id="rId24"/>
    <p:sldId id="278" r:id="rId25"/>
    <p:sldId id="279" r:id="rId26"/>
    <p:sldId id="366" r:id="rId27"/>
    <p:sldId id="367" r:id="rId28"/>
    <p:sldId id="368" r:id="rId29"/>
    <p:sldId id="371" r:id="rId30"/>
    <p:sldId id="369" r:id="rId31"/>
    <p:sldId id="370" r:id="rId32"/>
    <p:sldId id="420" r:id="rId33"/>
    <p:sldId id="372" r:id="rId34"/>
    <p:sldId id="333" r:id="rId35"/>
    <p:sldId id="373" r:id="rId36"/>
    <p:sldId id="378" r:id="rId37"/>
    <p:sldId id="374" r:id="rId38"/>
    <p:sldId id="375" r:id="rId39"/>
    <p:sldId id="385" r:id="rId40"/>
    <p:sldId id="379" r:id="rId41"/>
    <p:sldId id="380" r:id="rId42"/>
    <p:sldId id="386" r:id="rId43"/>
    <p:sldId id="381" r:id="rId44"/>
    <p:sldId id="387" r:id="rId45"/>
    <p:sldId id="382" r:id="rId46"/>
    <p:sldId id="418" r:id="rId47"/>
    <p:sldId id="388" r:id="rId48"/>
    <p:sldId id="389" r:id="rId49"/>
    <p:sldId id="377" r:id="rId50"/>
    <p:sldId id="336" r:id="rId51"/>
    <p:sldId id="280" r:id="rId52"/>
    <p:sldId id="281" r:id="rId53"/>
    <p:sldId id="335" r:id="rId54"/>
    <p:sldId id="282" r:id="rId55"/>
    <p:sldId id="283" r:id="rId56"/>
    <p:sldId id="284" r:id="rId57"/>
    <p:sldId id="285" r:id="rId58"/>
    <p:sldId id="286" r:id="rId59"/>
    <p:sldId id="287" r:id="rId60"/>
    <p:sldId id="421" r:id="rId61"/>
    <p:sldId id="288" r:id="rId62"/>
    <p:sldId id="289" r:id="rId63"/>
    <p:sldId id="290" r:id="rId64"/>
    <p:sldId id="291" r:id="rId65"/>
    <p:sldId id="292" r:id="rId66"/>
    <p:sldId id="293" r:id="rId67"/>
    <p:sldId id="321" r:id="rId68"/>
    <p:sldId id="322" r:id="rId69"/>
    <p:sldId id="334" r:id="rId70"/>
    <p:sldId id="324" r:id="rId71"/>
    <p:sldId id="325" r:id="rId72"/>
    <p:sldId id="326" r:id="rId73"/>
    <p:sldId id="327" r:id="rId74"/>
    <p:sldId id="337" r:id="rId75"/>
    <p:sldId id="328" r:id="rId76"/>
    <p:sldId id="422" r:id="rId77"/>
    <p:sldId id="329" r:id="rId78"/>
    <p:sldId id="330" r:id="rId79"/>
    <p:sldId id="331" r:id="rId80"/>
    <p:sldId id="332" r:id="rId81"/>
    <p:sldId id="294" r:id="rId82"/>
    <p:sldId id="295" r:id="rId83"/>
    <p:sldId id="296" r:id="rId84"/>
    <p:sldId id="297" r:id="rId85"/>
    <p:sldId id="298" r:id="rId86"/>
    <p:sldId id="299" r:id="rId87"/>
    <p:sldId id="300" r:id="rId88"/>
    <p:sldId id="301" r:id="rId89"/>
    <p:sldId id="302" r:id="rId90"/>
    <p:sldId id="303" r:id="rId91"/>
    <p:sldId id="304" r:id="rId92"/>
    <p:sldId id="305" r:id="rId93"/>
    <p:sldId id="306" r:id="rId94"/>
    <p:sldId id="307" r:id="rId95"/>
    <p:sldId id="308" r:id="rId96"/>
    <p:sldId id="309" r:id="rId97"/>
    <p:sldId id="310" r:id="rId98"/>
    <p:sldId id="311" r:id="rId99"/>
    <p:sldId id="312" r:id="rId100"/>
    <p:sldId id="313" r:id="rId101"/>
    <p:sldId id="314" r:id="rId102"/>
    <p:sldId id="315" r:id="rId103"/>
    <p:sldId id="316" r:id="rId104"/>
    <p:sldId id="317" r:id="rId105"/>
    <p:sldId id="338" r:id="rId106"/>
    <p:sldId id="341" r:id="rId107"/>
    <p:sldId id="268" r:id="rId108"/>
    <p:sldId id="342" r:id="rId109"/>
    <p:sldId id="343" r:id="rId110"/>
    <p:sldId id="344" r:id="rId111"/>
    <p:sldId id="396" r:id="rId112"/>
    <p:sldId id="347" r:id="rId113"/>
    <p:sldId id="390" r:id="rId114"/>
    <p:sldId id="391" r:id="rId115"/>
    <p:sldId id="406" r:id="rId116"/>
    <p:sldId id="407" r:id="rId117"/>
    <p:sldId id="408" r:id="rId118"/>
    <p:sldId id="409" r:id="rId119"/>
    <p:sldId id="410" r:id="rId120"/>
    <p:sldId id="411" r:id="rId121"/>
    <p:sldId id="392" r:id="rId122"/>
    <p:sldId id="397" r:id="rId123"/>
    <p:sldId id="393" r:id="rId124"/>
    <p:sldId id="394" r:id="rId125"/>
    <p:sldId id="398" r:id="rId126"/>
    <p:sldId id="399" r:id="rId127"/>
    <p:sldId id="400" r:id="rId128"/>
    <p:sldId id="423" r:id="rId129"/>
    <p:sldId id="401" r:id="rId130"/>
    <p:sldId id="402" r:id="rId131"/>
    <p:sldId id="403" r:id="rId132"/>
    <p:sldId id="404" r:id="rId133"/>
    <p:sldId id="424" r:id="rId134"/>
    <p:sldId id="405" r:id="rId135"/>
    <p:sldId id="412" r:id="rId136"/>
    <p:sldId id="413" r:id="rId137"/>
    <p:sldId id="425" r:id="rId138"/>
    <p:sldId id="414" r:id="rId139"/>
    <p:sldId id="415" r:id="rId140"/>
    <p:sldId id="416" r:id="rId141"/>
    <p:sldId id="426" r:id="rId1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4"/>
    <p:restoredTop sz="89924"/>
  </p:normalViewPr>
  <p:slideViewPr>
    <p:cSldViewPr snapToGrid="0" snapToObjects="1">
      <p:cViewPr>
        <p:scale>
          <a:sx n="84" d="100"/>
          <a:sy n="84" d="100"/>
        </p:scale>
        <p:origin x="64" y="4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notesMaster" Target="notesMasters/notesMaster1.xml"/><Relationship Id="rId144" Type="http://schemas.openxmlformats.org/officeDocument/2006/relationships/presProps" Target="presProps.xml"/><Relationship Id="rId145" Type="http://schemas.openxmlformats.org/officeDocument/2006/relationships/viewProps" Target="viewProps.xml"/><Relationship Id="rId146" Type="http://schemas.openxmlformats.org/officeDocument/2006/relationships/theme" Target="theme/theme1.xml"/><Relationship Id="rId14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CB580-6989-4E4D-B81A-1B76224D4BDE}" type="datetimeFigureOut">
              <a:rPr lang="en-US" smtClean="0"/>
              <a:t>4/18/19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26A3C0-C40A-7C45-86F4-2206FFEE8637}" type="slidenum">
              <a:rPr lang="en-US" smtClean="0"/>
              <a:t>‹#›</a:t>
            </a:fld>
            <a:endParaRPr lang="en-US"/>
          </a:p>
        </p:txBody>
      </p:sp>
    </p:spTree>
    <p:extLst>
      <p:ext uri="{BB962C8B-B14F-4D97-AF65-F5344CB8AC3E}">
        <p14:creationId xmlns:p14="http://schemas.microsoft.com/office/powerpoint/2010/main" val="82903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a:t>
            </a:fld>
            <a:endParaRPr lang="en-US"/>
          </a:p>
        </p:txBody>
      </p:sp>
    </p:spTree>
    <p:extLst>
      <p:ext uri="{BB962C8B-B14F-4D97-AF65-F5344CB8AC3E}">
        <p14:creationId xmlns:p14="http://schemas.microsoft.com/office/powerpoint/2010/main" val="266412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25</a:t>
            </a:fld>
            <a:endParaRPr lang="en-US"/>
          </a:p>
        </p:txBody>
      </p:sp>
    </p:spTree>
    <p:extLst>
      <p:ext uri="{BB962C8B-B14F-4D97-AF65-F5344CB8AC3E}">
        <p14:creationId xmlns:p14="http://schemas.microsoft.com/office/powerpoint/2010/main" val="822523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26</a:t>
            </a:fld>
            <a:endParaRPr lang="en-US"/>
          </a:p>
        </p:txBody>
      </p:sp>
    </p:spTree>
    <p:extLst>
      <p:ext uri="{BB962C8B-B14F-4D97-AF65-F5344CB8AC3E}">
        <p14:creationId xmlns:p14="http://schemas.microsoft.com/office/powerpoint/2010/main" val="1403677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0" smtClean="0"/>
              <a:t>Hormonal therapies</a:t>
            </a:r>
            <a:r>
              <a:rPr lang="en-US" b="0" baseline="0" smtClean="0"/>
              <a:t> </a:t>
            </a:r>
            <a:r>
              <a:rPr lang="en-US" smtClean="0"/>
              <a:t>hormonal</a:t>
            </a:r>
            <a:r>
              <a:rPr lang="en-US" baseline="0" smtClean="0"/>
              <a:t> treatment have </a:t>
            </a:r>
            <a:r>
              <a:rPr lang="en-US" sz="1200" b="0" i="0" kern="1200" smtClean="0">
                <a:solidFill>
                  <a:schemeClr val="tx1"/>
                </a:solidFill>
                <a:effectLst/>
                <a:latin typeface="+mn-lt"/>
                <a:ea typeface="+mn-ea"/>
                <a:cs typeface="+mn-cs"/>
              </a:rPr>
              <a:t>limited efficacy in the treatment of uterine leiomyomas..</a:t>
            </a:r>
            <a:r>
              <a:rPr lang="en-US" sz="1200" b="0" i="0" kern="1200" baseline="0" smtClean="0">
                <a:solidFill>
                  <a:schemeClr val="tx1"/>
                </a:solidFill>
                <a:effectLst/>
                <a:latin typeface="+mn-lt"/>
                <a:ea typeface="+mn-ea"/>
                <a:cs typeface="+mn-cs"/>
              </a:rPr>
              <a:t> They can reduce HMB.. </a:t>
            </a:r>
            <a:r>
              <a:rPr lang="en-US" sz="1200" b="0" i="0" kern="1200" smtClean="0">
                <a:solidFill>
                  <a:schemeClr val="tx1"/>
                </a:solidFill>
                <a:effectLst/>
                <a:latin typeface="+mn-lt"/>
                <a:ea typeface="+mn-ea"/>
                <a:cs typeface="+mn-cs"/>
              </a:rPr>
              <a:t>but they do not appear to be effective in decreasing bulk symptoms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28</a:t>
            </a:fld>
            <a:endParaRPr lang="en-US"/>
          </a:p>
        </p:txBody>
      </p:sp>
    </p:spTree>
    <p:extLst>
      <p:ext uri="{BB962C8B-B14F-4D97-AF65-F5344CB8AC3E}">
        <p14:creationId xmlns:p14="http://schemas.microsoft.com/office/powerpoint/2010/main" val="514493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31</a:t>
            </a:fld>
            <a:endParaRPr lang="en-US"/>
          </a:p>
        </p:txBody>
      </p:sp>
    </p:spTree>
    <p:extLst>
      <p:ext uri="{BB962C8B-B14F-4D97-AF65-F5344CB8AC3E}">
        <p14:creationId xmlns:p14="http://schemas.microsoft.com/office/powerpoint/2010/main" val="1678692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32</a:t>
            </a:fld>
            <a:endParaRPr lang="en-US"/>
          </a:p>
        </p:txBody>
      </p:sp>
    </p:spTree>
    <p:extLst>
      <p:ext uri="{BB962C8B-B14F-4D97-AF65-F5344CB8AC3E}">
        <p14:creationId xmlns:p14="http://schemas.microsoft.com/office/powerpoint/2010/main" val="235887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33</a:t>
            </a:fld>
            <a:endParaRPr lang="en-US"/>
          </a:p>
        </p:txBody>
      </p:sp>
    </p:spTree>
    <p:extLst>
      <p:ext uri="{BB962C8B-B14F-4D97-AF65-F5344CB8AC3E}">
        <p14:creationId xmlns:p14="http://schemas.microsoft.com/office/powerpoint/2010/main" val="2146703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36</a:t>
            </a:fld>
            <a:endParaRPr lang="en-US"/>
          </a:p>
        </p:txBody>
      </p:sp>
    </p:spTree>
    <p:extLst>
      <p:ext uri="{BB962C8B-B14F-4D97-AF65-F5344CB8AC3E}">
        <p14:creationId xmlns:p14="http://schemas.microsoft.com/office/powerpoint/2010/main" val="39819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37</a:t>
            </a:fld>
            <a:endParaRPr lang="en-US"/>
          </a:p>
        </p:txBody>
      </p:sp>
    </p:spTree>
    <p:extLst>
      <p:ext uri="{BB962C8B-B14F-4D97-AF65-F5344CB8AC3E}">
        <p14:creationId xmlns:p14="http://schemas.microsoft.com/office/powerpoint/2010/main" val="1047314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38</a:t>
            </a:fld>
            <a:endParaRPr lang="en-US"/>
          </a:p>
        </p:txBody>
      </p:sp>
    </p:spTree>
    <p:extLst>
      <p:ext uri="{BB962C8B-B14F-4D97-AF65-F5344CB8AC3E}">
        <p14:creationId xmlns:p14="http://schemas.microsoft.com/office/powerpoint/2010/main" val="1823266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39</a:t>
            </a:fld>
            <a:endParaRPr lang="en-US"/>
          </a:p>
        </p:txBody>
      </p:sp>
    </p:spTree>
    <p:extLst>
      <p:ext uri="{BB962C8B-B14F-4D97-AF65-F5344CB8AC3E}">
        <p14:creationId xmlns:p14="http://schemas.microsoft.com/office/powerpoint/2010/main" val="482548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2</a:t>
            </a:fld>
            <a:endParaRPr lang="en-US"/>
          </a:p>
        </p:txBody>
      </p:sp>
    </p:spTree>
    <p:extLst>
      <p:ext uri="{BB962C8B-B14F-4D97-AF65-F5344CB8AC3E}">
        <p14:creationId xmlns:p14="http://schemas.microsoft.com/office/powerpoint/2010/main" val="284346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42</a:t>
            </a:fld>
            <a:endParaRPr lang="en-US"/>
          </a:p>
        </p:txBody>
      </p:sp>
    </p:spTree>
    <p:extLst>
      <p:ext uri="{BB962C8B-B14F-4D97-AF65-F5344CB8AC3E}">
        <p14:creationId xmlns:p14="http://schemas.microsoft.com/office/powerpoint/2010/main" val="542505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43</a:t>
            </a:fld>
            <a:endParaRPr lang="en-US"/>
          </a:p>
        </p:txBody>
      </p:sp>
    </p:spTree>
    <p:extLst>
      <p:ext uri="{BB962C8B-B14F-4D97-AF65-F5344CB8AC3E}">
        <p14:creationId xmlns:p14="http://schemas.microsoft.com/office/powerpoint/2010/main" val="1476613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44</a:t>
            </a:fld>
            <a:endParaRPr lang="en-US"/>
          </a:p>
        </p:txBody>
      </p:sp>
    </p:spTree>
    <p:extLst>
      <p:ext uri="{BB962C8B-B14F-4D97-AF65-F5344CB8AC3E}">
        <p14:creationId xmlns:p14="http://schemas.microsoft.com/office/powerpoint/2010/main" val="297222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45</a:t>
            </a:fld>
            <a:endParaRPr lang="en-US"/>
          </a:p>
        </p:txBody>
      </p:sp>
    </p:spTree>
    <p:extLst>
      <p:ext uri="{BB962C8B-B14F-4D97-AF65-F5344CB8AC3E}">
        <p14:creationId xmlns:p14="http://schemas.microsoft.com/office/powerpoint/2010/main" val="917417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46</a:t>
            </a:fld>
            <a:endParaRPr lang="en-US"/>
          </a:p>
        </p:txBody>
      </p:sp>
    </p:spTree>
    <p:extLst>
      <p:ext uri="{BB962C8B-B14F-4D97-AF65-F5344CB8AC3E}">
        <p14:creationId xmlns:p14="http://schemas.microsoft.com/office/powerpoint/2010/main" val="1876430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47</a:t>
            </a:fld>
            <a:endParaRPr lang="en-US"/>
          </a:p>
        </p:txBody>
      </p:sp>
    </p:spTree>
    <p:extLst>
      <p:ext uri="{BB962C8B-B14F-4D97-AF65-F5344CB8AC3E}">
        <p14:creationId xmlns:p14="http://schemas.microsoft.com/office/powerpoint/2010/main" val="152248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50</a:t>
            </a:fld>
            <a:endParaRPr lang="en-US"/>
          </a:p>
        </p:txBody>
      </p:sp>
    </p:spTree>
    <p:extLst>
      <p:ext uri="{BB962C8B-B14F-4D97-AF65-F5344CB8AC3E}">
        <p14:creationId xmlns:p14="http://schemas.microsoft.com/office/powerpoint/2010/main" val="212188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51</a:t>
            </a:fld>
            <a:endParaRPr lang="en-US"/>
          </a:p>
        </p:txBody>
      </p:sp>
    </p:spTree>
    <p:extLst>
      <p:ext uri="{BB962C8B-B14F-4D97-AF65-F5344CB8AC3E}">
        <p14:creationId xmlns:p14="http://schemas.microsoft.com/office/powerpoint/2010/main" val="1194060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54</a:t>
            </a:fld>
            <a:endParaRPr lang="en-US"/>
          </a:p>
        </p:txBody>
      </p:sp>
    </p:spTree>
    <p:extLst>
      <p:ext uri="{BB962C8B-B14F-4D97-AF65-F5344CB8AC3E}">
        <p14:creationId xmlns:p14="http://schemas.microsoft.com/office/powerpoint/2010/main" val="2002023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56</a:t>
            </a:fld>
            <a:endParaRPr lang="en-US"/>
          </a:p>
        </p:txBody>
      </p:sp>
    </p:spTree>
    <p:extLst>
      <p:ext uri="{BB962C8B-B14F-4D97-AF65-F5344CB8AC3E}">
        <p14:creationId xmlns:p14="http://schemas.microsoft.com/office/powerpoint/2010/main" val="768269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3</a:t>
            </a:fld>
            <a:endParaRPr lang="en-US"/>
          </a:p>
        </p:txBody>
      </p:sp>
    </p:spTree>
    <p:extLst>
      <p:ext uri="{BB962C8B-B14F-4D97-AF65-F5344CB8AC3E}">
        <p14:creationId xmlns:p14="http://schemas.microsoft.com/office/powerpoint/2010/main" val="699376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57</a:t>
            </a:fld>
            <a:endParaRPr lang="en-US"/>
          </a:p>
        </p:txBody>
      </p:sp>
    </p:spTree>
    <p:extLst>
      <p:ext uri="{BB962C8B-B14F-4D97-AF65-F5344CB8AC3E}">
        <p14:creationId xmlns:p14="http://schemas.microsoft.com/office/powerpoint/2010/main" val="320117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60</a:t>
            </a:fld>
            <a:endParaRPr lang="en-US"/>
          </a:p>
        </p:txBody>
      </p:sp>
    </p:spTree>
    <p:extLst>
      <p:ext uri="{BB962C8B-B14F-4D97-AF65-F5344CB8AC3E}">
        <p14:creationId xmlns:p14="http://schemas.microsoft.com/office/powerpoint/2010/main" val="1587059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62</a:t>
            </a:fld>
            <a:endParaRPr lang="en-US"/>
          </a:p>
        </p:txBody>
      </p:sp>
    </p:spTree>
    <p:extLst>
      <p:ext uri="{BB962C8B-B14F-4D97-AF65-F5344CB8AC3E}">
        <p14:creationId xmlns:p14="http://schemas.microsoft.com/office/powerpoint/2010/main" val="1389562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63</a:t>
            </a:fld>
            <a:endParaRPr lang="en-US"/>
          </a:p>
        </p:txBody>
      </p:sp>
    </p:spTree>
    <p:extLst>
      <p:ext uri="{BB962C8B-B14F-4D97-AF65-F5344CB8AC3E}">
        <p14:creationId xmlns:p14="http://schemas.microsoft.com/office/powerpoint/2010/main" val="446641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64</a:t>
            </a:fld>
            <a:endParaRPr lang="en-US"/>
          </a:p>
        </p:txBody>
      </p:sp>
    </p:spTree>
    <p:extLst>
      <p:ext uri="{BB962C8B-B14F-4D97-AF65-F5344CB8AC3E}">
        <p14:creationId xmlns:p14="http://schemas.microsoft.com/office/powerpoint/2010/main" val="165865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70</a:t>
            </a:fld>
            <a:endParaRPr lang="en-US"/>
          </a:p>
        </p:txBody>
      </p:sp>
    </p:spTree>
    <p:extLst>
      <p:ext uri="{BB962C8B-B14F-4D97-AF65-F5344CB8AC3E}">
        <p14:creationId xmlns:p14="http://schemas.microsoft.com/office/powerpoint/2010/main" val="282079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71</a:t>
            </a:fld>
            <a:endParaRPr lang="en-US"/>
          </a:p>
        </p:txBody>
      </p:sp>
    </p:spTree>
    <p:extLst>
      <p:ext uri="{BB962C8B-B14F-4D97-AF65-F5344CB8AC3E}">
        <p14:creationId xmlns:p14="http://schemas.microsoft.com/office/powerpoint/2010/main" val="959589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72</a:t>
            </a:fld>
            <a:endParaRPr lang="en-US"/>
          </a:p>
        </p:txBody>
      </p:sp>
    </p:spTree>
    <p:extLst>
      <p:ext uri="{BB962C8B-B14F-4D97-AF65-F5344CB8AC3E}">
        <p14:creationId xmlns:p14="http://schemas.microsoft.com/office/powerpoint/2010/main" val="1686340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74</a:t>
            </a:fld>
            <a:endParaRPr lang="en-US"/>
          </a:p>
        </p:txBody>
      </p:sp>
    </p:spTree>
    <p:extLst>
      <p:ext uri="{BB962C8B-B14F-4D97-AF65-F5344CB8AC3E}">
        <p14:creationId xmlns:p14="http://schemas.microsoft.com/office/powerpoint/2010/main" val="306603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75</a:t>
            </a:fld>
            <a:endParaRPr lang="en-US"/>
          </a:p>
        </p:txBody>
      </p:sp>
    </p:spTree>
    <p:extLst>
      <p:ext uri="{BB962C8B-B14F-4D97-AF65-F5344CB8AC3E}">
        <p14:creationId xmlns:p14="http://schemas.microsoft.com/office/powerpoint/2010/main" val="766529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5</a:t>
            </a:fld>
            <a:endParaRPr lang="en-US"/>
          </a:p>
        </p:txBody>
      </p:sp>
    </p:spTree>
    <p:extLst>
      <p:ext uri="{BB962C8B-B14F-4D97-AF65-F5344CB8AC3E}">
        <p14:creationId xmlns:p14="http://schemas.microsoft.com/office/powerpoint/2010/main" val="2074845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80</a:t>
            </a:fld>
            <a:endParaRPr lang="en-US"/>
          </a:p>
        </p:txBody>
      </p:sp>
    </p:spTree>
    <p:extLst>
      <p:ext uri="{BB962C8B-B14F-4D97-AF65-F5344CB8AC3E}">
        <p14:creationId xmlns:p14="http://schemas.microsoft.com/office/powerpoint/2010/main" val="12893139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82</a:t>
            </a:fld>
            <a:endParaRPr lang="en-US"/>
          </a:p>
        </p:txBody>
      </p:sp>
    </p:spTree>
    <p:extLst>
      <p:ext uri="{BB962C8B-B14F-4D97-AF65-F5344CB8AC3E}">
        <p14:creationId xmlns:p14="http://schemas.microsoft.com/office/powerpoint/2010/main" val="7264755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85</a:t>
            </a:fld>
            <a:endParaRPr lang="en-US"/>
          </a:p>
        </p:txBody>
      </p:sp>
    </p:spTree>
    <p:extLst>
      <p:ext uri="{BB962C8B-B14F-4D97-AF65-F5344CB8AC3E}">
        <p14:creationId xmlns:p14="http://schemas.microsoft.com/office/powerpoint/2010/main" val="12539211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88</a:t>
            </a:fld>
            <a:endParaRPr lang="en-US"/>
          </a:p>
        </p:txBody>
      </p:sp>
    </p:spTree>
    <p:extLst>
      <p:ext uri="{BB962C8B-B14F-4D97-AF65-F5344CB8AC3E}">
        <p14:creationId xmlns:p14="http://schemas.microsoft.com/office/powerpoint/2010/main" val="155042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91</a:t>
            </a:fld>
            <a:endParaRPr lang="en-US"/>
          </a:p>
        </p:txBody>
      </p:sp>
    </p:spTree>
    <p:extLst>
      <p:ext uri="{BB962C8B-B14F-4D97-AF65-F5344CB8AC3E}">
        <p14:creationId xmlns:p14="http://schemas.microsoft.com/office/powerpoint/2010/main" val="3915139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92</a:t>
            </a:fld>
            <a:endParaRPr lang="en-US"/>
          </a:p>
        </p:txBody>
      </p:sp>
    </p:spTree>
    <p:extLst>
      <p:ext uri="{BB962C8B-B14F-4D97-AF65-F5344CB8AC3E}">
        <p14:creationId xmlns:p14="http://schemas.microsoft.com/office/powerpoint/2010/main" val="11842213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94</a:t>
            </a:fld>
            <a:endParaRPr lang="en-US"/>
          </a:p>
        </p:txBody>
      </p:sp>
    </p:spTree>
    <p:extLst>
      <p:ext uri="{BB962C8B-B14F-4D97-AF65-F5344CB8AC3E}">
        <p14:creationId xmlns:p14="http://schemas.microsoft.com/office/powerpoint/2010/main" val="20582818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95</a:t>
            </a:fld>
            <a:endParaRPr lang="en-US"/>
          </a:p>
        </p:txBody>
      </p:sp>
    </p:spTree>
    <p:extLst>
      <p:ext uri="{BB962C8B-B14F-4D97-AF65-F5344CB8AC3E}">
        <p14:creationId xmlns:p14="http://schemas.microsoft.com/office/powerpoint/2010/main" val="18770217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96</a:t>
            </a:fld>
            <a:endParaRPr lang="en-US"/>
          </a:p>
        </p:txBody>
      </p:sp>
    </p:spTree>
    <p:extLst>
      <p:ext uri="{BB962C8B-B14F-4D97-AF65-F5344CB8AC3E}">
        <p14:creationId xmlns:p14="http://schemas.microsoft.com/office/powerpoint/2010/main" val="8807211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97</a:t>
            </a:fld>
            <a:endParaRPr lang="en-US"/>
          </a:p>
        </p:txBody>
      </p:sp>
    </p:spTree>
    <p:extLst>
      <p:ext uri="{BB962C8B-B14F-4D97-AF65-F5344CB8AC3E}">
        <p14:creationId xmlns:p14="http://schemas.microsoft.com/office/powerpoint/2010/main" val="450925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9</a:t>
            </a:fld>
            <a:endParaRPr lang="en-US"/>
          </a:p>
        </p:txBody>
      </p:sp>
    </p:spTree>
    <p:extLst>
      <p:ext uri="{BB962C8B-B14F-4D97-AF65-F5344CB8AC3E}">
        <p14:creationId xmlns:p14="http://schemas.microsoft.com/office/powerpoint/2010/main" val="5842869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99</a:t>
            </a:fld>
            <a:endParaRPr lang="en-US"/>
          </a:p>
        </p:txBody>
      </p:sp>
    </p:spTree>
    <p:extLst>
      <p:ext uri="{BB962C8B-B14F-4D97-AF65-F5344CB8AC3E}">
        <p14:creationId xmlns:p14="http://schemas.microsoft.com/office/powerpoint/2010/main" val="10101762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626A3C0-C40A-7C45-86F4-2206FFEE8637}" type="slidenum">
              <a:rPr lang="en-US" smtClean="0"/>
              <a:t>101</a:t>
            </a:fld>
            <a:endParaRPr lang="en-US"/>
          </a:p>
        </p:txBody>
      </p:sp>
    </p:spTree>
    <p:extLst>
      <p:ext uri="{BB962C8B-B14F-4D97-AF65-F5344CB8AC3E}">
        <p14:creationId xmlns:p14="http://schemas.microsoft.com/office/powerpoint/2010/main" val="16525978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104</a:t>
            </a:fld>
            <a:endParaRPr lang="en-US"/>
          </a:p>
        </p:txBody>
      </p:sp>
    </p:spTree>
    <p:extLst>
      <p:ext uri="{BB962C8B-B14F-4D97-AF65-F5344CB8AC3E}">
        <p14:creationId xmlns:p14="http://schemas.microsoft.com/office/powerpoint/2010/main" val="16485030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105</a:t>
            </a:fld>
            <a:endParaRPr lang="en-US"/>
          </a:p>
        </p:txBody>
      </p:sp>
    </p:spTree>
    <p:extLst>
      <p:ext uri="{BB962C8B-B14F-4D97-AF65-F5344CB8AC3E}">
        <p14:creationId xmlns:p14="http://schemas.microsoft.com/office/powerpoint/2010/main" val="6842426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106</a:t>
            </a:fld>
            <a:endParaRPr lang="en-US"/>
          </a:p>
        </p:txBody>
      </p:sp>
    </p:spTree>
    <p:extLst>
      <p:ext uri="{BB962C8B-B14F-4D97-AF65-F5344CB8AC3E}">
        <p14:creationId xmlns:p14="http://schemas.microsoft.com/office/powerpoint/2010/main" val="5993862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107</a:t>
            </a:fld>
            <a:endParaRPr lang="en-US"/>
          </a:p>
        </p:txBody>
      </p:sp>
    </p:spTree>
    <p:extLst>
      <p:ext uri="{BB962C8B-B14F-4D97-AF65-F5344CB8AC3E}">
        <p14:creationId xmlns:p14="http://schemas.microsoft.com/office/powerpoint/2010/main" val="4441398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108</a:t>
            </a:fld>
            <a:endParaRPr lang="en-US"/>
          </a:p>
        </p:txBody>
      </p:sp>
    </p:spTree>
    <p:extLst>
      <p:ext uri="{BB962C8B-B14F-4D97-AF65-F5344CB8AC3E}">
        <p14:creationId xmlns:p14="http://schemas.microsoft.com/office/powerpoint/2010/main" val="7248716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110</a:t>
            </a:fld>
            <a:endParaRPr lang="en-US"/>
          </a:p>
        </p:txBody>
      </p:sp>
    </p:spTree>
    <p:extLst>
      <p:ext uri="{BB962C8B-B14F-4D97-AF65-F5344CB8AC3E}">
        <p14:creationId xmlns:p14="http://schemas.microsoft.com/office/powerpoint/2010/main" val="16636784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113</a:t>
            </a:fld>
            <a:endParaRPr lang="en-US"/>
          </a:p>
        </p:txBody>
      </p:sp>
    </p:spTree>
    <p:extLst>
      <p:ext uri="{BB962C8B-B14F-4D97-AF65-F5344CB8AC3E}">
        <p14:creationId xmlns:p14="http://schemas.microsoft.com/office/powerpoint/2010/main" val="12430460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116</a:t>
            </a:fld>
            <a:endParaRPr lang="en-US"/>
          </a:p>
        </p:txBody>
      </p:sp>
    </p:spTree>
    <p:extLst>
      <p:ext uri="{BB962C8B-B14F-4D97-AF65-F5344CB8AC3E}">
        <p14:creationId xmlns:p14="http://schemas.microsoft.com/office/powerpoint/2010/main" val="529922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19</a:t>
            </a:fld>
            <a:endParaRPr lang="en-US"/>
          </a:p>
        </p:txBody>
      </p:sp>
    </p:spTree>
    <p:extLst>
      <p:ext uri="{BB962C8B-B14F-4D97-AF65-F5344CB8AC3E}">
        <p14:creationId xmlns:p14="http://schemas.microsoft.com/office/powerpoint/2010/main" val="8836110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117</a:t>
            </a:fld>
            <a:endParaRPr lang="en-US"/>
          </a:p>
        </p:txBody>
      </p:sp>
    </p:spTree>
    <p:extLst>
      <p:ext uri="{BB962C8B-B14F-4D97-AF65-F5344CB8AC3E}">
        <p14:creationId xmlns:p14="http://schemas.microsoft.com/office/powerpoint/2010/main" val="13871062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119</a:t>
            </a:fld>
            <a:endParaRPr lang="en-US"/>
          </a:p>
        </p:txBody>
      </p:sp>
    </p:spTree>
    <p:extLst>
      <p:ext uri="{BB962C8B-B14F-4D97-AF65-F5344CB8AC3E}">
        <p14:creationId xmlns:p14="http://schemas.microsoft.com/office/powerpoint/2010/main" val="20156581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120</a:t>
            </a:fld>
            <a:endParaRPr lang="en-US"/>
          </a:p>
        </p:txBody>
      </p:sp>
    </p:spTree>
    <p:extLst>
      <p:ext uri="{BB962C8B-B14F-4D97-AF65-F5344CB8AC3E}">
        <p14:creationId xmlns:p14="http://schemas.microsoft.com/office/powerpoint/2010/main" val="18367717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121</a:t>
            </a:fld>
            <a:endParaRPr lang="en-US"/>
          </a:p>
        </p:txBody>
      </p:sp>
    </p:spTree>
    <p:extLst>
      <p:ext uri="{BB962C8B-B14F-4D97-AF65-F5344CB8AC3E}">
        <p14:creationId xmlns:p14="http://schemas.microsoft.com/office/powerpoint/2010/main" val="19891964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122</a:t>
            </a:fld>
            <a:endParaRPr lang="en-US"/>
          </a:p>
        </p:txBody>
      </p:sp>
    </p:spTree>
    <p:extLst>
      <p:ext uri="{BB962C8B-B14F-4D97-AF65-F5344CB8AC3E}">
        <p14:creationId xmlns:p14="http://schemas.microsoft.com/office/powerpoint/2010/main" val="18035439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124</a:t>
            </a:fld>
            <a:endParaRPr lang="en-US"/>
          </a:p>
        </p:txBody>
      </p:sp>
    </p:spTree>
    <p:extLst>
      <p:ext uri="{BB962C8B-B14F-4D97-AF65-F5344CB8AC3E}">
        <p14:creationId xmlns:p14="http://schemas.microsoft.com/office/powerpoint/2010/main" val="16108102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126</a:t>
            </a:fld>
            <a:endParaRPr lang="en-US"/>
          </a:p>
        </p:txBody>
      </p:sp>
    </p:spTree>
    <p:extLst>
      <p:ext uri="{BB962C8B-B14F-4D97-AF65-F5344CB8AC3E}">
        <p14:creationId xmlns:p14="http://schemas.microsoft.com/office/powerpoint/2010/main" val="471510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127</a:t>
            </a:fld>
            <a:endParaRPr lang="en-US"/>
          </a:p>
        </p:txBody>
      </p:sp>
    </p:spTree>
    <p:extLst>
      <p:ext uri="{BB962C8B-B14F-4D97-AF65-F5344CB8AC3E}">
        <p14:creationId xmlns:p14="http://schemas.microsoft.com/office/powerpoint/2010/main" val="3441348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128</a:t>
            </a:fld>
            <a:endParaRPr lang="en-US"/>
          </a:p>
        </p:txBody>
      </p:sp>
    </p:spTree>
    <p:extLst>
      <p:ext uri="{BB962C8B-B14F-4D97-AF65-F5344CB8AC3E}">
        <p14:creationId xmlns:p14="http://schemas.microsoft.com/office/powerpoint/2010/main" val="12306127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129</a:t>
            </a:fld>
            <a:endParaRPr lang="en-US"/>
          </a:p>
        </p:txBody>
      </p:sp>
    </p:spTree>
    <p:extLst>
      <p:ext uri="{BB962C8B-B14F-4D97-AF65-F5344CB8AC3E}">
        <p14:creationId xmlns:p14="http://schemas.microsoft.com/office/powerpoint/2010/main" val="1398631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20</a:t>
            </a:fld>
            <a:endParaRPr lang="en-US"/>
          </a:p>
        </p:txBody>
      </p:sp>
    </p:spTree>
    <p:extLst>
      <p:ext uri="{BB962C8B-B14F-4D97-AF65-F5344CB8AC3E}">
        <p14:creationId xmlns:p14="http://schemas.microsoft.com/office/powerpoint/2010/main" val="6375385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133</a:t>
            </a:fld>
            <a:endParaRPr lang="en-US"/>
          </a:p>
        </p:txBody>
      </p:sp>
    </p:spTree>
    <p:extLst>
      <p:ext uri="{BB962C8B-B14F-4D97-AF65-F5344CB8AC3E}">
        <p14:creationId xmlns:p14="http://schemas.microsoft.com/office/powerpoint/2010/main" val="18538595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134</a:t>
            </a:fld>
            <a:endParaRPr lang="en-US"/>
          </a:p>
        </p:txBody>
      </p:sp>
    </p:spTree>
    <p:extLst>
      <p:ext uri="{BB962C8B-B14F-4D97-AF65-F5344CB8AC3E}">
        <p14:creationId xmlns:p14="http://schemas.microsoft.com/office/powerpoint/2010/main" val="14993635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137</a:t>
            </a:fld>
            <a:endParaRPr lang="en-US"/>
          </a:p>
        </p:txBody>
      </p:sp>
    </p:spTree>
    <p:extLst>
      <p:ext uri="{BB962C8B-B14F-4D97-AF65-F5344CB8AC3E}">
        <p14:creationId xmlns:p14="http://schemas.microsoft.com/office/powerpoint/2010/main" val="4922381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138</a:t>
            </a:fld>
            <a:endParaRPr lang="en-US"/>
          </a:p>
        </p:txBody>
      </p:sp>
    </p:spTree>
    <p:extLst>
      <p:ext uri="{BB962C8B-B14F-4D97-AF65-F5344CB8AC3E}">
        <p14:creationId xmlns:p14="http://schemas.microsoft.com/office/powerpoint/2010/main" val="5014247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139</a:t>
            </a:fld>
            <a:endParaRPr lang="en-US"/>
          </a:p>
        </p:txBody>
      </p:sp>
    </p:spTree>
    <p:extLst>
      <p:ext uri="{BB962C8B-B14F-4D97-AF65-F5344CB8AC3E}">
        <p14:creationId xmlns:p14="http://schemas.microsoft.com/office/powerpoint/2010/main" val="18295574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140</a:t>
            </a:fld>
            <a:endParaRPr lang="en-US"/>
          </a:p>
        </p:txBody>
      </p:sp>
    </p:spTree>
    <p:extLst>
      <p:ext uri="{BB962C8B-B14F-4D97-AF65-F5344CB8AC3E}">
        <p14:creationId xmlns:p14="http://schemas.microsoft.com/office/powerpoint/2010/main" val="18661947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141</a:t>
            </a:fld>
            <a:endParaRPr lang="en-US"/>
          </a:p>
        </p:txBody>
      </p:sp>
    </p:spTree>
    <p:extLst>
      <p:ext uri="{BB962C8B-B14F-4D97-AF65-F5344CB8AC3E}">
        <p14:creationId xmlns:p14="http://schemas.microsoft.com/office/powerpoint/2010/main" val="2137501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626A3C0-C40A-7C45-86F4-2206FFEE8637}" type="slidenum">
              <a:rPr lang="en-US" smtClean="0"/>
              <a:t>21</a:t>
            </a:fld>
            <a:endParaRPr lang="en-US"/>
          </a:p>
        </p:txBody>
      </p:sp>
    </p:spTree>
    <p:extLst>
      <p:ext uri="{BB962C8B-B14F-4D97-AF65-F5344CB8AC3E}">
        <p14:creationId xmlns:p14="http://schemas.microsoft.com/office/powerpoint/2010/main" val="686272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6A3C0-C40A-7C45-86F4-2206FFEE8637}" type="slidenum">
              <a:rPr lang="en-US" smtClean="0"/>
              <a:t>24</a:t>
            </a:fld>
            <a:endParaRPr lang="en-US"/>
          </a:p>
        </p:txBody>
      </p:sp>
    </p:spTree>
    <p:extLst>
      <p:ext uri="{BB962C8B-B14F-4D97-AF65-F5344CB8AC3E}">
        <p14:creationId xmlns:p14="http://schemas.microsoft.com/office/powerpoint/2010/main" val="758106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52481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1882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3878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16156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86649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6076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4/18/19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8942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4/18/19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8568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4/18/19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3484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3834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4/18/19</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214612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4/18/19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91349874"/>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1.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3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33.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34.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35.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2.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4.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0.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9"/>
            <a:ext cx="8637073" cy="2161618"/>
          </a:xfrm>
        </p:spPr>
        <p:txBody>
          <a:bodyPr>
            <a:normAutofit/>
          </a:bodyPr>
          <a:lstStyle/>
          <a:p>
            <a:pPr algn="l"/>
            <a:r>
              <a:rPr lang="en-US" sz="5400" b="1" dirty="0">
                <a:latin typeface="Bangla Sangam MN" charset="0"/>
                <a:ea typeface="Bangla Sangam MN" charset="0"/>
                <a:cs typeface="Bangla Sangam MN" charset="0"/>
              </a:rPr>
              <a:t>Women’s H</a:t>
            </a:r>
            <a:r>
              <a:rPr lang="en-US" sz="5400" b="1" dirty="0" smtClean="0">
                <a:latin typeface="Bangla Sangam MN" charset="0"/>
                <a:ea typeface="Bangla Sangam MN" charset="0"/>
                <a:cs typeface="Bangla Sangam MN" charset="0"/>
              </a:rPr>
              <a:t>ealth</a:t>
            </a:r>
            <a:endParaRPr lang="en-US" sz="5400" dirty="0">
              <a:latin typeface="Bangla Sangam MN" charset="0"/>
              <a:ea typeface="Bangla Sangam MN" charset="0"/>
              <a:cs typeface="Bangla Sangam MN" charset="0"/>
            </a:endParaRPr>
          </a:p>
        </p:txBody>
      </p:sp>
      <p:sp>
        <p:nvSpPr>
          <p:cNvPr id="3" name="Subtitle 2"/>
          <p:cNvSpPr>
            <a:spLocks noGrp="1"/>
          </p:cNvSpPr>
          <p:nvPr>
            <p:ph type="subTitle" idx="1"/>
          </p:nvPr>
        </p:nvSpPr>
        <p:spPr>
          <a:xfrm>
            <a:off x="2529840" y="3531204"/>
            <a:ext cx="8525012" cy="1482230"/>
          </a:xfrm>
        </p:spPr>
        <p:txBody>
          <a:bodyPr>
            <a:noAutofit/>
          </a:bodyPr>
          <a:lstStyle/>
          <a:p>
            <a:pPr algn="l"/>
            <a:r>
              <a:rPr lang="en-US" dirty="0" err="1" smtClean="0">
                <a:latin typeface="Bangla Sangam MN" charset="0"/>
                <a:ea typeface="Bangla Sangam MN" charset="0"/>
                <a:cs typeface="Bangla Sangam MN" charset="0"/>
              </a:rPr>
              <a:t>Dr.Jameela</a:t>
            </a:r>
            <a:r>
              <a:rPr lang="en-US" dirty="0" smtClean="0">
                <a:latin typeface="Bangla Sangam MN" charset="0"/>
                <a:ea typeface="Bangla Sangam MN" charset="0"/>
                <a:cs typeface="Bangla Sangam MN" charset="0"/>
              </a:rPr>
              <a:t> Al-Qahtani</a:t>
            </a:r>
          </a:p>
          <a:p>
            <a:pPr algn="l"/>
            <a:r>
              <a:rPr lang="en-US" dirty="0" smtClean="0">
                <a:latin typeface="Bangla Sangam MN" charset="0"/>
                <a:ea typeface="Bangla Sangam MN" charset="0"/>
                <a:cs typeface="Bangla Sangam MN" charset="0"/>
              </a:rPr>
              <a:t>Obstetrician and Gynecologist</a:t>
            </a:r>
          </a:p>
          <a:p>
            <a:pPr algn="l"/>
            <a:r>
              <a:rPr lang="en-US" dirty="0" smtClean="0">
                <a:latin typeface="Bangla Sangam MN" charset="0"/>
                <a:ea typeface="Bangla Sangam MN" charset="0"/>
                <a:cs typeface="Bangla Sangam MN" charset="0"/>
              </a:rPr>
              <a:t>Kuwaiti Board </a:t>
            </a:r>
          </a:p>
          <a:p>
            <a:pPr algn="l"/>
            <a:r>
              <a:rPr lang="en-US" dirty="0" smtClean="0">
                <a:latin typeface="Bangla Sangam MN" charset="0"/>
                <a:ea typeface="Bangla Sangam MN" charset="0"/>
                <a:cs typeface="Bangla Sangam MN" charset="0"/>
              </a:rPr>
              <a:t>Maternity </a:t>
            </a:r>
            <a:r>
              <a:rPr lang="en-US" dirty="0">
                <a:latin typeface="Bangla Sangam MN" charset="0"/>
                <a:ea typeface="Bangla Sangam MN" charset="0"/>
                <a:cs typeface="Bangla Sangam MN" charset="0"/>
              </a:rPr>
              <a:t>H</a:t>
            </a:r>
            <a:r>
              <a:rPr lang="en-US" dirty="0" smtClean="0">
                <a:latin typeface="Bangla Sangam MN" charset="0"/>
                <a:ea typeface="Bangla Sangam MN" charset="0"/>
                <a:cs typeface="Bangla Sangam MN" charset="0"/>
              </a:rPr>
              <a:t>ospital</a:t>
            </a:r>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11137129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Endometrial </a:t>
            </a:r>
            <a:r>
              <a:rPr lang="en-US" dirty="0" smtClean="0">
                <a:latin typeface="Bangla Sangam MN" charset="0"/>
                <a:ea typeface="Bangla Sangam MN" charset="0"/>
                <a:cs typeface="Bangla Sangam MN" charset="0"/>
              </a:rPr>
              <a:t>polyp</a:t>
            </a:r>
            <a:endParaRPr lang="en-US" dirty="0">
              <a:latin typeface="Bangla Sangam MN" charset="0"/>
              <a:ea typeface="Bangla Sangam MN" charset="0"/>
              <a:cs typeface="Bangla Sangam MN"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4055" y="1825625"/>
            <a:ext cx="5543890"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6992" y="1945337"/>
            <a:ext cx="4001813" cy="335805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45337"/>
            <a:ext cx="3458342" cy="3541221"/>
          </a:xfrm>
          <a:prstGeom prst="rect">
            <a:avLst/>
          </a:prstGeom>
        </p:spPr>
      </p:pic>
    </p:spTree>
    <p:extLst>
      <p:ext uri="{BB962C8B-B14F-4D97-AF65-F5344CB8AC3E}">
        <p14:creationId xmlns:p14="http://schemas.microsoft.com/office/powerpoint/2010/main" val="21965070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CPP- Endometriosis</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smtClean="0">
                <a:latin typeface="Bangla Sangam MN" charset="0"/>
                <a:ea typeface="Bangla Sangam MN" charset="0"/>
                <a:cs typeface="Bangla Sangam MN" charset="0"/>
              </a:rPr>
              <a:t>Endometriosis</a:t>
            </a:r>
            <a:r>
              <a:rPr lang="en-US" dirty="0">
                <a:latin typeface="Bangla Sangam MN" charset="0"/>
                <a:ea typeface="Bangla Sangam MN" charset="0"/>
                <a:cs typeface="Bangla Sangam MN" charset="0"/>
              </a:rPr>
              <a:t>, which is characterized by endometrial implants outside of the endometrial cavity, is a chronic disease that requires a lifelong management plan. </a:t>
            </a:r>
            <a:endParaRPr lang="en-US" dirty="0" smtClean="0">
              <a:latin typeface="Bangla Sangam MN" charset="0"/>
              <a:ea typeface="Bangla Sangam MN" charset="0"/>
              <a:cs typeface="Bangla Sangam MN" charset="0"/>
            </a:endParaRPr>
          </a:p>
          <a:p>
            <a:r>
              <a:rPr lang="en-US" dirty="0" smtClean="0">
                <a:latin typeface="Bangla Sangam MN" charset="0"/>
                <a:ea typeface="Bangla Sangam MN" charset="0"/>
                <a:cs typeface="Bangla Sangam MN" charset="0"/>
              </a:rPr>
              <a:t>Women </a:t>
            </a:r>
            <a:r>
              <a:rPr lang="en-US" dirty="0">
                <a:latin typeface="Bangla Sangam MN" charset="0"/>
                <a:ea typeface="Bangla Sangam MN" charset="0"/>
                <a:cs typeface="Bangla Sangam MN" charset="0"/>
              </a:rPr>
              <a:t>with endometriosis classically present during their reproductive years with pelvic pain </a:t>
            </a:r>
            <a:r>
              <a:rPr lang="en-US" dirty="0" smtClean="0">
                <a:latin typeface="Bangla Sangam MN" charset="0"/>
                <a:ea typeface="Bangla Sangam MN" charset="0"/>
                <a:cs typeface="Bangla Sangam MN" charset="0"/>
              </a:rPr>
              <a:t>(dysmenorrhea </a:t>
            </a:r>
            <a:r>
              <a:rPr lang="en-US" dirty="0">
                <a:latin typeface="Bangla Sangam MN" charset="0"/>
                <a:ea typeface="Bangla Sangam MN" charset="0"/>
                <a:cs typeface="Bangla Sangam MN" charset="0"/>
              </a:rPr>
              <a:t>and dyspareunia, dysuria, </a:t>
            </a:r>
            <a:r>
              <a:rPr lang="en-US" dirty="0" err="1">
                <a:latin typeface="Bangla Sangam MN" charset="0"/>
                <a:ea typeface="Bangla Sangam MN" charset="0"/>
                <a:cs typeface="Bangla Sangam MN" charset="0"/>
              </a:rPr>
              <a:t>dyschezia</a:t>
            </a:r>
            <a:r>
              <a:rPr lang="en-US" dirty="0">
                <a:latin typeface="Bangla Sangam MN" charset="0"/>
                <a:ea typeface="Bangla Sangam MN" charset="0"/>
                <a:cs typeface="Bangla Sangam MN" charset="0"/>
              </a:rPr>
              <a:t> and </a:t>
            </a:r>
            <a:r>
              <a:rPr lang="en-US" dirty="0" err="1">
                <a:latin typeface="Bangla Sangam MN" charset="0"/>
                <a:ea typeface="Bangla Sangam MN" charset="0"/>
                <a:cs typeface="Bangla Sangam MN" charset="0"/>
              </a:rPr>
              <a:t>nonmenstrual</a:t>
            </a:r>
            <a:r>
              <a:rPr lang="en-US" dirty="0">
                <a:latin typeface="Bangla Sangam MN" charset="0"/>
                <a:ea typeface="Bangla Sangam MN" charset="0"/>
                <a:cs typeface="Bangla Sangam MN" charset="0"/>
              </a:rPr>
              <a:t> pelvic pain), infertility, or an ovarian mass</a:t>
            </a:r>
          </a:p>
        </p:txBody>
      </p:sp>
    </p:spTree>
    <p:extLst>
      <p:ext uri="{BB962C8B-B14F-4D97-AF65-F5344CB8AC3E}">
        <p14:creationId xmlns:p14="http://schemas.microsoft.com/office/powerpoint/2010/main" val="107652989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CPP- Endometriosis</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pPr marL="0" indent="0">
              <a:buNone/>
            </a:pPr>
            <a:r>
              <a:rPr lang="en-US" dirty="0" smtClean="0">
                <a:latin typeface="Bangla Sangam MN" charset="0"/>
                <a:ea typeface="Bangla Sangam MN" charset="0"/>
                <a:cs typeface="Bangla Sangam MN" charset="0"/>
              </a:rPr>
              <a:t>Medical treatment options</a:t>
            </a:r>
          </a:p>
          <a:p>
            <a:r>
              <a:rPr lang="en-US" dirty="0">
                <a:latin typeface="Bangla Sangam MN" charset="0"/>
                <a:ea typeface="Bangla Sangam MN" charset="0"/>
                <a:cs typeface="Bangla Sangam MN" charset="0"/>
              </a:rPr>
              <a:t>Nonsteroidal anti-inflammatory drugs (NSAIDs) </a:t>
            </a:r>
            <a:endParaRPr lang="en-US" dirty="0" smtClean="0">
              <a:latin typeface="Bangla Sangam MN" charset="0"/>
              <a:ea typeface="Bangla Sangam MN" charset="0"/>
              <a:cs typeface="Bangla Sangam MN" charset="0"/>
            </a:endParaRPr>
          </a:p>
          <a:p>
            <a:r>
              <a:rPr lang="en-US" dirty="0">
                <a:latin typeface="Bangla Sangam MN" charset="0"/>
                <a:ea typeface="Bangla Sangam MN" charset="0"/>
                <a:cs typeface="Bangla Sangam MN" charset="0"/>
              </a:rPr>
              <a:t>Combined (estrogen and progestin) </a:t>
            </a:r>
            <a:r>
              <a:rPr lang="en-US" dirty="0" smtClean="0">
                <a:latin typeface="Bangla Sangam MN" charset="0"/>
                <a:ea typeface="Bangla Sangam MN" charset="0"/>
                <a:cs typeface="Bangla Sangam MN" charset="0"/>
              </a:rPr>
              <a:t>contraceptives</a:t>
            </a:r>
          </a:p>
          <a:p>
            <a:r>
              <a:rPr lang="en-US" dirty="0" err="1">
                <a:latin typeface="Bangla Sangam MN" charset="0"/>
                <a:ea typeface="Bangla Sangam MN" charset="0"/>
                <a:cs typeface="Bangla Sangam MN" charset="0"/>
              </a:rPr>
              <a:t>Progestins</a:t>
            </a:r>
            <a:endParaRPr lang="en-US" dirty="0" smtClean="0">
              <a:latin typeface="Bangla Sangam MN" charset="0"/>
              <a:ea typeface="Bangla Sangam MN" charset="0"/>
              <a:cs typeface="Bangla Sangam MN" charset="0"/>
            </a:endParaRPr>
          </a:p>
          <a:p>
            <a:r>
              <a:rPr lang="en-US" dirty="0" smtClean="0">
                <a:latin typeface="Bangla Sangam MN" charset="0"/>
                <a:ea typeface="Bangla Sangam MN" charset="0"/>
                <a:cs typeface="Bangla Sangam MN" charset="0"/>
              </a:rPr>
              <a:t>Gonadotropin-releasing hormone (GnRH) agonists</a:t>
            </a:r>
          </a:p>
          <a:p>
            <a:r>
              <a:rPr lang="en-US" dirty="0" smtClean="0">
                <a:latin typeface="Bangla Sangam MN" charset="0"/>
                <a:ea typeface="Bangla Sangam MN" charset="0"/>
                <a:cs typeface="Bangla Sangam MN" charset="0"/>
              </a:rPr>
              <a:t>Aromatase </a:t>
            </a:r>
            <a:r>
              <a:rPr lang="en-US" dirty="0">
                <a:latin typeface="Bangla Sangam MN" charset="0"/>
                <a:ea typeface="Bangla Sangam MN" charset="0"/>
                <a:cs typeface="Bangla Sangam MN" charset="0"/>
              </a:rPr>
              <a:t>inhibitors</a:t>
            </a:r>
            <a:endParaRPr lang="en-US" dirty="0" smtClean="0">
              <a:latin typeface="Bangla Sangam MN" charset="0"/>
              <a:ea typeface="Bangla Sangam MN" charset="0"/>
              <a:cs typeface="Bangla Sangam MN" charset="0"/>
            </a:endParaRPr>
          </a:p>
          <a:p>
            <a:endParaRPr lang="en-US" dirty="0"/>
          </a:p>
        </p:txBody>
      </p:sp>
    </p:spTree>
    <p:extLst>
      <p:ext uri="{BB962C8B-B14F-4D97-AF65-F5344CB8AC3E}">
        <p14:creationId xmlns:p14="http://schemas.microsoft.com/office/powerpoint/2010/main" val="213721743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CPP- Endometriosis</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normAutofit/>
          </a:bodyPr>
          <a:lstStyle/>
          <a:p>
            <a:pPr marL="0" indent="0">
              <a:buNone/>
            </a:pPr>
            <a:r>
              <a:rPr lang="en-US" dirty="0" smtClean="0">
                <a:latin typeface="Bangla Sangam MN" charset="0"/>
                <a:ea typeface="Bangla Sangam MN" charset="0"/>
                <a:cs typeface="Bangla Sangam MN" charset="0"/>
              </a:rPr>
              <a:t>Surgical treatment options</a:t>
            </a:r>
          </a:p>
          <a:p>
            <a:r>
              <a:rPr lang="en-US" dirty="0">
                <a:latin typeface="Bangla Sangam MN" charset="0"/>
                <a:ea typeface="Bangla Sangam MN" charset="0"/>
                <a:cs typeface="Bangla Sangam MN" charset="0"/>
              </a:rPr>
              <a:t>Surgical resection of </a:t>
            </a:r>
            <a:r>
              <a:rPr lang="en-US" dirty="0" smtClean="0">
                <a:latin typeface="Bangla Sangam MN" charset="0"/>
                <a:ea typeface="Bangla Sangam MN" charset="0"/>
                <a:cs typeface="Bangla Sangam MN" charset="0"/>
              </a:rPr>
              <a:t>endometriosis which can be:</a:t>
            </a:r>
          </a:p>
          <a:p>
            <a:pPr marL="457200" indent="-457200">
              <a:buFont typeface="+mj-lt"/>
              <a:buAutoNum type="arabicPeriod"/>
            </a:pPr>
            <a:r>
              <a:rPr lang="en-US" dirty="0">
                <a:latin typeface="Bangla Sangam MN" charset="0"/>
                <a:ea typeface="Bangla Sangam MN" charset="0"/>
                <a:cs typeface="Bangla Sangam MN" charset="0"/>
              </a:rPr>
              <a:t>C</a:t>
            </a:r>
            <a:r>
              <a:rPr lang="en-US" dirty="0" smtClean="0">
                <a:latin typeface="Bangla Sangam MN" charset="0"/>
                <a:ea typeface="Bangla Sangam MN" charset="0"/>
                <a:cs typeface="Bangla Sangam MN" charset="0"/>
              </a:rPr>
              <a:t>onservative (ablation </a:t>
            </a:r>
            <a:r>
              <a:rPr lang="en-US" dirty="0">
                <a:latin typeface="Bangla Sangam MN" charset="0"/>
                <a:ea typeface="Bangla Sangam MN" charset="0"/>
                <a:cs typeface="Bangla Sangam MN" charset="0"/>
              </a:rPr>
              <a:t>or </a:t>
            </a:r>
            <a:r>
              <a:rPr lang="en-US" dirty="0" smtClean="0">
                <a:latin typeface="Bangla Sangam MN" charset="0"/>
                <a:ea typeface="Bangla Sangam MN" charset="0"/>
                <a:cs typeface="Bangla Sangam MN" charset="0"/>
              </a:rPr>
              <a:t>resection of </a:t>
            </a:r>
            <a:r>
              <a:rPr lang="en-US" dirty="0" err="1" smtClean="0">
                <a:latin typeface="Bangla Sangam MN" charset="0"/>
                <a:ea typeface="Bangla Sangam MN" charset="0"/>
                <a:cs typeface="Bangla Sangam MN" charset="0"/>
              </a:rPr>
              <a:t>endometriotic</a:t>
            </a:r>
            <a:r>
              <a:rPr lang="en-US" dirty="0" smtClean="0">
                <a:latin typeface="Bangla Sangam MN" charset="0"/>
                <a:ea typeface="Bangla Sangam MN" charset="0"/>
                <a:cs typeface="Bangla Sangam MN" charset="0"/>
              </a:rPr>
              <a:t> lesions)</a:t>
            </a:r>
          </a:p>
          <a:p>
            <a:pPr marL="457200" indent="-457200">
              <a:buFont typeface="+mj-lt"/>
              <a:buAutoNum type="arabicPeriod"/>
            </a:pPr>
            <a:r>
              <a:rPr lang="en-US" dirty="0">
                <a:latin typeface="Bangla Sangam MN" charset="0"/>
                <a:ea typeface="Bangla Sangam MN" charset="0"/>
                <a:cs typeface="Bangla Sangam MN" charset="0"/>
              </a:rPr>
              <a:t>D</a:t>
            </a:r>
            <a:r>
              <a:rPr lang="en-US" dirty="0" smtClean="0">
                <a:latin typeface="Bangla Sangam MN" charset="0"/>
                <a:ea typeface="Bangla Sangam MN" charset="0"/>
                <a:cs typeface="Bangla Sangam MN" charset="0"/>
              </a:rPr>
              <a:t>efinitive </a:t>
            </a:r>
            <a:r>
              <a:rPr lang="en-US" dirty="0">
                <a:latin typeface="Bangla Sangam MN" charset="0"/>
                <a:ea typeface="Bangla Sangam MN" charset="0"/>
                <a:cs typeface="Bangla Sangam MN" charset="0"/>
              </a:rPr>
              <a:t>(hysterectomy, with or without oophorectomy, in addition to resection of </a:t>
            </a:r>
            <a:r>
              <a:rPr lang="en-US" dirty="0" smtClean="0">
                <a:latin typeface="Bangla Sangam MN" charset="0"/>
                <a:ea typeface="Bangla Sangam MN" charset="0"/>
                <a:cs typeface="Bangla Sangam MN" charset="0"/>
              </a:rPr>
              <a:t>endometriosis)</a:t>
            </a:r>
          </a:p>
          <a:p>
            <a:pPr marL="457200" indent="-457200">
              <a:buFont typeface="+mj-lt"/>
              <a:buAutoNum type="arabicPeriod"/>
            </a:pPr>
            <a:r>
              <a:rPr lang="en-US" dirty="0">
                <a:latin typeface="Bangla Sangam MN" charset="0"/>
                <a:ea typeface="Bangla Sangam MN" charset="0"/>
                <a:cs typeface="Bangla Sangam MN" charset="0"/>
              </a:rPr>
              <a:t>R</a:t>
            </a:r>
            <a:r>
              <a:rPr lang="en-US" dirty="0" smtClean="0">
                <a:latin typeface="Bangla Sangam MN" charset="0"/>
                <a:ea typeface="Bangla Sangam MN" charset="0"/>
                <a:cs typeface="Bangla Sangam MN" charset="0"/>
              </a:rPr>
              <a:t>adical </a:t>
            </a:r>
            <a:r>
              <a:rPr lang="en-US" dirty="0">
                <a:latin typeface="Bangla Sangam MN" charset="0"/>
                <a:ea typeface="Bangla Sangam MN" charset="0"/>
                <a:cs typeface="Bangla Sangam MN" charset="0"/>
              </a:rPr>
              <a:t>(removal of all visible implants at time of </a:t>
            </a:r>
            <a:r>
              <a:rPr lang="en-US" dirty="0" smtClean="0">
                <a:latin typeface="Bangla Sangam MN" charset="0"/>
                <a:ea typeface="Bangla Sangam MN" charset="0"/>
                <a:cs typeface="Bangla Sangam MN" charset="0"/>
              </a:rPr>
              <a:t>surgery)</a:t>
            </a:r>
          </a:p>
          <a:p>
            <a:endParaRPr lang="en-US" dirty="0">
              <a:latin typeface="Bangla Sangam MN" charset="0"/>
              <a:ea typeface="Bangla Sangam MN" charset="0"/>
              <a:cs typeface="Bangla Sangam MN" charset="0"/>
            </a:endParaRPr>
          </a:p>
          <a:p>
            <a:endParaRPr lang="en-US" dirty="0" smtClean="0">
              <a:latin typeface="Chalkduster" charset="0"/>
              <a:ea typeface="Chalkduster" charset="0"/>
              <a:cs typeface="Chalkduster" charset="0"/>
            </a:endParaRPr>
          </a:p>
        </p:txBody>
      </p:sp>
    </p:spTree>
    <p:extLst>
      <p:ext uri="{BB962C8B-B14F-4D97-AF65-F5344CB8AC3E}">
        <p14:creationId xmlns:p14="http://schemas.microsoft.com/office/powerpoint/2010/main" val="14019839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CPP- Endometriosis</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pPr marL="0" indent="0">
              <a:buNone/>
            </a:pPr>
            <a:r>
              <a:rPr lang="en-US" b="1" dirty="0" smtClean="0">
                <a:latin typeface="Bangla Sangam MN" charset="0"/>
                <a:ea typeface="Bangla Sangam MN" charset="0"/>
                <a:cs typeface="Bangla Sangam MN" charset="0"/>
              </a:rPr>
              <a:t>Surgical </a:t>
            </a:r>
            <a:r>
              <a:rPr lang="en-US" b="1" dirty="0">
                <a:latin typeface="Bangla Sangam MN" charset="0"/>
                <a:ea typeface="Bangla Sangam MN" charset="0"/>
                <a:cs typeface="Bangla Sangam MN" charset="0"/>
              </a:rPr>
              <a:t>treatment </a:t>
            </a:r>
            <a:r>
              <a:rPr lang="en-US" b="1" dirty="0" smtClean="0">
                <a:latin typeface="Bangla Sangam MN" charset="0"/>
                <a:ea typeface="Bangla Sangam MN" charset="0"/>
                <a:cs typeface="Bangla Sangam MN" charset="0"/>
              </a:rPr>
              <a:t>options</a:t>
            </a:r>
            <a:endParaRPr lang="en-US" b="1" dirty="0">
              <a:latin typeface="Bangla Sangam MN" charset="0"/>
              <a:ea typeface="Bangla Sangam MN" charset="0"/>
              <a:cs typeface="Bangla Sangam MN" charset="0"/>
            </a:endParaRPr>
          </a:p>
          <a:p>
            <a:r>
              <a:rPr lang="en-US" dirty="0" smtClean="0">
                <a:latin typeface="Bangla Sangam MN" charset="0"/>
                <a:ea typeface="Bangla Sangam MN" charset="0"/>
                <a:cs typeface="Bangla Sangam MN" charset="0"/>
              </a:rPr>
              <a:t>Nerve </a:t>
            </a:r>
            <a:r>
              <a:rPr lang="en-US" dirty="0">
                <a:latin typeface="Bangla Sangam MN" charset="0"/>
                <a:ea typeface="Bangla Sangam MN" charset="0"/>
                <a:cs typeface="Bangla Sangam MN" charset="0"/>
              </a:rPr>
              <a:t>transection procedures, including laparoscopic uterosacral nerve ablation (LUNA) and </a:t>
            </a:r>
            <a:r>
              <a:rPr lang="en-US" dirty="0" err="1">
                <a:latin typeface="Bangla Sangam MN" charset="0"/>
                <a:ea typeface="Bangla Sangam MN" charset="0"/>
                <a:cs typeface="Bangla Sangam MN" charset="0"/>
              </a:rPr>
              <a:t>presacral</a:t>
            </a:r>
            <a:r>
              <a:rPr lang="en-US" dirty="0">
                <a:latin typeface="Bangla Sangam MN" charset="0"/>
                <a:ea typeface="Bangla Sangam MN" charset="0"/>
                <a:cs typeface="Bangla Sangam MN" charset="0"/>
              </a:rPr>
              <a:t> </a:t>
            </a:r>
            <a:r>
              <a:rPr lang="en-US" dirty="0" err="1">
                <a:latin typeface="Bangla Sangam MN" charset="0"/>
                <a:ea typeface="Bangla Sangam MN" charset="0"/>
                <a:cs typeface="Bangla Sangam MN" charset="0"/>
              </a:rPr>
              <a:t>neurectomy</a:t>
            </a:r>
            <a:r>
              <a:rPr lang="en-US" dirty="0">
                <a:latin typeface="Bangla Sangam MN" charset="0"/>
                <a:ea typeface="Bangla Sangam MN" charset="0"/>
                <a:cs typeface="Bangla Sangam MN" charset="0"/>
              </a:rPr>
              <a:t> (PSN)</a:t>
            </a:r>
          </a:p>
        </p:txBody>
      </p:sp>
    </p:spTree>
    <p:extLst>
      <p:ext uri="{BB962C8B-B14F-4D97-AF65-F5344CB8AC3E}">
        <p14:creationId xmlns:p14="http://schemas.microsoft.com/office/powerpoint/2010/main" val="19450335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CPP- pelvic </a:t>
            </a:r>
            <a:r>
              <a:rPr lang="en-US" b="1" dirty="0">
                <a:latin typeface="Bangla Sangam MN" charset="0"/>
                <a:ea typeface="Bangla Sangam MN" charset="0"/>
                <a:cs typeface="Bangla Sangam MN" charset="0"/>
              </a:rPr>
              <a:t>inflammatory disease (PID)</a:t>
            </a:r>
          </a:p>
        </p:txBody>
      </p:sp>
      <p:sp>
        <p:nvSpPr>
          <p:cNvPr id="3" name="Content Placeholder 2"/>
          <p:cNvSpPr>
            <a:spLocks noGrp="1"/>
          </p:cNvSpPr>
          <p:nvPr>
            <p:ph idx="1"/>
          </p:nvPr>
        </p:nvSpPr>
        <p:spPr/>
        <p:txBody>
          <a:bodyPr>
            <a:normAutofit/>
          </a:bodyPr>
          <a:lstStyle/>
          <a:p>
            <a:r>
              <a:rPr lang="en-US" dirty="0">
                <a:latin typeface="Bangla Sangam MN" charset="0"/>
                <a:ea typeface="Bangla Sangam MN" charset="0"/>
                <a:cs typeface="Bangla Sangam MN" charset="0"/>
              </a:rPr>
              <a:t>Pelvic inflammatory disease (PID) refers </a:t>
            </a:r>
            <a:r>
              <a:rPr lang="en-US" dirty="0" smtClean="0">
                <a:latin typeface="Bangla Sangam MN" charset="0"/>
                <a:ea typeface="Bangla Sangam MN" charset="0"/>
                <a:cs typeface="Bangla Sangam MN" charset="0"/>
              </a:rPr>
              <a:t>to </a:t>
            </a:r>
            <a:r>
              <a:rPr lang="en-US" dirty="0">
                <a:latin typeface="Bangla Sangam MN" charset="0"/>
                <a:ea typeface="Bangla Sangam MN" charset="0"/>
                <a:cs typeface="Bangla Sangam MN" charset="0"/>
              </a:rPr>
              <a:t>infection of the upper genital tract in women, involving any or all of the uterus, fallopian tubes, and </a:t>
            </a:r>
            <a:r>
              <a:rPr lang="en-US" dirty="0" smtClean="0">
                <a:latin typeface="Bangla Sangam MN" charset="0"/>
                <a:ea typeface="Bangla Sangam MN" charset="0"/>
                <a:cs typeface="Bangla Sangam MN" charset="0"/>
              </a:rPr>
              <a:t>ovaries</a:t>
            </a:r>
          </a:p>
          <a:p>
            <a:r>
              <a:rPr lang="en-US" dirty="0" smtClean="0">
                <a:latin typeface="Bangla Sangam MN" charset="0"/>
                <a:ea typeface="Bangla Sangam MN" charset="0"/>
                <a:cs typeface="Bangla Sangam MN" charset="0"/>
              </a:rPr>
              <a:t>It is </a:t>
            </a:r>
            <a:r>
              <a:rPr lang="en-US" dirty="0">
                <a:latin typeface="Bangla Sangam MN" charset="0"/>
                <a:ea typeface="Bangla Sangam MN" charset="0"/>
                <a:cs typeface="Bangla Sangam MN" charset="0"/>
              </a:rPr>
              <a:t>often accompanied by involvement of the neighboring pelvic organs. </a:t>
            </a:r>
            <a:endParaRPr lang="en-US" dirty="0" smtClean="0">
              <a:latin typeface="Bangla Sangam MN" charset="0"/>
              <a:ea typeface="Bangla Sangam MN" charset="0"/>
              <a:cs typeface="Bangla Sangam MN" charset="0"/>
            </a:endParaRPr>
          </a:p>
          <a:p>
            <a:r>
              <a:rPr lang="en-US" dirty="0" smtClean="0">
                <a:latin typeface="Bangla Sangam MN" charset="0"/>
                <a:ea typeface="Bangla Sangam MN" charset="0"/>
                <a:cs typeface="Bangla Sangam MN" charset="0"/>
              </a:rPr>
              <a:t>It </a:t>
            </a:r>
            <a:r>
              <a:rPr lang="en-US" dirty="0">
                <a:latin typeface="Bangla Sangam MN" charset="0"/>
                <a:ea typeface="Bangla Sangam MN" charset="0"/>
                <a:cs typeface="Bangla Sangam MN" charset="0"/>
              </a:rPr>
              <a:t>results in endometritis, </a:t>
            </a:r>
            <a:r>
              <a:rPr lang="en-US" dirty="0" err="1">
                <a:latin typeface="Bangla Sangam MN" charset="0"/>
                <a:ea typeface="Bangla Sangam MN" charset="0"/>
                <a:cs typeface="Bangla Sangam MN" charset="0"/>
              </a:rPr>
              <a:t>salpingitis</a:t>
            </a:r>
            <a:r>
              <a:rPr lang="en-US" dirty="0">
                <a:latin typeface="Bangla Sangam MN" charset="0"/>
                <a:ea typeface="Bangla Sangam MN" charset="0"/>
                <a:cs typeface="Bangla Sangam MN" charset="0"/>
              </a:rPr>
              <a:t>, </a:t>
            </a:r>
            <a:r>
              <a:rPr lang="en-US" dirty="0" err="1">
                <a:latin typeface="Bangla Sangam MN" charset="0"/>
                <a:ea typeface="Bangla Sangam MN" charset="0"/>
                <a:cs typeface="Bangla Sangam MN" charset="0"/>
              </a:rPr>
              <a:t>oophoritis</a:t>
            </a:r>
            <a:r>
              <a:rPr lang="en-US" dirty="0">
                <a:latin typeface="Bangla Sangam MN" charset="0"/>
                <a:ea typeface="Bangla Sangam MN" charset="0"/>
                <a:cs typeface="Bangla Sangam MN" charset="0"/>
              </a:rPr>
              <a:t>, peritonitis, </a:t>
            </a:r>
            <a:r>
              <a:rPr lang="en-US" dirty="0" err="1">
                <a:latin typeface="Bangla Sangam MN" charset="0"/>
                <a:ea typeface="Bangla Sangam MN" charset="0"/>
                <a:cs typeface="Bangla Sangam MN" charset="0"/>
              </a:rPr>
              <a:t>perihepatitis</a:t>
            </a:r>
            <a:r>
              <a:rPr lang="en-US" dirty="0">
                <a:latin typeface="Bangla Sangam MN" charset="0"/>
                <a:ea typeface="Bangla Sangam MN" charset="0"/>
                <a:cs typeface="Bangla Sangam MN" charset="0"/>
              </a:rPr>
              <a:t>, and/or </a:t>
            </a:r>
            <a:r>
              <a:rPr lang="en-US" dirty="0" err="1">
                <a:latin typeface="Bangla Sangam MN" charset="0"/>
                <a:ea typeface="Bangla Sangam MN" charset="0"/>
                <a:cs typeface="Bangla Sangam MN" charset="0"/>
              </a:rPr>
              <a:t>tubo</a:t>
            </a:r>
            <a:r>
              <a:rPr lang="en-US" dirty="0">
                <a:latin typeface="Bangla Sangam MN" charset="0"/>
                <a:ea typeface="Bangla Sangam MN" charset="0"/>
                <a:cs typeface="Bangla Sangam MN" charset="0"/>
              </a:rPr>
              <a:t>-ovarian abscess.</a:t>
            </a:r>
          </a:p>
          <a:p>
            <a:r>
              <a:rPr lang="en-US" dirty="0">
                <a:latin typeface="Bangla Sangam MN" charset="0"/>
                <a:ea typeface="Bangla Sangam MN" charset="0"/>
                <a:cs typeface="Bangla Sangam MN" charset="0"/>
              </a:rPr>
              <a:t>The majority of PID cases (85 %</a:t>
            </a:r>
            <a:r>
              <a:rPr lang="en-US" dirty="0" smtClean="0">
                <a:latin typeface="Bangla Sangam MN" charset="0"/>
                <a:ea typeface="Bangla Sangam MN" charset="0"/>
                <a:cs typeface="Bangla Sangam MN" charset="0"/>
              </a:rPr>
              <a:t>) </a:t>
            </a:r>
            <a:r>
              <a:rPr lang="en-US" dirty="0">
                <a:latin typeface="Bangla Sangam MN" charset="0"/>
                <a:ea typeface="Bangla Sangam MN" charset="0"/>
                <a:cs typeface="Bangla Sangam MN" charset="0"/>
              </a:rPr>
              <a:t>are caused by sexually transmitted </a:t>
            </a:r>
            <a:r>
              <a:rPr lang="en-US" dirty="0" smtClean="0">
                <a:latin typeface="Bangla Sangam MN" charset="0"/>
                <a:ea typeface="Bangla Sangam MN" charset="0"/>
                <a:cs typeface="Bangla Sangam MN" charset="0"/>
              </a:rPr>
              <a:t>pathogens</a:t>
            </a:r>
            <a:endParaRPr lang="en-US" dirty="0"/>
          </a:p>
        </p:txBody>
      </p:sp>
    </p:spTree>
    <p:extLst>
      <p:ext uri="{BB962C8B-B14F-4D97-AF65-F5344CB8AC3E}">
        <p14:creationId xmlns:p14="http://schemas.microsoft.com/office/powerpoint/2010/main" val="95656677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CPP- Adhesions</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M</a:t>
            </a:r>
            <a:r>
              <a:rPr lang="en-US" dirty="0" smtClean="0">
                <a:latin typeface="Bangla Sangam MN" charset="0"/>
                <a:ea typeface="Bangla Sangam MN" charset="0"/>
                <a:cs typeface="Bangla Sangam MN" charset="0"/>
              </a:rPr>
              <a:t>ost </a:t>
            </a:r>
            <a:r>
              <a:rPr lang="en-US" dirty="0">
                <a:latin typeface="Bangla Sangam MN" charset="0"/>
                <a:ea typeface="Bangla Sangam MN" charset="0"/>
                <a:cs typeface="Bangla Sangam MN" charset="0"/>
              </a:rPr>
              <a:t>patients with symptomatic adhesions have a history of </a:t>
            </a:r>
            <a:r>
              <a:rPr lang="en-US" dirty="0" smtClean="0">
                <a:latin typeface="Bangla Sangam MN" charset="0"/>
                <a:ea typeface="Bangla Sangam MN" charset="0"/>
                <a:cs typeface="Bangla Sangam MN" charset="0"/>
              </a:rPr>
              <a:t>endometriosis, previous </a:t>
            </a:r>
            <a:r>
              <a:rPr lang="en-US" dirty="0">
                <a:latin typeface="Bangla Sangam MN" charset="0"/>
                <a:ea typeface="Bangla Sangam MN" charset="0"/>
                <a:cs typeface="Bangla Sangam MN" charset="0"/>
              </a:rPr>
              <a:t>surgery or previous </a:t>
            </a:r>
            <a:r>
              <a:rPr lang="en-US" dirty="0" smtClean="0">
                <a:latin typeface="Bangla Sangam MN" charset="0"/>
                <a:ea typeface="Bangla Sangam MN" charset="0"/>
                <a:cs typeface="Bangla Sangam MN" charset="0"/>
              </a:rPr>
              <a:t>infection.</a:t>
            </a:r>
          </a:p>
          <a:p>
            <a:r>
              <a:rPr lang="en-US" dirty="0">
                <a:latin typeface="Bangla Sangam MN" charset="0"/>
                <a:ea typeface="Bangla Sangam MN" charset="0"/>
                <a:cs typeface="Bangla Sangam MN" charset="0"/>
              </a:rPr>
              <a:t>There is no evidence to support the division of fine adhesions in women with chronic pelvic </a:t>
            </a:r>
            <a:r>
              <a:rPr lang="en-US" dirty="0" smtClean="0">
                <a:latin typeface="Bangla Sangam MN" charset="0"/>
                <a:ea typeface="Bangla Sangam MN" charset="0"/>
                <a:cs typeface="Bangla Sangam MN" charset="0"/>
              </a:rPr>
              <a:t>pain</a:t>
            </a:r>
          </a:p>
          <a:p>
            <a:r>
              <a:rPr lang="en-US" dirty="0">
                <a:latin typeface="Bangla Sangam MN" charset="0"/>
                <a:ea typeface="Bangla Sangam MN" charset="0"/>
                <a:cs typeface="Bangla Sangam MN" charset="0"/>
              </a:rPr>
              <a:t>Division of dense vascular adhesion should be considered as this is associated with pain relief</a:t>
            </a:r>
          </a:p>
        </p:txBody>
      </p:sp>
    </p:spTree>
    <p:extLst>
      <p:ext uri="{BB962C8B-B14F-4D97-AF65-F5344CB8AC3E}">
        <p14:creationId xmlns:p14="http://schemas.microsoft.com/office/powerpoint/2010/main" val="173217837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CPP- Pelvic congestion syndrome</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normAutofit lnSpcReduction="10000"/>
          </a:bodyPr>
          <a:lstStyle/>
          <a:p>
            <a:r>
              <a:rPr lang="en-US" dirty="0">
                <a:latin typeface="Bangla Sangam MN" charset="0"/>
                <a:ea typeface="Bangla Sangam MN" charset="0"/>
                <a:cs typeface="Bangla Sangam MN" charset="0"/>
              </a:rPr>
              <a:t>R</a:t>
            </a:r>
            <a:r>
              <a:rPr lang="en-US" dirty="0" smtClean="0">
                <a:latin typeface="Bangla Sangam MN" charset="0"/>
                <a:ea typeface="Bangla Sangam MN" charset="0"/>
                <a:cs typeface="Bangla Sangam MN" charset="0"/>
              </a:rPr>
              <a:t>efers </a:t>
            </a:r>
            <a:r>
              <a:rPr lang="en-US" dirty="0">
                <a:latin typeface="Bangla Sangam MN" charset="0"/>
                <a:ea typeface="Bangla Sangam MN" charset="0"/>
                <a:cs typeface="Bangla Sangam MN" charset="0"/>
              </a:rPr>
              <a:t>to a condition in which characteristic symptoms of shifting location of pain, deep dyspareunia, </a:t>
            </a:r>
            <a:r>
              <a:rPr lang="en-US" dirty="0" err="1">
                <a:latin typeface="Bangla Sangam MN" charset="0"/>
                <a:ea typeface="Bangla Sangam MN" charset="0"/>
                <a:cs typeface="Bangla Sangam MN" charset="0"/>
              </a:rPr>
              <a:t>postcoital</a:t>
            </a:r>
            <a:r>
              <a:rPr lang="en-US" dirty="0">
                <a:latin typeface="Bangla Sangam MN" charset="0"/>
                <a:ea typeface="Bangla Sangam MN" charset="0"/>
                <a:cs typeface="Bangla Sangam MN" charset="0"/>
              </a:rPr>
              <a:t> pain, and exacerbation of pain after prolonged standing are associated with radiological findings of pelvic varicosities (dilated uterine and ovarian veins) that display reduced blood </a:t>
            </a:r>
            <a:r>
              <a:rPr lang="en-US" dirty="0" smtClean="0">
                <a:latin typeface="Bangla Sangam MN" charset="0"/>
                <a:ea typeface="Bangla Sangam MN" charset="0"/>
                <a:cs typeface="Bangla Sangam MN" charset="0"/>
              </a:rPr>
              <a:t>flow</a:t>
            </a:r>
          </a:p>
          <a:p>
            <a:r>
              <a:rPr lang="en-US" dirty="0" smtClean="0">
                <a:latin typeface="Bangla Sangam MN" charset="0"/>
                <a:ea typeface="Bangla Sangam MN" charset="0"/>
                <a:cs typeface="Bangla Sangam MN" charset="0"/>
              </a:rPr>
              <a:t> </a:t>
            </a:r>
            <a:r>
              <a:rPr lang="en-US" dirty="0">
                <a:latin typeface="Bangla Sangam MN" charset="0"/>
                <a:ea typeface="Bangla Sangam MN" charset="0"/>
                <a:cs typeface="Bangla Sangam MN" charset="0"/>
              </a:rPr>
              <a:t>One theory is that damage to the valves in the ovarian veins results in </a:t>
            </a:r>
            <a:r>
              <a:rPr lang="en-US" dirty="0" err="1">
                <a:latin typeface="Bangla Sangam MN" charset="0"/>
                <a:ea typeface="Bangla Sangam MN" charset="0"/>
                <a:cs typeface="Bangla Sangam MN" charset="0"/>
              </a:rPr>
              <a:t>valvular</a:t>
            </a:r>
            <a:r>
              <a:rPr lang="en-US" dirty="0">
                <a:latin typeface="Bangla Sangam MN" charset="0"/>
                <a:ea typeface="Bangla Sangam MN" charset="0"/>
                <a:cs typeface="Bangla Sangam MN" charset="0"/>
              </a:rPr>
              <a:t> incompetence leading to reflux and chronic </a:t>
            </a:r>
            <a:r>
              <a:rPr lang="en-US" dirty="0" smtClean="0">
                <a:latin typeface="Bangla Sangam MN" charset="0"/>
                <a:ea typeface="Bangla Sangam MN" charset="0"/>
                <a:cs typeface="Bangla Sangam MN" charset="0"/>
              </a:rPr>
              <a:t>dilation</a:t>
            </a:r>
          </a:p>
          <a:p>
            <a:r>
              <a:rPr lang="en-US" dirty="0">
                <a:latin typeface="Bangla Sangam MN" charset="0"/>
                <a:ea typeface="Bangla Sangam MN" charset="0"/>
                <a:cs typeface="Bangla Sangam MN" charset="0"/>
              </a:rPr>
              <a:t>H</a:t>
            </a:r>
            <a:r>
              <a:rPr lang="en-US" dirty="0" smtClean="0">
                <a:latin typeface="Bangla Sangam MN" charset="0"/>
                <a:ea typeface="Bangla Sangam MN" charset="0"/>
                <a:cs typeface="Bangla Sangam MN" charset="0"/>
              </a:rPr>
              <a:t>owever</a:t>
            </a:r>
            <a:r>
              <a:rPr lang="en-US" dirty="0">
                <a:latin typeface="Bangla Sangam MN" charset="0"/>
                <a:ea typeface="Bangla Sangam MN" charset="0"/>
                <a:cs typeface="Bangla Sangam MN" charset="0"/>
              </a:rPr>
              <a:t>, incompetent and dilated pelvic veins are a common finding in asymptomatic women</a:t>
            </a:r>
          </a:p>
        </p:txBody>
      </p:sp>
    </p:spTree>
    <p:extLst>
      <p:ext uri="{BB962C8B-B14F-4D97-AF65-F5344CB8AC3E}">
        <p14:creationId xmlns:p14="http://schemas.microsoft.com/office/powerpoint/2010/main" val="100999983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CPP- Pelvic congestion syndrome</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smtClean="0">
                <a:latin typeface="Bangla Sangam MN" charset="0"/>
                <a:ea typeface="Bangla Sangam MN" charset="0"/>
                <a:cs typeface="Bangla Sangam MN" charset="0"/>
              </a:rPr>
              <a:t>Hormonal treatment like </a:t>
            </a:r>
            <a:r>
              <a:rPr lang="en-US" dirty="0" err="1" smtClean="0">
                <a:latin typeface="Bangla Sangam MN" charset="0"/>
                <a:ea typeface="Bangla Sangam MN" charset="0"/>
                <a:cs typeface="Bangla Sangam MN" charset="0"/>
              </a:rPr>
              <a:t>Goserelin</a:t>
            </a:r>
            <a:r>
              <a:rPr lang="en-US" dirty="0" smtClean="0">
                <a:latin typeface="Bangla Sangam MN" charset="0"/>
                <a:ea typeface="Bangla Sangam MN" charset="0"/>
                <a:cs typeface="Bangla Sangam MN" charset="0"/>
              </a:rPr>
              <a:t>, Medroxyprogesterone acetate, or </a:t>
            </a:r>
            <a:r>
              <a:rPr lang="en-US" dirty="0" err="1" smtClean="0">
                <a:latin typeface="Bangla Sangam MN" charset="0"/>
                <a:ea typeface="Bangla Sangam MN" charset="0"/>
                <a:cs typeface="Bangla Sangam MN" charset="0"/>
              </a:rPr>
              <a:t>Etonogestrel</a:t>
            </a:r>
            <a:r>
              <a:rPr lang="en-US" dirty="0" smtClean="0">
                <a:latin typeface="Bangla Sangam MN" charset="0"/>
                <a:ea typeface="Bangla Sangam MN" charset="0"/>
                <a:cs typeface="Bangla Sangam MN" charset="0"/>
              </a:rPr>
              <a:t> implant</a:t>
            </a:r>
          </a:p>
          <a:p>
            <a:r>
              <a:rPr lang="en-US" dirty="0" smtClean="0">
                <a:latin typeface="Bangla Sangam MN" charset="0"/>
                <a:ea typeface="Bangla Sangam MN" charset="0"/>
                <a:cs typeface="Bangla Sangam MN" charset="0"/>
              </a:rPr>
              <a:t>Embolization of ovarian veins</a:t>
            </a:r>
          </a:p>
          <a:p>
            <a:r>
              <a:rPr lang="en-US" dirty="0">
                <a:latin typeface="Bangla Sangam MN" charset="0"/>
                <a:ea typeface="Bangla Sangam MN" charset="0"/>
                <a:cs typeface="Bangla Sangam MN" charset="0"/>
              </a:rPr>
              <a:t>S</a:t>
            </a:r>
            <a:r>
              <a:rPr lang="en-US" dirty="0" smtClean="0">
                <a:latin typeface="Bangla Sangam MN" charset="0"/>
                <a:ea typeface="Bangla Sangam MN" charset="0"/>
                <a:cs typeface="Bangla Sangam MN" charset="0"/>
              </a:rPr>
              <a:t>clerotherapy </a:t>
            </a:r>
            <a:r>
              <a:rPr lang="en-US" dirty="0">
                <a:latin typeface="Bangla Sangam MN" charset="0"/>
                <a:ea typeface="Bangla Sangam MN" charset="0"/>
                <a:cs typeface="Bangla Sangam MN" charset="0"/>
              </a:rPr>
              <a:t>of the ovarian veins</a:t>
            </a:r>
          </a:p>
        </p:txBody>
      </p:sp>
    </p:spTree>
    <p:extLst>
      <p:ext uri="{BB962C8B-B14F-4D97-AF65-F5344CB8AC3E}">
        <p14:creationId xmlns:p14="http://schemas.microsoft.com/office/powerpoint/2010/main" val="50025818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latin typeface="Bangla Sangam MN" charset="0"/>
                <a:ea typeface="Bangla Sangam MN" charset="0"/>
                <a:cs typeface="Bangla Sangam MN" charset="0"/>
              </a:rPr>
              <a:t>CPP- </a:t>
            </a:r>
            <a:r>
              <a:rPr lang="en-US" b="1" dirty="0">
                <a:latin typeface="Bangla Sangam MN" charset="0"/>
                <a:ea typeface="Bangla Sangam MN" charset="0"/>
                <a:cs typeface="Bangla Sangam MN" charset="0"/>
              </a:rPr>
              <a:t>Ovarian remnant and residual ovary syndrome</a:t>
            </a:r>
            <a:br>
              <a:rPr lang="en-US" b="1" dirty="0">
                <a:latin typeface="Bangla Sangam MN" charset="0"/>
                <a:ea typeface="Bangla Sangam MN" charset="0"/>
                <a:cs typeface="Bangla Sangam MN" charset="0"/>
              </a:rPr>
            </a:b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a:xfrm>
            <a:off x="1451579" y="2015732"/>
            <a:ext cx="9603275" cy="4080268"/>
          </a:xfrm>
        </p:spPr>
        <p:txBody>
          <a:bodyPr>
            <a:normAutofit fontScale="92500" lnSpcReduction="10000"/>
          </a:bodyPr>
          <a:lstStyle/>
          <a:p>
            <a:r>
              <a:rPr lang="en-US" dirty="0">
                <a:latin typeface="Bangla Sangam MN" charset="0"/>
                <a:ea typeface="Bangla Sangam MN" charset="0"/>
                <a:cs typeface="Bangla Sangam MN" charset="0"/>
              </a:rPr>
              <a:t>Ovarian remnant syndrome occurs in patients who have undergone bilateral oophorectomy and subsequently present with symptoms related to ovulatory function from ovarian tissue inadvertently left </a:t>
            </a:r>
            <a:r>
              <a:rPr lang="en-US" dirty="0" smtClean="0">
                <a:latin typeface="Bangla Sangam MN" charset="0"/>
                <a:ea typeface="Bangla Sangam MN" charset="0"/>
                <a:cs typeface="Bangla Sangam MN" charset="0"/>
              </a:rPr>
              <a:t>behind</a:t>
            </a:r>
          </a:p>
          <a:p>
            <a:r>
              <a:rPr lang="en-US" dirty="0">
                <a:latin typeface="Bangla Sangam MN" charset="0"/>
                <a:ea typeface="Bangla Sangam MN" charset="0"/>
                <a:cs typeface="Bangla Sangam MN" charset="0"/>
              </a:rPr>
              <a:t>Ovarian remnant syndrome is distinguished from the residual ovary syndrome, in which the ovary was intentionally preserved and subsequently develops </a:t>
            </a:r>
            <a:r>
              <a:rPr lang="en-US" dirty="0" smtClean="0">
                <a:latin typeface="Bangla Sangam MN" charset="0"/>
                <a:ea typeface="Bangla Sangam MN" charset="0"/>
                <a:cs typeface="Bangla Sangam MN" charset="0"/>
              </a:rPr>
              <a:t>pathology</a:t>
            </a:r>
          </a:p>
          <a:p>
            <a:r>
              <a:rPr lang="en-US" dirty="0">
                <a:latin typeface="Bangla Sangam MN" charset="0"/>
                <a:ea typeface="Bangla Sangam MN" charset="0"/>
                <a:cs typeface="Bangla Sangam MN" charset="0"/>
              </a:rPr>
              <a:t>The typical patient presents with cyclic pelvic pain and a mass, although the pain may be persistent with acute flare-ups. </a:t>
            </a:r>
          </a:p>
        </p:txBody>
      </p:sp>
    </p:spTree>
    <p:extLst>
      <p:ext uri="{BB962C8B-B14F-4D97-AF65-F5344CB8AC3E}">
        <p14:creationId xmlns:p14="http://schemas.microsoft.com/office/powerpoint/2010/main" val="486499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Bangla Sangam MN" charset="0"/>
                <a:ea typeface="Bangla Sangam MN" charset="0"/>
                <a:cs typeface="Bangla Sangam MN" charset="0"/>
              </a:rPr>
              <a:t>CPP- Ovarian remnant and residual ovary syndrome</a:t>
            </a:r>
            <a:br>
              <a:rPr lang="en-US" b="1" dirty="0">
                <a:latin typeface="Bangla Sangam MN" charset="0"/>
                <a:ea typeface="Bangla Sangam MN" charset="0"/>
                <a:cs typeface="Bangla Sangam MN" charset="0"/>
              </a:rPr>
            </a:b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S</a:t>
            </a:r>
            <a:r>
              <a:rPr lang="en-US" dirty="0" smtClean="0">
                <a:latin typeface="Bangla Sangam MN" charset="0"/>
                <a:ea typeface="Bangla Sangam MN" charset="0"/>
                <a:cs typeface="Bangla Sangam MN" charset="0"/>
              </a:rPr>
              <a:t>urgical </a:t>
            </a:r>
            <a:r>
              <a:rPr lang="en-US" dirty="0">
                <a:latin typeface="Bangla Sangam MN" charset="0"/>
                <a:ea typeface="Bangla Sangam MN" charset="0"/>
                <a:cs typeface="Bangla Sangam MN" charset="0"/>
              </a:rPr>
              <a:t>excision </a:t>
            </a:r>
            <a:r>
              <a:rPr lang="en-US" dirty="0" smtClean="0">
                <a:latin typeface="Bangla Sangam MN" charset="0"/>
                <a:ea typeface="Bangla Sangam MN" charset="0"/>
                <a:cs typeface="Bangla Sangam MN" charset="0"/>
              </a:rPr>
              <a:t>is recommended</a:t>
            </a:r>
          </a:p>
          <a:p>
            <a:r>
              <a:rPr lang="en-US" dirty="0">
                <a:latin typeface="Bangla Sangam MN" charset="0"/>
                <a:ea typeface="Bangla Sangam MN" charset="0"/>
                <a:cs typeface="Bangla Sangam MN" charset="0"/>
              </a:rPr>
              <a:t>Pharmacologic therapy is a reasonable option only for women with suspected ORS who have pelvic pain and have no pelvic mass</a:t>
            </a:r>
            <a:endParaRPr lang="en-US" dirty="0" smtClean="0">
              <a:latin typeface="Bangla Sangam MN" charset="0"/>
              <a:ea typeface="Bangla Sangam MN" charset="0"/>
              <a:cs typeface="Bangla Sangam MN" charset="0"/>
            </a:endParaRPr>
          </a:p>
          <a:p>
            <a:endParaRPr lang="en-US" dirty="0"/>
          </a:p>
        </p:txBody>
      </p:sp>
    </p:spTree>
    <p:extLst>
      <p:ext uri="{BB962C8B-B14F-4D97-AF65-F5344CB8AC3E}">
        <p14:creationId xmlns:p14="http://schemas.microsoft.com/office/powerpoint/2010/main" val="17462592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Endometrial </a:t>
            </a:r>
            <a:r>
              <a:rPr lang="en-US" dirty="0" smtClean="0">
                <a:latin typeface="Bangla Sangam MN" charset="0"/>
                <a:ea typeface="Bangla Sangam MN" charset="0"/>
                <a:cs typeface="Bangla Sangam MN" charset="0"/>
              </a:rPr>
              <a:t>polyp</a:t>
            </a:r>
            <a:endParaRPr lang="en-US" dirty="0">
              <a:latin typeface="Bangla Sangam MN" charset="0"/>
              <a:ea typeface="Bangla Sangam MN" charset="0"/>
              <a:cs typeface="Bangla Sangam MN"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160" y="1853754"/>
            <a:ext cx="4776951" cy="4326329"/>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366" y="1853754"/>
            <a:ext cx="4801233" cy="4326329"/>
          </a:xfrm>
          <a:prstGeom prst="rect">
            <a:avLst/>
          </a:prstGeom>
        </p:spPr>
      </p:pic>
    </p:spTree>
    <p:extLst>
      <p:ext uri="{BB962C8B-B14F-4D97-AF65-F5344CB8AC3E}">
        <p14:creationId xmlns:p14="http://schemas.microsoft.com/office/powerpoint/2010/main" val="1449761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CPP- </a:t>
            </a:r>
            <a:r>
              <a:rPr lang="en-US" b="1" dirty="0">
                <a:latin typeface="Bangla Sangam MN" charset="0"/>
                <a:ea typeface="Bangla Sangam MN" charset="0"/>
                <a:cs typeface="Bangla Sangam MN" charset="0"/>
              </a:rPr>
              <a:t>Malignancy </a:t>
            </a: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O</a:t>
            </a:r>
            <a:r>
              <a:rPr lang="en-US" dirty="0" smtClean="0">
                <a:latin typeface="Bangla Sangam MN" charset="0"/>
                <a:ea typeface="Bangla Sangam MN" charset="0"/>
                <a:cs typeface="Bangla Sangam MN" charset="0"/>
              </a:rPr>
              <a:t>varian </a:t>
            </a:r>
            <a:r>
              <a:rPr lang="en-US" dirty="0">
                <a:latin typeface="Bangla Sangam MN" charset="0"/>
                <a:ea typeface="Bangla Sangam MN" charset="0"/>
                <a:cs typeface="Bangla Sangam MN" charset="0"/>
              </a:rPr>
              <a:t>cancer is the one that is most likely to cause diffuse pelvic symptoms, such as </a:t>
            </a:r>
            <a:r>
              <a:rPr lang="en-US" dirty="0" smtClean="0">
                <a:latin typeface="Bangla Sangam MN" charset="0"/>
                <a:ea typeface="Bangla Sangam MN" charset="0"/>
                <a:cs typeface="Bangla Sangam MN" charset="0"/>
              </a:rPr>
              <a:t>lower abdominal</a:t>
            </a:r>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pain, discomfort, pressure, bloating</a:t>
            </a:r>
            <a:r>
              <a:rPr lang="en-US" dirty="0">
                <a:latin typeface="Bangla Sangam MN" charset="0"/>
                <a:ea typeface="Bangla Sangam MN" charset="0"/>
                <a:cs typeface="Bangla Sangam MN" charset="0"/>
              </a:rPr>
              <a:t>, increased abdominal girth, constipation, lack of appetite, nausea or indigestion, irregular menstrual cycles or abnormal vaginal bleeding, low back pain, fatigue, urinary frequency, </a:t>
            </a:r>
            <a:r>
              <a:rPr lang="en-US" dirty="0" smtClean="0">
                <a:latin typeface="Bangla Sangam MN" charset="0"/>
                <a:ea typeface="Bangla Sangam MN" charset="0"/>
                <a:cs typeface="Bangla Sangam MN" charset="0"/>
              </a:rPr>
              <a:t>and/or dyspareunia</a:t>
            </a:r>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186843435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Urinary tract infection (UTI)</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4160" y="1690689"/>
            <a:ext cx="6690360" cy="4664392"/>
          </a:xfrm>
        </p:spPr>
      </p:pic>
    </p:spTree>
    <p:extLst>
      <p:ext uri="{BB962C8B-B14F-4D97-AF65-F5344CB8AC3E}">
        <p14:creationId xmlns:p14="http://schemas.microsoft.com/office/powerpoint/2010/main" val="116071860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Urinary tract infection (UTI)</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Urinary tract infections (UTIs) include cystitis (infection of the bladder/lower urinary tract) and pyelonephritis (infection of the kidney/upper urinary tract</a:t>
            </a:r>
            <a:r>
              <a:rPr lang="en-US" dirty="0" smtClean="0">
                <a:latin typeface="Bangla Sangam MN" charset="0"/>
                <a:ea typeface="Bangla Sangam MN" charset="0"/>
                <a:cs typeface="Bangla Sangam MN" charset="0"/>
              </a:rPr>
              <a:t>)</a:t>
            </a:r>
          </a:p>
          <a:p>
            <a:r>
              <a:rPr lang="en-US" dirty="0" smtClean="0">
                <a:latin typeface="Bangla Sangam MN" charset="0"/>
                <a:ea typeface="Bangla Sangam MN" charset="0"/>
                <a:cs typeface="Bangla Sangam MN" charset="0"/>
              </a:rPr>
              <a:t>In </a:t>
            </a:r>
            <a:r>
              <a:rPr lang="en-US" dirty="0">
                <a:latin typeface="Bangla Sangam MN" charset="0"/>
                <a:ea typeface="Bangla Sangam MN" charset="0"/>
                <a:cs typeface="Bangla Sangam MN" charset="0"/>
              </a:rPr>
              <a:t>women, the pathogenesis of UTIs begins with colonization of the vaginal </a:t>
            </a:r>
            <a:r>
              <a:rPr lang="en-US" dirty="0" err="1">
                <a:latin typeface="Bangla Sangam MN" charset="0"/>
                <a:ea typeface="Bangla Sangam MN" charset="0"/>
                <a:cs typeface="Bangla Sangam MN" charset="0"/>
              </a:rPr>
              <a:t>introitus</a:t>
            </a:r>
            <a:r>
              <a:rPr lang="en-US" dirty="0">
                <a:latin typeface="Bangla Sangam MN" charset="0"/>
                <a:ea typeface="Bangla Sangam MN" charset="0"/>
                <a:cs typeface="Bangla Sangam MN" charset="0"/>
              </a:rPr>
              <a:t> by </a:t>
            </a:r>
            <a:r>
              <a:rPr lang="en-US" dirty="0" err="1">
                <a:latin typeface="Bangla Sangam MN" charset="0"/>
                <a:ea typeface="Bangla Sangam MN" charset="0"/>
                <a:cs typeface="Bangla Sangam MN" charset="0"/>
              </a:rPr>
              <a:t>uropathogens</a:t>
            </a:r>
            <a:r>
              <a:rPr lang="en-US" dirty="0">
                <a:latin typeface="Bangla Sangam MN" charset="0"/>
                <a:ea typeface="Bangla Sangam MN" charset="0"/>
                <a:cs typeface="Bangla Sangam MN" charset="0"/>
              </a:rPr>
              <a:t> from the fecal flora, followed by ascension via the urethra into the bladder and, in the case of pyelonephritis, to the kidneys via the ureters.</a:t>
            </a:r>
          </a:p>
        </p:txBody>
      </p:sp>
    </p:spTree>
    <p:extLst>
      <p:ext uri="{BB962C8B-B14F-4D97-AF65-F5344CB8AC3E}">
        <p14:creationId xmlns:p14="http://schemas.microsoft.com/office/powerpoint/2010/main" val="28369441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UTI</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smtClean="0">
                <a:latin typeface="Bangla Sangam MN" charset="0"/>
                <a:ea typeface="Bangla Sangam MN" charset="0"/>
                <a:cs typeface="Bangla Sangam MN" charset="0"/>
              </a:rPr>
              <a:t>Acute </a:t>
            </a:r>
            <a:r>
              <a:rPr lang="en-US" dirty="0">
                <a:latin typeface="Bangla Sangam MN" charset="0"/>
                <a:ea typeface="Bangla Sangam MN" charset="0"/>
                <a:cs typeface="Bangla Sangam MN" charset="0"/>
              </a:rPr>
              <a:t>simple cystitis should be suspected in women who have acute symptoms of dysuria, urinary frequency or urgency, and/or suprapubic pain, particularly in the absence of vaginal symptoms (</a:t>
            </a:r>
            <a:r>
              <a:rPr lang="en-US" dirty="0" err="1">
                <a:latin typeface="Bangla Sangam MN" charset="0"/>
                <a:ea typeface="Bangla Sangam MN" charset="0"/>
                <a:cs typeface="Bangla Sangam MN" charset="0"/>
              </a:rPr>
              <a:t>eg</a:t>
            </a:r>
            <a:r>
              <a:rPr lang="en-US" dirty="0">
                <a:latin typeface="Bangla Sangam MN" charset="0"/>
                <a:ea typeface="Bangla Sangam MN" charset="0"/>
                <a:cs typeface="Bangla Sangam MN" charset="0"/>
              </a:rPr>
              <a:t>, vaginal pruritus or discharge</a:t>
            </a:r>
            <a:r>
              <a:rPr lang="en-US" dirty="0" smtClean="0">
                <a:latin typeface="Bangla Sangam MN" charset="0"/>
                <a:ea typeface="Bangla Sangam MN" charset="0"/>
                <a:cs typeface="Bangla Sangam MN" charset="0"/>
              </a:rPr>
              <a:t>).</a:t>
            </a:r>
          </a:p>
          <a:p>
            <a:r>
              <a:rPr lang="en-US" dirty="0" smtClean="0">
                <a:latin typeface="Bangla Sangam MN" charset="0"/>
                <a:ea typeface="Bangla Sangam MN" charset="0"/>
                <a:cs typeface="Bangla Sangam MN" charset="0"/>
              </a:rPr>
              <a:t> </a:t>
            </a:r>
            <a:r>
              <a:rPr lang="en-US" dirty="0">
                <a:latin typeface="Bangla Sangam MN" charset="0"/>
                <a:ea typeface="Bangla Sangam MN" charset="0"/>
                <a:cs typeface="Bangla Sangam MN" charset="0"/>
              </a:rPr>
              <a:t>The probability of cystitis is greater than 50 percent in women with any of these symptoms and greater than 90 percent in women who have dysuria and frequency without vaginal discharge or irritation </a:t>
            </a:r>
          </a:p>
        </p:txBody>
      </p:sp>
    </p:spTree>
    <p:extLst>
      <p:ext uri="{BB962C8B-B14F-4D97-AF65-F5344CB8AC3E}">
        <p14:creationId xmlns:p14="http://schemas.microsoft.com/office/powerpoint/2010/main" val="95787276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UTI- Management</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If women have symptoms of </a:t>
            </a:r>
            <a:r>
              <a:rPr lang="en-US" dirty="0" smtClean="0">
                <a:latin typeface="Bangla Sangam MN" charset="0"/>
                <a:ea typeface="Bangla Sangam MN" charset="0"/>
                <a:cs typeface="Bangla Sangam MN" charset="0"/>
              </a:rPr>
              <a:t>UTI </a:t>
            </a:r>
            <a:r>
              <a:rPr lang="en-US" dirty="0">
                <a:latin typeface="Bangla Sangam MN" charset="0"/>
                <a:ea typeface="Bangla Sangam MN" charset="0"/>
                <a:cs typeface="Bangla Sangam MN" charset="0"/>
              </a:rPr>
              <a:t>and their urine tests positive for both leucocytes and nitrites, send a midstream urine specimen for culture and analysis of antibiotic sensitivities. Prescribe an appropriate course of antibiotic treatment pending culture results</a:t>
            </a:r>
            <a:endParaRPr lang="en-US" dirty="0" smtClean="0">
              <a:latin typeface="Bangla Sangam MN" charset="0"/>
              <a:ea typeface="Bangla Sangam MN" charset="0"/>
              <a:cs typeface="Bangla Sangam MN" charset="0"/>
            </a:endParaRPr>
          </a:p>
        </p:txBody>
      </p:sp>
    </p:spTree>
    <p:extLst>
      <p:ext uri="{BB962C8B-B14F-4D97-AF65-F5344CB8AC3E}">
        <p14:creationId xmlns:p14="http://schemas.microsoft.com/office/powerpoint/2010/main" val="76628662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UTI- Management</a:t>
            </a: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If women have symptoms of UTI and their urine tests negative for either leucocytes or nitrites, send a midstream urine specimen for culture and analysis of antibiotic sensitivities. Consider the prescription of antibiotics pending culture results</a:t>
            </a:r>
          </a:p>
        </p:txBody>
      </p:sp>
    </p:spTree>
    <p:extLst>
      <p:ext uri="{BB962C8B-B14F-4D97-AF65-F5344CB8AC3E}">
        <p14:creationId xmlns:p14="http://schemas.microsoft.com/office/powerpoint/2010/main" val="165984149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UTI- Management</a:t>
            </a: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If women do not have symptoms of UTI, but their urine tests positive for both leucocytes and nitrites, do not offer antibiotics without the results of midstream urine culture</a:t>
            </a:r>
          </a:p>
        </p:txBody>
      </p:sp>
    </p:spTree>
    <p:extLst>
      <p:ext uri="{BB962C8B-B14F-4D97-AF65-F5344CB8AC3E}">
        <p14:creationId xmlns:p14="http://schemas.microsoft.com/office/powerpoint/2010/main" val="67680028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UTI- Management</a:t>
            </a:r>
          </a:p>
        </p:txBody>
      </p:sp>
      <p:sp>
        <p:nvSpPr>
          <p:cNvPr id="3" name="Content Placeholder 2"/>
          <p:cNvSpPr>
            <a:spLocks noGrp="1"/>
          </p:cNvSpPr>
          <p:nvPr>
            <p:ph idx="1"/>
          </p:nvPr>
        </p:nvSpPr>
        <p:spPr>
          <a:xfrm>
            <a:off x="1451579" y="2015732"/>
            <a:ext cx="9603275" cy="4034548"/>
          </a:xfrm>
        </p:spPr>
        <p:txBody>
          <a:bodyPr>
            <a:normAutofit fontScale="92500" lnSpcReduction="20000"/>
          </a:bodyPr>
          <a:lstStyle/>
          <a:p>
            <a:r>
              <a:rPr lang="en-US" b="1" dirty="0">
                <a:latin typeface="Bangla Sangam MN" charset="0"/>
                <a:ea typeface="Bangla Sangam MN" charset="0"/>
                <a:cs typeface="Bangla Sangam MN" charset="0"/>
              </a:rPr>
              <a:t>First-line antimicrobial </a:t>
            </a:r>
            <a:r>
              <a:rPr lang="en-US" b="1" dirty="0" smtClean="0">
                <a:latin typeface="Bangla Sangam MN" charset="0"/>
                <a:ea typeface="Bangla Sangam MN" charset="0"/>
                <a:cs typeface="Bangla Sangam MN" charset="0"/>
              </a:rPr>
              <a:t>options:</a:t>
            </a:r>
          </a:p>
          <a:p>
            <a:pPr>
              <a:buFont typeface="Wingdings" charset="2"/>
              <a:buChar char="Ø"/>
            </a:pPr>
            <a:r>
              <a:rPr lang="en-US" dirty="0" smtClean="0">
                <a:latin typeface="Bangla Sangam MN" charset="0"/>
                <a:ea typeface="Bangla Sangam MN" charset="0"/>
                <a:cs typeface="Bangla Sangam MN" charset="0"/>
              </a:rPr>
              <a:t>Nitrofurantoin</a:t>
            </a:r>
          </a:p>
          <a:p>
            <a:pPr>
              <a:buFont typeface="Wingdings" charset="2"/>
              <a:buChar char="Ø"/>
            </a:pPr>
            <a:r>
              <a:rPr lang="en-US" dirty="0" smtClean="0">
                <a:latin typeface="Bangla Sangam MN" charset="0"/>
                <a:ea typeface="Bangla Sangam MN" charset="0"/>
                <a:cs typeface="Bangla Sangam MN" charset="0"/>
              </a:rPr>
              <a:t>Trimethoprim-sulfamethoxazole </a:t>
            </a:r>
          </a:p>
          <a:p>
            <a:pPr>
              <a:buFont typeface="Wingdings" charset="2"/>
              <a:buChar char="Ø"/>
            </a:pPr>
            <a:r>
              <a:rPr lang="en-US" dirty="0" err="1" smtClean="0">
                <a:latin typeface="Bangla Sangam MN" charset="0"/>
                <a:ea typeface="Bangla Sangam MN" charset="0"/>
                <a:cs typeface="Bangla Sangam MN" charset="0"/>
              </a:rPr>
              <a:t>Fosfomycin</a:t>
            </a:r>
            <a:endParaRPr lang="en-US" dirty="0" smtClean="0">
              <a:latin typeface="Bangla Sangam MN" charset="0"/>
              <a:ea typeface="Bangla Sangam MN" charset="0"/>
              <a:cs typeface="Bangla Sangam MN" charset="0"/>
            </a:endParaRPr>
          </a:p>
          <a:p>
            <a:pPr>
              <a:buFont typeface="Wingdings" charset="2"/>
              <a:buChar char="Ø"/>
            </a:pPr>
            <a:r>
              <a:rPr lang="en-US" dirty="0" err="1">
                <a:latin typeface="Bangla Sangam MN" charset="0"/>
                <a:ea typeface="Bangla Sangam MN" charset="0"/>
                <a:cs typeface="Bangla Sangam MN" charset="0"/>
              </a:rPr>
              <a:t>Pivmecillinam</a:t>
            </a:r>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(penicillin)</a:t>
            </a:r>
          </a:p>
          <a:p>
            <a:r>
              <a:rPr lang="en-US" b="1" dirty="0">
                <a:latin typeface="Bangla Sangam MN" charset="0"/>
                <a:ea typeface="Bangla Sangam MN" charset="0"/>
                <a:cs typeface="Bangla Sangam MN" charset="0"/>
              </a:rPr>
              <a:t>Alternative antimicrobial </a:t>
            </a:r>
            <a:r>
              <a:rPr lang="en-US" b="1" dirty="0" smtClean="0">
                <a:latin typeface="Bangla Sangam MN" charset="0"/>
                <a:ea typeface="Bangla Sangam MN" charset="0"/>
                <a:cs typeface="Bangla Sangam MN" charset="0"/>
              </a:rPr>
              <a:t>options:</a:t>
            </a:r>
          </a:p>
          <a:p>
            <a:pPr>
              <a:buFont typeface="Wingdings" charset="2"/>
              <a:buChar char="Ø"/>
            </a:pPr>
            <a:r>
              <a:rPr lang="en-US" dirty="0" smtClean="0">
                <a:latin typeface="Bangla Sangam MN" charset="0"/>
                <a:ea typeface="Bangla Sangam MN" charset="0"/>
                <a:cs typeface="Bangla Sangam MN" charset="0"/>
              </a:rPr>
              <a:t> Amoxicillin-</a:t>
            </a:r>
            <a:r>
              <a:rPr lang="en-US" dirty="0" err="1" smtClean="0">
                <a:latin typeface="Bangla Sangam MN" charset="0"/>
                <a:ea typeface="Bangla Sangam MN" charset="0"/>
                <a:cs typeface="Bangla Sangam MN" charset="0"/>
              </a:rPr>
              <a:t>clavulanate</a:t>
            </a:r>
            <a:endParaRPr lang="en-US" dirty="0" smtClean="0">
              <a:latin typeface="Bangla Sangam MN" charset="0"/>
              <a:ea typeface="Bangla Sangam MN" charset="0"/>
              <a:cs typeface="Bangla Sangam MN" charset="0"/>
            </a:endParaRPr>
          </a:p>
          <a:p>
            <a:pPr>
              <a:buFont typeface="Wingdings" charset="2"/>
              <a:buChar char="Ø"/>
            </a:pPr>
            <a:r>
              <a:rPr lang="en-US" dirty="0" smtClean="0">
                <a:latin typeface="Bangla Sangam MN" charset="0"/>
                <a:ea typeface="Bangla Sangam MN" charset="0"/>
                <a:cs typeface="Bangla Sangam MN" charset="0"/>
              </a:rPr>
              <a:t>Third generation </a:t>
            </a:r>
            <a:r>
              <a:rPr lang="en-US" dirty="0" err="1" smtClean="0">
                <a:latin typeface="Bangla Sangam MN" charset="0"/>
                <a:ea typeface="Bangla Sangam MN" charset="0"/>
                <a:cs typeface="Bangla Sangam MN" charset="0"/>
              </a:rPr>
              <a:t>cephalosporins</a:t>
            </a:r>
            <a:r>
              <a:rPr lang="en-US" dirty="0" smtClean="0">
                <a:latin typeface="Bangla Sangam MN" charset="0"/>
                <a:ea typeface="Bangla Sangam MN" charset="0"/>
                <a:cs typeface="Bangla Sangam MN" charset="0"/>
              </a:rPr>
              <a:t> (</a:t>
            </a:r>
            <a:r>
              <a:rPr lang="en-US" dirty="0" err="1" smtClean="0">
                <a:latin typeface="Bangla Sangam MN" charset="0"/>
                <a:ea typeface="Bangla Sangam MN" charset="0"/>
                <a:cs typeface="Bangla Sangam MN" charset="0"/>
              </a:rPr>
              <a:t>e.g</a:t>
            </a:r>
            <a:r>
              <a:rPr lang="en-US" dirty="0" smtClean="0">
                <a:latin typeface="Bangla Sangam MN" charset="0"/>
                <a:ea typeface="Bangla Sangam MN" charset="0"/>
                <a:cs typeface="Bangla Sangam MN" charset="0"/>
              </a:rPr>
              <a:t> </a:t>
            </a:r>
            <a:r>
              <a:rPr lang="en-US" dirty="0" err="1" smtClean="0">
                <a:latin typeface="Bangla Sangam MN" charset="0"/>
                <a:ea typeface="Bangla Sangam MN" charset="0"/>
                <a:cs typeface="Bangla Sangam MN" charset="0"/>
              </a:rPr>
              <a:t>Cefpodoxime</a:t>
            </a:r>
            <a:r>
              <a:rPr lang="en-US" dirty="0" smtClean="0">
                <a:latin typeface="Bangla Sangam MN" charset="0"/>
                <a:ea typeface="Bangla Sangam MN" charset="0"/>
                <a:cs typeface="Bangla Sangam MN" charset="0"/>
              </a:rPr>
              <a:t>, </a:t>
            </a:r>
            <a:r>
              <a:rPr lang="en-US" dirty="0" err="1" smtClean="0">
                <a:latin typeface="Bangla Sangam MN" charset="0"/>
                <a:ea typeface="Bangla Sangam MN" charset="0"/>
                <a:cs typeface="Bangla Sangam MN" charset="0"/>
              </a:rPr>
              <a:t>Cefdinir</a:t>
            </a:r>
            <a:r>
              <a:rPr lang="en-US" dirty="0" smtClean="0">
                <a:latin typeface="Bangla Sangam MN" charset="0"/>
                <a:ea typeface="Bangla Sangam MN" charset="0"/>
                <a:cs typeface="Bangla Sangam MN" charset="0"/>
              </a:rPr>
              <a:t>)</a:t>
            </a:r>
          </a:p>
          <a:p>
            <a:pPr>
              <a:buFont typeface="Wingdings" charset="2"/>
              <a:buChar char="Ø"/>
            </a:pPr>
            <a:r>
              <a:rPr lang="en-US" dirty="0" smtClean="0">
                <a:latin typeface="Bangla Sangam MN" charset="0"/>
                <a:ea typeface="Bangla Sangam MN" charset="0"/>
                <a:cs typeface="Bangla Sangam MN" charset="0"/>
              </a:rPr>
              <a:t>First generation </a:t>
            </a:r>
            <a:r>
              <a:rPr lang="en-US" dirty="0" err="1" smtClean="0">
                <a:latin typeface="Bangla Sangam MN" charset="0"/>
                <a:ea typeface="Bangla Sangam MN" charset="0"/>
                <a:cs typeface="Bangla Sangam MN" charset="0"/>
              </a:rPr>
              <a:t>cephalosporins</a:t>
            </a:r>
            <a:r>
              <a:rPr lang="en-US" dirty="0" smtClean="0">
                <a:latin typeface="Bangla Sangam MN" charset="0"/>
                <a:ea typeface="Bangla Sangam MN" charset="0"/>
                <a:cs typeface="Bangla Sangam MN" charset="0"/>
              </a:rPr>
              <a:t> (</a:t>
            </a:r>
            <a:r>
              <a:rPr lang="en-US" dirty="0" err="1" smtClean="0">
                <a:latin typeface="Bangla Sangam MN" charset="0"/>
                <a:ea typeface="Bangla Sangam MN" charset="0"/>
                <a:cs typeface="Bangla Sangam MN" charset="0"/>
              </a:rPr>
              <a:t>e.g</a:t>
            </a:r>
            <a:r>
              <a:rPr lang="en-US" dirty="0" smtClean="0">
                <a:latin typeface="Bangla Sangam MN" charset="0"/>
                <a:ea typeface="Bangla Sangam MN" charset="0"/>
                <a:cs typeface="Bangla Sangam MN" charset="0"/>
              </a:rPr>
              <a:t> </a:t>
            </a:r>
            <a:r>
              <a:rPr lang="en-US" dirty="0" err="1">
                <a:latin typeface="Bangla Sangam MN" charset="0"/>
                <a:ea typeface="Bangla Sangam MN" charset="0"/>
                <a:cs typeface="Bangla Sangam MN" charset="0"/>
              </a:rPr>
              <a:t>Cefadroxil</a:t>
            </a:r>
            <a:r>
              <a:rPr lang="en-US" dirty="0" smtClean="0">
                <a:latin typeface="Bangla Sangam MN" charset="0"/>
                <a:ea typeface="Bangla Sangam MN" charset="0"/>
                <a:cs typeface="Bangla Sangam MN" charset="0"/>
              </a:rPr>
              <a:t>)</a:t>
            </a:r>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190906271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Recurrent </a:t>
            </a:r>
            <a:r>
              <a:rPr lang="en-US" b="1" dirty="0" smtClean="0">
                <a:latin typeface="Bangla Sangam MN" charset="0"/>
                <a:ea typeface="Bangla Sangam MN" charset="0"/>
                <a:cs typeface="Bangla Sangam MN" charset="0"/>
              </a:rPr>
              <a:t>UTI</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a:xfrm>
            <a:off x="1451579" y="2015732"/>
            <a:ext cx="9603275" cy="4125988"/>
          </a:xfrm>
        </p:spPr>
        <p:txBody>
          <a:bodyPr>
            <a:normAutofit/>
          </a:bodyPr>
          <a:lstStyle/>
          <a:p>
            <a:r>
              <a:rPr lang="en-US" dirty="0">
                <a:latin typeface="Bangla Sangam MN" charset="0"/>
                <a:ea typeface="Bangla Sangam MN" charset="0"/>
                <a:cs typeface="Bangla Sangam MN" charset="0"/>
              </a:rPr>
              <a:t>Recurrent urinary tract infection is the term used to describe a UTI that follows the resolution of a previous UTI (both symptoms and bacteriuria). </a:t>
            </a:r>
            <a:endParaRPr lang="en-US" dirty="0" smtClean="0">
              <a:latin typeface="Bangla Sangam MN" charset="0"/>
              <a:ea typeface="Bangla Sangam MN" charset="0"/>
              <a:cs typeface="Bangla Sangam MN" charset="0"/>
            </a:endParaRPr>
          </a:p>
          <a:p>
            <a:r>
              <a:rPr lang="en-US" dirty="0" smtClean="0">
                <a:latin typeface="Bangla Sangam MN" charset="0"/>
                <a:ea typeface="Bangla Sangam MN" charset="0"/>
                <a:cs typeface="Bangla Sangam MN" charset="0"/>
              </a:rPr>
              <a:t>A </a:t>
            </a:r>
            <a:r>
              <a:rPr lang="en-US" dirty="0">
                <a:latin typeface="Bangla Sangam MN" charset="0"/>
                <a:ea typeface="Bangla Sangam MN" charset="0"/>
                <a:cs typeface="Bangla Sangam MN" charset="0"/>
              </a:rPr>
              <a:t>woman is described as having recurrent UTIs if she has two or more episodes of UTIs over a 6-month period, or three or more episodes of UTIs over a 12-month period.</a:t>
            </a:r>
          </a:p>
          <a:p>
            <a:endParaRPr lang="en-US" dirty="0"/>
          </a:p>
        </p:txBody>
      </p:sp>
    </p:spTree>
    <p:extLst>
      <p:ext uri="{BB962C8B-B14F-4D97-AF65-F5344CB8AC3E}">
        <p14:creationId xmlns:p14="http://schemas.microsoft.com/office/powerpoint/2010/main" val="6381395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Recurrent UTI</a:t>
            </a:r>
            <a:br>
              <a:rPr lang="en-US" b="1" dirty="0">
                <a:latin typeface="Bangla Sangam MN" charset="0"/>
                <a:ea typeface="Bangla Sangam MN" charset="0"/>
                <a:cs typeface="Bangla Sangam MN" charset="0"/>
              </a:rPr>
            </a:b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Recurrent infections may be due to relapse with the original organism or reinfection with the same or a different organism.</a:t>
            </a:r>
          </a:p>
          <a:p>
            <a:r>
              <a:rPr lang="en-US" dirty="0">
                <a:latin typeface="Bangla Sangam MN" charset="0"/>
                <a:ea typeface="Bangla Sangam MN" charset="0"/>
                <a:cs typeface="Bangla Sangam MN" charset="0"/>
              </a:rPr>
              <a:t>Generally, a 2-week period is used to differentiate between reinfection and relapse when the same microorganism is involved. </a:t>
            </a:r>
          </a:p>
          <a:p>
            <a:r>
              <a:rPr lang="en-US" dirty="0">
                <a:latin typeface="Bangla Sangam MN" charset="0"/>
                <a:ea typeface="Bangla Sangam MN" charset="0"/>
                <a:cs typeface="Bangla Sangam MN" charset="0"/>
              </a:rPr>
              <a:t>Reinfection is the most common cause for recurrent UTIs.</a:t>
            </a:r>
          </a:p>
          <a:p>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9267177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PALM-COEIN</a:t>
            </a:r>
          </a:p>
        </p:txBody>
      </p:sp>
      <p:sp>
        <p:nvSpPr>
          <p:cNvPr id="5" name="TextBox 4"/>
          <p:cNvSpPr txBox="1"/>
          <p:nvPr/>
        </p:nvSpPr>
        <p:spPr>
          <a:xfrm>
            <a:off x="441434" y="2396359"/>
            <a:ext cx="3279229" cy="584775"/>
          </a:xfrm>
          <a:prstGeom prst="rect">
            <a:avLst/>
          </a:prstGeom>
          <a:noFill/>
        </p:spPr>
        <p:txBody>
          <a:bodyPr wrap="square" rtlCol="0">
            <a:spAutoFit/>
          </a:bodyPr>
          <a:lstStyle/>
          <a:p>
            <a:r>
              <a:rPr lang="en-US" sz="3200" b="1" dirty="0" err="1" smtClean="0">
                <a:latin typeface="Bangla Sangam MN" charset="0"/>
                <a:ea typeface="Bangla Sangam MN" charset="0"/>
                <a:cs typeface="Bangla Sangam MN" charset="0"/>
              </a:rPr>
              <a:t>Adenomyosis</a:t>
            </a:r>
            <a:endParaRPr lang="en-US" sz="3200" dirty="0">
              <a:latin typeface="Bangla Sangam MN" charset="0"/>
              <a:ea typeface="Bangla Sangam MN" charset="0"/>
              <a:cs typeface="Bangla Sangam MN" charset="0"/>
            </a:endParaRPr>
          </a:p>
        </p:txBody>
      </p:sp>
      <p:pic>
        <p:nvPicPr>
          <p:cNvPr id="6" name="Content Placeholder 3"/>
          <p:cNvPicPr>
            <a:picLocks noGrp="1" noChangeAspect="1"/>
          </p:cNvPicPr>
          <p:nvPr>
            <p:ph idx="1"/>
          </p:nvPr>
        </p:nvPicPr>
        <p:blipFill rotWithShape="1">
          <a:blip r:embed="rId2"/>
          <a:srcRect t="9880" r="37894" b="39686"/>
          <a:stretch/>
        </p:blipFill>
        <p:spPr>
          <a:xfrm>
            <a:off x="4099560" y="1997926"/>
            <a:ext cx="5562600" cy="4479073"/>
          </a:xfrm>
          <a:prstGeom prst="rect">
            <a:avLst/>
          </a:prstGeom>
        </p:spPr>
      </p:pic>
    </p:spTree>
    <p:extLst>
      <p:ext uri="{BB962C8B-B14F-4D97-AF65-F5344CB8AC3E}">
        <p14:creationId xmlns:p14="http://schemas.microsoft.com/office/powerpoint/2010/main" val="189494856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latin typeface="Bangla Sangam MN" charset="0"/>
                <a:ea typeface="Bangla Sangam MN" charset="0"/>
                <a:cs typeface="Bangla Sangam MN" charset="0"/>
              </a:rPr>
              <a:t>UTI- </a:t>
            </a:r>
            <a:r>
              <a:rPr lang="en-US" b="1" dirty="0">
                <a:latin typeface="Bangla Sangam MN" charset="0"/>
                <a:ea typeface="Bangla Sangam MN" charset="0"/>
                <a:cs typeface="Bangla Sangam MN" charset="0"/>
              </a:rPr>
              <a:t>General treatment measures</a:t>
            </a:r>
            <a:br>
              <a:rPr lang="en-US" b="1" dirty="0">
                <a:latin typeface="Bangla Sangam MN" charset="0"/>
                <a:ea typeface="Bangla Sangam MN" charset="0"/>
                <a:cs typeface="Bangla Sangam MN" charset="0"/>
              </a:rPr>
            </a:b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normAutofit/>
          </a:bodyPr>
          <a:lstStyle/>
          <a:p>
            <a:r>
              <a:rPr lang="en-US" dirty="0">
                <a:latin typeface="Bangla Sangam MN" charset="0"/>
                <a:ea typeface="Bangla Sangam MN" charset="0"/>
                <a:cs typeface="Bangla Sangam MN" charset="0"/>
              </a:rPr>
              <a:t>I</a:t>
            </a:r>
            <a:r>
              <a:rPr lang="en-US" dirty="0" smtClean="0">
                <a:latin typeface="Bangla Sangam MN" charset="0"/>
                <a:ea typeface="Bangla Sangam MN" charset="0"/>
                <a:cs typeface="Bangla Sangam MN" charset="0"/>
              </a:rPr>
              <a:t>ncreased </a:t>
            </a:r>
            <a:r>
              <a:rPr lang="en-US" dirty="0">
                <a:latin typeface="Bangla Sangam MN" charset="0"/>
                <a:ea typeface="Bangla Sangam MN" charset="0"/>
                <a:cs typeface="Bangla Sangam MN" charset="0"/>
              </a:rPr>
              <a:t>fluid intake (up to two </a:t>
            </a:r>
            <a:r>
              <a:rPr lang="en-US" dirty="0" err="1">
                <a:latin typeface="Bangla Sangam MN" charset="0"/>
                <a:ea typeface="Bangla Sangam MN" charset="0"/>
                <a:cs typeface="Bangla Sangam MN" charset="0"/>
              </a:rPr>
              <a:t>litres</a:t>
            </a:r>
            <a:r>
              <a:rPr lang="en-US" dirty="0">
                <a:latin typeface="Bangla Sangam MN" charset="0"/>
                <a:ea typeface="Bangla Sangam MN" charset="0"/>
                <a:cs typeface="Bangla Sangam MN" charset="0"/>
              </a:rPr>
              <a:t> of plain water)</a:t>
            </a:r>
          </a:p>
          <a:p>
            <a:r>
              <a:rPr lang="en-US" dirty="0" smtClean="0">
                <a:latin typeface="Bangla Sangam MN" charset="0"/>
                <a:ea typeface="Bangla Sangam MN" charset="0"/>
                <a:cs typeface="Bangla Sangam MN" charset="0"/>
              </a:rPr>
              <a:t>Double </a:t>
            </a:r>
            <a:r>
              <a:rPr lang="en-US" dirty="0">
                <a:latin typeface="Bangla Sangam MN" charset="0"/>
                <a:ea typeface="Bangla Sangam MN" charset="0"/>
                <a:cs typeface="Bangla Sangam MN" charset="0"/>
              </a:rPr>
              <a:t>urination – deliberately trying to empty the bladder after urination seems complete</a:t>
            </a:r>
          </a:p>
          <a:p>
            <a:r>
              <a:rPr lang="en-US" dirty="0" err="1" smtClean="0">
                <a:latin typeface="Bangla Sangam MN" charset="0"/>
                <a:ea typeface="Bangla Sangam MN" charset="0"/>
                <a:cs typeface="Bangla Sangam MN" charset="0"/>
              </a:rPr>
              <a:t>Postcoital</a:t>
            </a:r>
            <a:r>
              <a:rPr lang="en-US" dirty="0" smtClean="0">
                <a:latin typeface="Bangla Sangam MN" charset="0"/>
                <a:ea typeface="Bangla Sangam MN" charset="0"/>
                <a:cs typeface="Bangla Sangam MN" charset="0"/>
              </a:rPr>
              <a:t> </a:t>
            </a:r>
            <a:r>
              <a:rPr lang="en-US" dirty="0">
                <a:latin typeface="Bangla Sangam MN" charset="0"/>
                <a:ea typeface="Bangla Sangam MN" charset="0"/>
                <a:cs typeface="Bangla Sangam MN" charset="0"/>
              </a:rPr>
              <a:t>voiding</a:t>
            </a:r>
          </a:p>
          <a:p>
            <a:r>
              <a:rPr lang="en-US" dirty="0" smtClean="0">
                <a:latin typeface="Bangla Sangam MN" charset="0"/>
                <a:ea typeface="Bangla Sangam MN" charset="0"/>
                <a:cs typeface="Bangla Sangam MN" charset="0"/>
              </a:rPr>
              <a:t>Avoiding </a:t>
            </a:r>
            <a:r>
              <a:rPr lang="en-US" dirty="0">
                <a:latin typeface="Bangla Sangam MN" charset="0"/>
                <a:ea typeface="Bangla Sangam MN" charset="0"/>
                <a:cs typeface="Bangla Sangam MN" charset="0"/>
              </a:rPr>
              <a:t>nylon underwear and vaginal deodorants</a:t>
            </a:r>
          </a:p>
          <a:p>
            <a:r>
              <a:rPr lang="en-US" dirty="0">
                <a:latin typeface="Bangla Sangam MN" charset="0"/>
                <a:ea typeface="Bangla Sangam MN" charset="0"/>
                <a:cs typeface="Bangla Sangam MN" charset="0"/>
              </a:rPr>
              <a:t>Cranberry products</a:t>
            </a:r>
            <a:br>
              <a:rPr lang="en-US" dirty="0">
                <a:latin typeface="Bangla Sangam MN" charset="0"/>
                <a:ea typeface="Bangla Sangam MN" charset="0"/>
                <a:cs typeface="Bangla Sangam MN" charset="0"/>
              </a:rPr>
            </a:br>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30688036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UTI in pregnancy</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normAutofit/>
          </a:bodyPr>
          <a:lstStyle/>
          <a:p>
            <a:r>
              <a:rPr lang="en-US" dirty="0">
                <a:latin typeface="Bangla Sangam MN" charset="0"/>
                <a:ea typeface="Bangla Sangam MN" charset="0"/>
                <a:cs typeface="Bangla Sangam MN" charset="0"/>
              </a:rPr>
              <a:t>Pregnant women are thought to be at an increased risk of asymptomatic bacteriuria and symptomatic urinary sepsis as a result of increased urinary stasis and </a:t>
            </a:r>
            <a:r>
              <a:rPr lang="en-US" dirty="0" err="1">
                <a:latin typeface="Bangla Sangam MN" charset="0"/>
                <a:ea typeface="Bangla Sangam MN" charset="0"/>
                <a:cs typeface="Bangla Sangam MN" charset="0"/>
              </a:rPr>
              <a:t>vesicoureteric</a:t>
            </a:r>
            <a:r>
              <a:rPr lang="en-US" dirty="0">
                <a:latin typeface="Bangla Sangam MN" charset="0"/>
                <a:ea typeface="Bangla Sangam MN" charset="0"/>
                <a:cs typeface="Bangla Sangam MN" charset="0"/>
              </a:rPr>
              <a:t> reflux during pregnancy</a:t>
            </a:r>
            <a:r>
              <a:rPr lang="en-US" dirty="0" smtClean="0">
                <a:latin typeface="Bangla Sangam MN" charset="0"/>
                <a:ea typeface="Bangla Sangam MN" charset="0"/>
                <a:cs typeface="Bangla Sangam MN" charset="0"/>
              </a:rPr>
              <a:t>.</a:t>
            </a:r>
          </a:p>
          <a:p>
            <a:r>
              <a:rPr lang="en-US" dirty="0" smtClean="0">
                <a:latin typeface="Bangla Sangam MN" charset="0"/>
                <a:ea typeface="Bangla Sangam MN" charset="0"/>
                <a:cs typeface="Bangla Sangam MN" charset="0"/>
              </a:rPr>
              <a:t>The </a:t>
            </a:r>
            <a:r>
              <a:rPr lang="en-US" dirty="0">
                <a:latin typeface="Bangla Sangam MN" charset="0"/>
                <a:ea typeface="Bangla Sangam MN" charset="0"/>
                <a:cs typeface="Bangla Sangam MN" charset="0"/>
              </a:rPr>
              <a:t>incidence </a:t>
            </a:r>
            <a:r>
              <a:rPr lang="en-US" dirty="0" smtClean="0">
                <a:latin typeface="Bangla Sangam MN" charset="0"/>
                <a:ea typeface="Bangla Sangam MN" charset="0"/>
                <a:cs typeface="Bangla Sangam MN" charset="0"/>
              </a:rPr>
              <a:t>of asymptomatic bacteriuria varies </a:t>
            </a:r>
            <a:r>
              <a:rPr lang="en-US" dirty="0">
                <a:latin typeface="Bangla Sangam MN" charset="0"/>
                <a:ea typeface="Bangla Sangam MN" charset="0"/>
                <a:cs typeface="Bangla Sangam MN" charset="0"/>
              </a:rPr>
              <a:t>between 2% and 10% in pregnant women. </a:t>
            </a:r>
            <a:br>
              <a:rPr lang="en-US" dirty="0">
                <a:latin typeface="Bangla Sangam MN" charset="0"/>
                <a:ea typeface="Bangla Sangam MN" charset="0"/>
                <a:cs typeface="Bangla Sangam MN" charset="0"/>
              </a:rPr>
            </a:br>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186343526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UTI in pregnancy</a:t>
            </a:r>
          </a:p>
        </p:txBody>
      </p:sp>
      <p:sp>
        <p:nvSpPr>
          <p:cNvPr id="3" name="Content Placeholder 2"/>
          <p:cNvSpPr>
            <a:spLocks noGrp="1"/>
          </p:cNvSpPr>
          <p:nvPr>
            <p:ph idx="1"/>
          </p:nvPr>
        </p:nvSpPr>
        <p:spPr>
          <a:xfrm>
            <a:off x="838200" y="1690688"/>
            <a:ext cx="10515600" cy="4351338"/>
          </a:xfrm>
        </p:spPr>
        <p:txBody>
          <a:bodyPr/>
          <a:lstStyle/>
          <a:p>
            <a:r>
              <a:rPr lang="en-US" dirty="0">
                <a:latin typeface="Bangla Sangam MN" charset="0"/>
                <a:ea typeface="Bangla Sangam MN" charset="0"/>
                <a:cs typeface="Bangla Sangam MN" charset="0"/>
              </a:rPr>
              <a:t>The prevalence appears to be greatest between the 9th and 17th weeks of pregnancy, with the 16th week being the optimal time for a single screening test (microscopy and culture of a midstream sample of urine).</a:t>
            </a:r>
          </a:p>
          <a:p>
            <a:r>
              <a:rPr lang="en-US" dirty="0">
                <a:latin typeface="Bangla Sangam MN" charset="0"/>
                <a:ea typeface="Bangla Sangam MN" charset="0"/>
                <a:cs typeface="Bangla Sangam MN" charset="0"/>
              </a:rPr>
              <a:t>Symptomatic urinary sepsis occurs in up to 40% of untreated women with covert bacteriuria</a:t>
            </a:r>
          </a:p>
        </p:txBody>
      </p:sp>
    </p:spTree>
    <p:extLst>
      <p:ext uri="{BB962C8B-B14F-4D97-AF65-F5344CB8AC3E}">
        <p14:creationId xmlns:p14="http://schemas.microsoft.com/office/powerpoint/2010/main" val="137813565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UTI in pregnancy</a:t>
            </a: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Treatment of asymptomatic bacteriuria in pregnancy reduces the risk of developing pyelonephritis and its associated complications. </a:t>
            </a:r>
            <a:endParaRPr lang="en-US" dirty="0" smtClean="0">
              <a:latin typeface="Bangla Sangam MN" charset="0"/>
              <a:ea typeface="Bangla Sangam MN" charset="0"/>
              <a:cs typeface="Bangla Sangam MN" charset="0"/>
            </a:endParaRPr>
          </a:p>
          <a:p>
            <a:r>
              <a:rPr lang="en-US" dirty="0" smtClean="0">
                <a:latin typeface="Bangla Sangam MN" charset="0"/>
                <a:ea typeface="Bangla Sangam MN" charset="0"/>
                <a:cs typeface="Bangla Sangam MN" charset="0"/>
              </a:rPr>
              <a:t>A </a:t>
            </a:r>
            <a:r>
              <a:rPr lang="en-US" dirty="0">
                <a:latin typeface="Bangla Sangam MN" charset="0"/>
                <a:ea typeface="Bangla Sangam MN" charset="0"/>
                <a:cs typeface="Bangla Sangam MN" charset="0"/>
              </a:rPr>
              <a:t>7-day course of treatment with a broad spectrum antibiotic, such as a cephalosporin, is recommended.</a:t>
            </a:r>
          </a:p>
        </p:txBody>
      </p:sp>
    </p:spTree>
    <p:extLst>
      <p:ext uri="{BB962C8B-B14F-4D97-AF65-F5344CB8AC3E}">
        <p14:creationId xmlns:p14="http://schemas.microsoft.com/office/powerpoint/2010/main" val="22779399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UTI in pregnancy</a:t>
            </a:r>
          </a:p>
        </p:txBody>
      </p:sp>
      <p:sp>
        <p:nvSpPr>
          <p:cNvPr id="3" name="Content Placeholder 2"/>
          <p:cNvSpPr>
            <a:spLocks noGrp="1"/>
          </p:cNvSpPr>
          <p:nvPr>
            <p:ph idx="1"/>
          </p:nvPr>
        </p:nvSpPr>
        <p:spPr/>
        <p:txBody>
          <a:bodyPr>
            <a:normAutofit lnSpcReduction="10000"/>
          </a:bodyPr>
          <a:lstStyle/>
          <a:p>
            <a:r>
              <a:rPr lang="en-US" dirty="0">
                <a:latin typeface="Bangla Sangam MN" charset="0"/>
                <a:ea typeface="Bangla Sangam MN" charset="0"/>
                <a:cs typeface="Bangla Sangam MN" charset="0"/>
              </a:rPr>
              <a:t>Symptomatic cystitis occurs in approximately 30% of women with untreated asymptomatic bacteriuria</a:t>
            </a:r>
            <a:r>
              <a:rPr lang="en-US" dirty="0" smtClean="0">
                <a:latin typeface="Bangla Sangam MN" charset="0"/>
                <a:ea typeface="Bangla Sangam MN" charset="0"/>
                <a:cs typeface="Bangla Sangam MN" charset="0"/>
              </a:rPr>
              <a:t>.</a:t>
            </a:r>
          </a:p>
          <a:p>
            <a:r>
              <a:rPr lang="en-US" dirty="0" smtClean="0">
                <a:latin typeface="Bangla Sangam MN" charset="0"/>
                <a:ea typeface="Bangla Sangam MN" charset="0"/>
                <a:cs typeface="Bangla Sangam MN" charset="0"/>
              </a:rPr>
              <a:t> </a:t>
            </a:r>
            <a:r>
              <a:rPr lang="en-US" dirty="0">
                <a:latin typeface="Bangla Sangam MN" charset="0"/>
                <a:ea typeface="Bangla Sangam MN" charset="0"/>
                <a:cs typeface="Bangla Sangam MN" charset="0"/>
              </a:rPr>
              <a:t>Symptoms include urinary frequency and urgency, dysuria, and suprapubic pain in the absence of a systemic illness</a:t>
            </a:r>
            <a:r>
              <a:rPr lang="en-US" dirty="0" smtClean="0">
                <a:latin typeface="Bangla Sangam MN" charset="0"/>
                <a:ea typeface="Bangla Sangam MN" charset="0"/>
                <a:cs typeface="Bangla Sangam MN" charset="0"/>
              </a:rPr>
              <a:t>.</a:t>
            </a:r>
          </a:p>
          <a:p>
            <a:r>
              <a:rPr lang="en-US" dirty="0">
                <a:latin typeface="Bangla Sangam MN" charset="0"/>
                <a:ea typeface="Bangla Sangam MN" charset="0"/>
                <a:cs typeface="Bangla Sangam MN" charset="0"/>
              </a:rPr>
              <a:t>No single antibiotic has been shown to be more successful than another. </a:t>
            </a:r>
            <a:endParaRPr lang="en-US" dirty="0" smtClean="0">
              <a:latin typeface="Bangla Sangam MN" charset="0"/>
              <a:ea typeface="Bangla Sangam MN" charset="0"/>
              <a:cs typeface="Bangla Sangam MN" charset="0"/>
            </a:endParaRPr>
          </a:p>
          <a:p>
            <a:r>
              <a:rPr lang="en-US" dirty="0" smtClean="0">
                <a:latin typeface="Bangla Sangam MN" charset="0"/>
                <a:ea typeface="Bangla Sangam MN" charset="0"/>
                <a:cs typeface="Bangla Sangam MN" charset="0"/>
              </a:rPr>
              <a:t>Most </a:t>
            </a:r>
            <a:r>
              <a:rPr lang="en-US" dirty="0">
                <a:latin typeface="Bangla Sangam MN" charset="0"/>
                <a:ea typeface="Bangla Sangam MN" charset="0"/>
                <a:cs typeface="Bangla Sangam MN" charset="0"/>
              </a:rPr>
              <a:t>women will receive empirical treatment with broad-spectrum antibiotics prior to culture results and their treatment regimen should be reviewed with the results and adjusted accordingly. </a:t>
            </a:r>
          </a:p>
        </p:txBody>
      </p:sp>
    </p:spTree>
    <p:extLst>
      <p:ext uri="{BB962C8B-B14F-4D97-AF65-F5344CB8AC3E}">
        <p14:creationId xmlns:p14="http://schemas.microsoft.com/office/powerpoint/2010/main" val="26426436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UTI in pregnancy</a:t>
            </a:r>
          </a:p>
        </p:txBody>
      </p:sp>
      <p:sp>
        <p:nvSpPr>
          <p:cNvPr id="3" name="Content Placeholder 2"/>
          <p:cNvSpPr>
            <a:spLocks noGrp="1"/>
          </p:cNvSpPr>
          <p:nvPr>
            <p:ph idx="1"/>
          </p:nvPr>
        </p:nvSpPr>
        <p:spPr/>
        <p:txBody>
          <a:bodyPr>
            <a:normAutofit/>
          </a:bodyPr>
          <a:lstStyle/>
          <a:p>
            <a:r>
              <a:rPr lang="en-US" dirty="0">
                <a:latin typeface="Bangla Sangam MN" charset="0"/>
                <a:ea typeface="Bangla Sangam MN" charset="0"/>
                <a:cs typeface="Bangla Sangam MN" charset="0"/>
              </a:rPr>
              <a:t>Pyelonephritis complicates approximately 2% of pregnancies, mostly during the second and third trimesters. </a:t>
            </a:r>
          </a:p>
          <a:p>
            <a:r>
              <a:rPr lang="en-US" dirty="0">
                <a:latin typeface="Bangla Sangam MN" charset="0"/>
                <a:ea typeface="Bangla Sangam MN" charset="0"/>
                <a:cs typeface="Bangla Sangam MN" charset="0"/>
              </a:rPr>
              <a:t>Symptoms include backache, fever, rigors, costovertebral angle tenderness, symptoms of acute cystitis, nausea and vomiting.</a:t>
            </a:r>
          </a:p>
          <a:p>
            <a:r>
              <a:rPr lang="en-US" dirty="0">
                <a:latin typeface="Bangla Sangam MN" charset="0"/>
                <a:ea typeface="Bangla Sangam MN" charset="0"/>
                <a:cs typeface="Bangla Sangam MN" charset="0"/>
              </a:rPr>
              <a:t> Women may also present with threatened preterm </a:t>
            </a:r>
            <a:r>
              <a:rPr lang="en-US" dirty="0" err="1">
                <a:latin typeface="Bangla Sangam MN" charset="0"/>
                <a:ea typeface="Bangla Sangam MN" charset="0"/>
                <a:cs typeface="Bangla Sangam MN" charset="0"/>
              </a:rPr>
              <a:t>labour</a:t>
            </a:r>
            <a:r>
              <a:rPr lang="en-US" dirty="0" smtClean="0">
                <a:latin typeface="Bangla Sangam MN" charset="0"/>
                <a:ea typeface="Bangla Sangam MN" charset="0"/>
                <a:cs typeface="Bangla Sangam MN" charset="0"/>
              </a:rPr>
              <a:t>.</a:t>
            </a:r>
          </a:p>
          <a:p>
            <a:r>
              <a:rPr lang="en-US" dirty="0">
                <a:latin typeface="Bangla Sangam MN" charset="0"/>
                <a:ea typeface="Bangla Sangam MN" charset="0"/>
                <a:cs typeface="Bangla Sangam MN" charset="0"/>
              </a:rPr>
              <a:t>T</a:t>
            </a:r>
            <a:r>
              <a:rPr lang="en-US" dirty="0" smtClean="0">
                <a:latin typeface="Bangla Sangam MN" charset="0"/>
                <a:ea typeface="Bangla Sangam MN" charset="0"/>
                <a:cs typeface="Bangla Sangam MN" charset="0"/>
              </a:rPr>
              <a:t>reatment </a:t>
            </a:r>
            <a:r>
              <a:rPr lang="en-US" dirty="0">
                <a:latin typeface="Bangla Sangam MN" charset="0"/>
                <a:ea typeface="Bangla Sangam MN" charset="0"/>
                <a:cs typeface="Bangla Sangam MN" charset="0"/>
              </a:rPr>
              <a:t>includes hydration and intravenous broad spectrum </a:t>
            </a:r>
            <a:r>
              <a:rPr lang="en-US" dirty="0" smtClean="0">
                <a:latin typeface="Bangla Sangam MN" charset="0"/>
                <a:ea typeface="Bangla Sangam MN" charset="0"/>
                <a:cs typeface="Bangla Sangam MN" charset="0"/>
              </a:rPr>
              <a:t>antibiotics.</a:t>
            </a:r>
            <a:endParaRPr lang="en-US" dirty="0">
              <a:latin typeface="Bangla Sangam MN" charset="0"/>
              <a:ea typeface="Bangla Sangam MN" charset="0"/>
              <a:cs typeface="Bangla Sangam MN" charset="0"/>
            </a:endParaRPr>
          </a:p>
          <a:p>
            <a:endParaRPr lang="en-US" dirty="0">
              <a:latin typeface="Chalkduster" charset="0"/>
              <a:ea typeface="Chalkduster" charset="0"/>
              <a:cs typeface="Chalkduster" charset="0"/>
            </a:endParaRPr>
          </a:p>
          <a:p>
            <a:endParaRPr lang="en-US" dirty="0"/>
          </a:p>
        </p:txBody>
      </p:sp>
    </p:spTree>
    <p:extLst>
      <p:ext uri="{BB962C8B-B14F-4D97-AF65-F5344CB8AC3E}">
        <p14:creationId xmlns:p14="http://schemas.microsoft.com/office/powerpoint/2010/main" val="100789791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stretch/>
        </p:blipFill>
        <p:spPr>
          <a:xfrm>
            <a:off x="1310640" y="121920"/>
            <a:ext cx="9022080" cy="6736080"/>
          </a:xfrm>
          <a:prstGeom prst="rect">
            <a:avLst/>
          </a:prstGeom>
        </p:spPr>
      </p:pic>
    </p:spTree>
    <p:extLst>
      <p:ext uri="{BB962C8B-B14F-4D97-AF65-F5344CB8AC3E}">
        <p14:creationId xmlns:p14="http://schemas.microsoft.com/office/powerpoint/2010/main" val="145231001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Recurrent UTI in pregnancy</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In women who have three or more episodes of recurrent cystitis during pregnancy, antimicrobial prophylaxis for the duration of pregnancy is a reasonable strategy to prevent additional episodes. </a:t>
            </a:r>
            <a:endParaRPr lang="en-US" dirty="0" smtClean="0">
              <a:latin typeface="Bangla Sangam MN" charset="0"/>
              <a:ea typeface="Bangla Sangam MN" charset="0"/>
              <a:cs typeface="Bangla Sangam MN" charset="0"/>
            </a:endParaRPr>
          </a:p>
          <a:p>
            <a:r>
              <a:rPr lang="en-US" dirty="0" smtClean="0">
                <a:latin typeface="Bangla Sangam MN" charset="0"/>
                <a:ea typeface="Bangla Sangam MN" charset="0"/>
                <a:cs typeface="Bangla Sangam MN" charset="0"/>
              </a:rPr>
              <a:t>Ideally</a:t>
            </a:r>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low-dose nitrofurantoin</a:t>
            </a:r>
            <a:r>
              <a:rPr lang="en-US" dirty="0">
                <a:latin typeface="Bangla Sangam MN" charset="0"/>
                <a:ea typeface="Bangla Sangam MN" charset="0"/>
                <a:cs typeface="Bangla Sangam MN" charset="0"/>
              </a:rPr>
              <a:t> (50 to 100 mg </a:t>
            </a:r>
            <a:r>
              <a:rPr lang="en-US" dirty="0" smtClean="0">
                <a:latin typeface="Bangla Sangam MN" charset="0"/>
                <a:ea typeface="Bangla Sangam MN" charset="0"/>
                <a:cs typeface="Bangla Sangam MN" charset="0"/>
              </a:rPr>
              <a:t>orally) or cephalexin</a:t>
            </a:r>
            <a:r>
              <a:rPr lang="en-US" dirty="0">
                <a:latin typeface="Bangla Sangam MN" charset="0"/>
                <a:ea typeface="Bangla Sangam MN" charset="0"/>
                <a:cs typeface="Bangla Sangam MN" charset="0"/>
              </a:rPr>
              <a:t> (250 to 500 mg </a:t>
            </a:r>
            <a:r>
              <a:rPr lang="en-US" dirty="0" smtClean="0">
                <a:latin typeface="Bangla Sangam MN" charset="0"/>
                <a:ea typeface="Bangla Sangam MN" charset="0"/>
                <a:cs typeface="Bangla Sangam MN" charset="0"/>
              </a:rPr>
              <a:t>orally) </a:t>
            </a:r>
            <a:r>
              <a:rPr lang="en-US" dirty="0">
                <a:latin typeface="Bangla Sangam MN" charset="0"/>
                <a:ea typeface="Bangla Sangam MN" charset="0"/>
                <a:cs typeface="Bangla Sangam MN" charset="0"/>
              </a:rPr>
              <a:t>can be used</a:t>
            </a:r>
          </a:p>
        </p:txBody>
      </p:sp>
    </p:spTree>
    <p:extLst>
      <p:ext uri="{BB962C8B-B14F-4D97-AF65-F5344CB8AC3E}">
        <p14:creationId xmlns:p14="http://schemas.microsoft.com/office/powerpoint/2010/main" val="67535753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Antibiotics in pregnancy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78380" y="2042160"/>
            <a:ext cx="7635240" cy="4358640"/>
          </a:xfrm>
        </p:spPr>
      </p:pic>
    </p:spTree>
    <p:extLst>
      <p:ext uri="{BB962C8B-B14F-4D97-AF65-F5344CB8AC3E}">
        <p14:creationId xmlns:p14="http://schemas.microsoft.com/office/powerpoint/2010/main" val="1647689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Antibiotics in pregnancy</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normAutofit/>
          </a:bodyPr>
          <a:lstStyle/>
          <a:p>
            <a:r>
              <a:rPr lang="en-US" dirty="0">
                <a:latin typeface="Bangla Sangam MN" charset="0"/>
                <a:ea typeface="Bangla Sangam MN" charset="0"/>
                <a:cs typeface="Bangla Sangam MN" charset="0"/>
              </a:rPr>
              <a:t>Antibiotics that you may prescribe safely during pregnancy include</a:t>
            </a:r>
            <a:r>
              <a:rPr lang="en-US" dirty="0" smtClean="0">
                <a:latin typeface="Bangla Sangam MN" charset="0"/>
                <a:ea typeface="Bangla Sangam MN" charset="0"/>
                <a:cs typeface="Bangla Sangam MN" charset="0"/>
              </a:rPr>
              <a:t>:</a:t>
            </a:r>
            <a:r>
              <a:rPr lang="en-US" dirty="0">
                <a:latin typeface="Bangla Sangam MN" charset="0"/>
                <a:ea typeface="Bangla Sangam MN" charset="0"/>
                <a:cs typeface="Bangla Sangam MN" charset="0"/>
              </a:rPr>
              <a:t/>
            </a:r>
            <a:br>
              <a:rPr lang="en-US" dirty="0">
                <a:latin typeface="Bangla Sangam MN" charset="0"/>
                <a:ea typeface="Bangla Sangam MN" charset="0"/>
                <a:cs typeface="Bangla Sangam MN" charset="0"/>
              </a:rPr>
            </a:br>
            <a:endParaRPr lang="en-US" dirty="0">
              <a:latin typeface="Bangla Sangam MN" charset="0"/>
              <a:ea typeface="Bangla Sangam MN" charset="0"/>
              <a:cs typeface="Bangla Sangam MN" charset="0"/>
            </a:endParaRPr>
          </a:p>
          <a:p>
            <a:pPr>
              <a:buFont typeface="Wingdings" charset="2"/>
              <a:buChar char="Ø"/>
            </a:pPr>
            <a:r>
              <a:rPr lang="en-US" dirty="0" err="1">
                <a:latin typeface="Bangla Sangam MN" charset="0"/>
                <a:ea typeface="Bangla Sangam MN" charset="0"/>
                <a:cs typeface="Bangla Sangam MN" charset="0"/>
              </a:rPr>
              <a:t>Penicillins</a:t>
            </a:r>
            <a:r>
              <a:rPr lang="en-US" dirty="0">
                <a:latin typeface="Bangla Sangam MN" charset="0"/>
                <a:ea typeface="Bangla Sangam MN" charset="0"/>
                <a:cs typeface="Bangla Sangam MN" charset="0"/>
              </a:rPr>
              <a:t> </a:t>
            </a:r>
          </a:p>
          <a:p>
            <a:pPr>
              <a:buFont typeface="Wingdings" charset="2"/>
              <a:buChar char="Ø"/>
            </a:pPr>
            <a:r>
              <a:rPr lang="en-US" dirty="0" err="1">
                <a:latin typeface="Bangla Sangam MN" charset="0"/>
                <a:ea typeface="Bangla Sangam MN" charset="0"/>
                <a:cs typeface="Bangla Sangam MN" charset="0"/>
              </a:rPr>
              <a:t>Cephalosporins</a:t>
            </a:r>
            <a:endParaRPr lang="en-US" dirty="0">
              <a:latin typeface="Bangla Sangam MN" charset="0"/>
              <a:ea typeface="Bangla Sangam MN" charset="0"/>
              <a:cs typeface="Bangla Sangam MN" charset="0"/>
            </a:endParaRPr>
          </a:p>
          <a:p>
            <a:pPr>
              <a:buFont typeface="Wingdings" charset="2"/>
              <a:buChar char="Ø"/>
            </a:pPr>
            <a:r>
              <a:rPr lang="en-US" dirty="0">
                <a:latin typeface="Bangla Sangam MN" charset="0"/>
                <a:ea typeface="Bangla Sangam MN" charset="0"/>
                <a:cs typeface="Bangla Sangam MN" charset="0"/>
              </a:rPr>
              <a:t>Some macrolides (erythromycin and azithromycin)</a:t>
            </a:r>
          </a:p>
          <a:p>
            <a:pPr>
              <a:buFont typeface="Wingdings" charset="2"/>
              <a:buChar char="Ø"/>
            </a:pPr>
            <a:r>
              <a:rPr lang="en-US" dirty="0">
                <a:latin typeface="Bangla Sangam MN" charset="0"/>
                <a:ea typeface="Bangla Sangam MN" charset="0"/>
                <a:cs typeface="Bangla Sangam MN" charset="0"/>
              </a:rPr>
              <a:t>Clindamycin</a:t>
            </a:r>
          </a:p>
          <a:p>
            <a:pPr>
              <a:buFont typeface="Wingdings" charset="2"/>
              <a:buChar char="Ø"/>
            </a:pPr>
            <a:r>
              <a:rPr lang="en-US" dirty="0">
                <a:latin typeface="Bangla Sangam MN" charset="0"/>
                <a:ea typeface="Bangla Sangam MN" charset="0"/>
                <a:cs typeface="Bangla Sangam MN" charset="0"/>
              </a:rPr>
              <a:t>Metronidazole</a:t>
            </a:r>
          </a:p>
          <a:p>
            <a:endParaRPr lang="en-US" dirty="0"/>
          </a:p>
        </p:txBody>
      </p:sp>
    </p:spTree>
    <p:extLst>
      <p:ext uri="{BB962C8B-B14F-4D97-AF65-F5344CB8AC3E}">
        <p14:creationId xmlns:p14="http://schemas.microsoft.com/office/powerpoint/2010/main" val="1282949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dirty="0" err="1" smtClean="0">
                <a:latin typeface="Bangla Sangam MN" charset="0"/>
                <a:ea typeface="Bangla Sangam MN" charset="0"/>
                <a:cs typeface="Bangla Sangam MN" charset="0"/>
              </a:rPr>
              <a:t>Adenomyosis</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smtClean="0">
                <a:latin typeface="Bangla Sangam MN" charset="0"/>
                <a:ea typeface="Bangla Sangam MN" charset="0"/>
                <a:cs typeface="Bangla Sangam MN" charset="0"/>
              </a:rPr>
              <a:t>It is </a:t>
            </a:r>
            <a:r>
              <a:rPr lang="en-US" dirty="0">
                <a:latin typeface="Bangla Sangam MN" charset="0"/>
                <a:ea typeface="Bangla Sangam MN" charset="0"/>
                <a:cs typeface="Bangla Sangam MN" charset="0"/>
              </a:rPr>
              <a:t>a disorder in which endometrial glands and stroma are present within the myometrium (uterine musculature</a:t>
            </a:r>
            <a:r>
              <a:rPr lang="en-US" dirty="0" smtClean="0">
                <a:latin typeface="Bangla Sangam MN" charset="0"/>
                <a:ea typeface="Bangla Sangam MN" charset="0"/>
                <a:cs typeface="Bangla Sangam MN" charset="0"/>
              </a:rPr>
              <a:t>)</a:t>
            </a:r>
          </a:p>
          <a:p>
            <a:r>
              <a:rPr lang="en-US" dirty="0" smtClean="0">
                <a:latin typeface="Bangla Sangam MN" charset="0"/>
                <a:ea typeface="Bangla Sangam MN" charset="0"/>
                <a:cs typeface="Bangla Sangam MN" charset="0"/>
              </a:rPr>
              <a:t>Women </a:t>
            </a:r>
            <a:r>
              <a:rPr lang="en-US" dirty="0">
                <a:latin typeface="Bangla Sangam MN" charset="0"/>
                <a:ea typeface="Bangla Sangam MN" charset="0"/>
                <a:cs typeface="Bangla Sangam MN" charset="0"/>
              </a:rPr>
              <a:t>with symptomatic </a:t>
            </a:r>
            <a:r>
              <a:rPr lang="en-US" dirty="0" err="1">
                <a:latin typeface="Bangla Sangam MN" charset="0"/>
                <a:ea typeface="Bangla Sangam MN" charset="0"/>
                <a:cs typeface="Bangla Sangam MN" charset="0"/>
              </a:rPr>
              <a:t>adenomyosis</a:t>
            </a:r>
            <a:r>
              <a:rPr lang="en-US" dirty="0">
                <a:latin typeface="Bangla Sangam MN" charset="0"/>
                <a:ea typeface="Bangla Sangam MN" charset="0"/>
                <a:cs typeface="Bangla Sangam MN" charset="0"/>
              </a:rPr>
              <a:t> present with uterine enlargement, abnormal uterine bleeding, and painful menses</a:t>
            </a:r>
          </a:p>
        </p:txBody>
      </p:sp>
    </p:spTree>
    <p:extLst>
      <p:ext uri="{BB962C8B-B14F-4D97-AF65-F5344CB8AC3E}">
        <p14:creationId xmlns:p14="http://schemas.microsoft.com/office/powerpoint/2010/main" val="136732759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Antibiotics in pregnancy</a:t>
            </a:r>
          </a:p>
        </p:txBody>
      </p:sp>
      <p:sp>
        <p:nvSpPr>
          <p:cNvPr id="3" name="Content Placeholder 2"/>
          <p:cNvSpPr>
            <a:spLocks noGrp="1"/>
          </p:cNvSpPr>
          <p:nvPr>
            <p:ph idx="1"/>
          </p:nvPr>
        </p:nvSpPr>
        <p:spPr/>
        <p:txBody>
          <a:bodyPr/>
          <a:lstStyle/>
          <a:p>
            <a:pPr>
              <a:buFont typeface="Arial" charset="0"/>
              <a:buChar char="•"/>
            </a:pPr>
            <a:r>
              <a:rPr lang="en-US" dirty="0">
                <a:latin typeface="Bangla Sangam MN" charset="0"/>
                <a:ea typeface="Bangla Sangam MN" charset="0"/>
                <a:cs typeface="Bangla Sangam MN" charset="0"/>
              </a:rPr>
              <a:t>Antibiotics with known or potential teratogenic effects </a:t>
            </a:r>
            <a:r>
              <a:rPr lang="en-US" dirty="0" smtClean="0">
                <a:latin typeface="Bangla Sangam MN" charset="0"/>
                <a:ea typeface="Bangla Sangam MN" charset="0"/>
                <a:cs typeface="Bangla Sangam MN" charset="0"/>
              </a:rPr>
              <a:t>include:</a:t>
            </a:r>
          </a:p>
          <a:p>
            <a:pPr>
              <a:buFont typeface="Wingdings" charset="2"/>
              <a:buChar char="Ø"/>
            </a:pPr>
            <a:r>
              <a:rPr lang="en-US" dirty="0">
                <a:latin typeface="Bangla Sangam MN" charset="0"/>
                <a:ea typeface="Bangla Sangam MN" charset="0"/>
                <a:cs typeface="Bangla Sangam MN" charset="0"/>
              </a:rPr>
              <a:t>Aminoglycosides: carry a risk of fetal ototoxicity and </a:t>
            </a:r>
            <a:r>
              <a:rPr lang="en-US" dirty="0" smtClean="0">
                <a:latin typeface="Bangla Sangam MN" charset="0"/>
                <a:ea typeface="Bangla Sangam MN" charset="0"/>
                <a:cs typeface="Bangla Sangam MN" charset="0"/>
              </a:rPr>
              <a:t>nephrotoxicity</a:t>
            </a:r>
          </a:p>
          <a:p>
            <a:pPr>
              <a:buFont typeface="Wingdings" charset="2"/>
              <a:buChar char="Ø"/>
            </a:pPr>
            <a:r>
              <a:rPr lang="en-US" dirty="0" err="1">
                <a:latin typeface="Bangla Sangam MN" charset="0"/>
                <a:ea typeface="Bangla Sangam MN" charset="0"/>
                <a:cs typeface="Bangla Sangam MN" charset="0"/>
              </a:rPr>
              <a:t>Tetracyclines</a:t>
            </a:r>
            <a:r>
              <a:rPr lang="en-US" dirty="0">
                <a:latin typeface="Bangla Sangam MN" charset="0"/>
                <a:ea typeface="Bangla Sangam MN" charset="0"/>
                <a:cs typeface="Bangla Sangam MN" charset="0"/>
              </a:rPr>
              <a:t> are generally contraindicated in pregnancy because of their adverse effects on fetal bone and </a:t>
            </a:r>
            <a:r>
              <a:rPr lang="en-US" dirty="0" smtClean="0">
                <a:latin typeface="Bangla Sangam MN" charset="0"/>
                <a:ea typeface="Bangla Sangam MN" charset="0"/>
                <a:cs typeface="Bangla Sangam MN" charset="0"/>
              </a:rPr>
              <a:t>teeth</a:t>
            </a:r>
          </a:p>
          <a:p>
            <a:pPr>
              <a:buFont typeface="Wingdings" charset="2"/>
              <a:buChar char="Ø"/>
            </a:pPr>
            <a:r>
              <a:rPr lang="en-US" dirty="0">
                <a:latin typeface="Bangla Sangam MN" charset="0"/>
                <a:ea typeface="Bangla Sangam MN" charset="0"/>
                <a:cs typeface="Bangla Sangam MN" charset="0"/>
              </a:rPr>
              <a:t>Fluoroquinolones (Ciprofloxacin) should be avoided during pregnancy because they are toxic to developing cartilages</a:t>
            </a:r>
          </a:p>
        </p:txBody>
      </p:sp>
    </p:spTree>
    <p:extLst>
      <p:ext uri="{BB962C8B-B14F-4D97-AF65-F5344CB8AC3E}">
        <p14:creationId xmlns:p14="http://schemas.microsoft.com/office/powerpoint/2010/main" val="12106102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Bangla Sangam MN" charset="0"/>
                <a:ea typeface="Bangla Sangam MN" charset="0"/>
                <a:cs typeface="Bangla Sangam MN" charset="0"/>
              </a:rPr>
              <a:t>Antibiotics in pregnancy</a:t>
            </a: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Antibiotics with known or potential teratogenic effects include:</a:t>
            </a:r>
          </a:p>
          <a:p>
            <a:pPr>
              <a:buFont typeface="Wingdings" charset="2"/>
              <a:buChar char="Ø"/>
            </a:pPr>
            <a:r>
              <a:rPr lang="en-US" dirty="0">
                <a:latin typeface="Bangla Sangam MN" charset="0"/>
                <a:ea typeface="Bangla Sangam MN" charset="0"/>
                <a:cs typeface="Bangla Sangam MN" charset="0"/>
              </a:rPr>
              <a:t>Use of “trimethoprim-sulfamethoxazole” is typically limited to mid-pregnancy, avoiding the first trimester and near term.. Trimethoprim is generally avoided in the first trimester because it is a folic acid antagonist, and sulfamethoxazole should be avoided in the last days before delivery because it increases the risk of kernicterus</a:t>
            </a:r>
          </a:p>
        </p:txBody>
      </p:sp>
    </p:spTree>
    <p:extLst>
      <p:ext uri="{BB962C8B-B14F-4D97-AF65-F5344CB8AC3E}">
        <p14:creationId xmlns:p14="http://schemas.microsoft.com/office/powerpoint/2010/main" val="183278691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Antibiotics in pregnancy</a:t>
            </a: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Antibiotics with known or potential teratogenic effects include:</a:t>
            </a:r>
          </a:p>
          <a:p>
            <a:pPr>
              <a:buFont typeface="Wingdings" charset="2"/>
              <a:buChar char="Ø"/>
            </a:pPr>
            <a:r>
              <a:rPr lang="en-US" dirty="0">
                <a:latin typeface="Bangla Sangam MN" charset="0"/>
                <a:ea typeface="Bangla Sangam MN" charset="0"/>
                <a:cs typeface="Bangla Sangam MN" charset="0"/>
              </a:rPr>
              <a:t>Nitrofurantoin should be avoided in the first trimester IF another antibiotic that is safe and effective is available, and also near term because it has also been reported to cause hemolytic anemia in the mother and fetus with  </a:t>
            </a:r>
            <a:r>
              <a:rPr lang="en-US" dirty="0" smtClean="0">
                <a:latin typeface="Bangla Sangam MN" charset="0"/>
                <a:ea typeface="Bangla Sangam MN" charset="0"/>
                <a:cs typeface="Bangla Sangam MN" charset="0"/>
              </a:rPr>
              <a:t>  G-6PD </a:t>
            </a:r>
            <a:r>
              <a:rPr lang="en-US" dirty="0">
                <a:latin typeface="Bangla Sangam MN" charset="0"/>
                <a:ea typeface="Bangla Sangam MN" charset="0"/>
                <a:cs typeface="Bangla Sangam MN" charset="0"/>
              </a:rPr>
              <a:t>deficiency</a:t>
            </a:r>
          </a:p>
        </p:txBody>
      </p:sp>
    </p:spTree>
    <p:extLst>
      <p:ext uri="{BB962C8B-B14F-4D97-AF65-F5344CB8AC3E}">
        <p14:creationId xmlns:p14="http://schemas.microsoft.com/office/powerpoint/2010/main" val="99425999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Pain management in pregnancy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31720" y="2384160"/>
            <a:ext cx="6145530" cy="3757560"/>
          </a:xfrm>
        </p:spPr>
      </p:pic>
    </p:spTree>
    <p:extLst>
      <p:ext uri="{BB962C8B-B14F-4D97-AF65-F5344CB8AC3E}">
        <p14:creationId xmlns:p14="http://schemas.microsoft.com/office/powerpoint/2010/main" val="85014335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Pain management in pregnancy</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a:xfrm>
            <a:off x="838200" y="1825625"/>
            <a:ext cx="11049000" cy="4351338"/>
          </a:xfrm>
        </p:spPr>
        <p:txBody>
          <a:bodyPr/>
          <a:lstStyle/>
          <a:p>
            <a:r>
              <a:rPr lang="en-US" b="1" dirty="0">
                <a:latin typeface="Bangla Sangam MN" charset="0"/>
                <a:ea typeface="Bangla Sangam MN" charset="0"/>
                <a:cs typeface="Bangla Sangam MN" charset="0"/>
              </a:rPr>
              <a:t>Acetaminophen (paracetamol</a:t>
            </a:r>
            <a:r>
              <a:rPr lang="en-US" b="1" dirty="0" smtClean="0">
                <a:latin typeface="Bangla Sangam MN" charset="0"/>
                <a:ea typeface="Bangla Sangam MN" charset="0"/>
                <a:cs typeface="Bangla Sangam MN" charset="0"/>
              </a:rPr>
              <a:t>):</a:t>
            </a:r>
          </a:p>
          <a:p>
            <a:pPr marL="0" indent="0">
              <a:buNone/>
            </a:pPr>
            <a:r>
              <a:rPr lang="en-US" dirty="0" smtClean="0">
                <a:latin typeface="Bangla Sangam MN" charset="0"/>
                <a:ea typeface="Bangla Sangam MN" charset="0"/>
                <a:cs typeface="Bangla Sangam MN" charset="0"/>
              </a:rPr>
              <a:t>Safe </a:t>
            </a:r>
            <a:r>
              <a:rPr lang="en-US" dirty="0">
                <a:latin typeface="Bangla Sangam MN" charset="0"/>
                <a:ea typeface="Bangla Sangam MN" charset="0"/>
                <a:cs typeface="Bangla Sangam MN" charset="0"/>
              </a:rPr>
              <a:t>at all stages of </a:t>
            </a:r>
            <a:r>
              <a:rPr lang="en-US" dirty="0" smtClean="0">
                <a:latin typeface="Bangla Sangam MN" charset="0"/>
                <a:ea typeface="Bangla Sangam MN" charset="0"/>
                <a:cs typeface="Bangla Sangam MN" charset="0"/>
              </a:rPr>
              <a:t>pregnancy, with no increasing </a:t>
            </a:r>
            <a:r>
              <a:rPr lang="en-US" dirty="0">
                <a:latin typeface="Bangla Sangam MN" charset="0"/>
                <a:ea typeface="Bangla Sangam MN" charset="0"/>
                <a:cs typeface="Bangla Sangam MN" charset="0"/>
              </a:rPr>
              <a:t>risks of  pregnancy </a:t>
            </a:r>
            <a:r>
              <a:rPr lang="en-US" dirty="0" smtClean="0">
                <a:latin typeface="Bangla Sangam MN" charset="0"/>
                <a:ea typeface="Bangla Sangam MN" charset="0"/>
                <a:cs typeface="Bangla Sangam MN" charset="0"/>
              </a:rPr>
              <a:t>loss, congenital </a:t>
            </a:r>
            <a:r>
              <a:rPr lang="en-US" dirty="0">
                <a:latin typeface="Bangla Sangam MN" charset="0"/>
                <a:ea typeface="Bangla Sangam MN" charset="0"/>
                <a:cs typeface="Bangla Sangam MN" charset="0"/>
              </a:rPr>
              <a:t>anomalies or neurodevelopmental </a:t>
            </a:r>
            <a:r>
              <a:rPr lang="en-US" dirty="0" smtClean="0">
                <a:latin typeface="Bangla Sangam MN" charset="0"/>
                <a:ea typeface="Bangla Sangam MN" charset="0"/>
                <a:cs typeface="Bangla Sangam MN" charset="0"/>
              </a:rPr>
              <a:t>delay.</a:t>
            </a:r>
            <a:endParaRPr lang="en-US" b="1" dirty="0" smtClean="0">
              <a:latin typeface="Bangla Sangam MN" charset="0"/>
              <a:ea typeface="Bangla Sangam MN" charset="0"/>
              <a:cs typeface="Bangla Sangam MN" charset="0"/>
            </a:endParaRPr>
          </a:p>
          <a:p>
            <a:pPr>
              <a:buFont typeface="Wingdings" charset="2"/>
              <a:buChar char="Ø"/>
            </a:pPr>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40141228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Pain management in pregnancy</a:t>
            </a:r>
          </a:p>
        </p:txBody>
      </p:sp>
      <p:sp>
        <p:nvSpPr>
          <p:cNvPr id="3" name="Content Placeholder 2"/>
          <p:cNvSpPr>
            <a:spLocks noGrp="1"/>
          </p:cNvSpPr>
          <p:nvPr>
            <p:ph idx="1"/>
          </p:nvPr>
        </p:nvSpPr>
        <p:spPr>
          <a:xfrm>
            <a:off x="1451579" y="2015732"/>
            <a:ext cx="9603275" cy="4095508"/>
          </a:xfrm>
        </p:spPr>
        <p:txBody>
          <a:bodyPr>
            <a:normAutofit fontScale="92500" lnSpcReduction="10000"/>
          </a:bodyPr>
          <a:lstStyle/>
          <a:p>
            <a:r>
              <a:rPr lang="en-US" b="1" dirty="0">
                <a:latin typeface="Bangla Sangam MN" charset="0"/>
                <a:ea typeface="Bangla Sangam MN" charset="0"/>
                <a:cs typeface="Bangla Sangam MN" charset="0"/>
              </a:rPr>
              <a:t>Nonsteroidal anti-inflammatory drugs</a:t>
            </a:r>
          </a:p>
          <a:p>
            <a:pPr>
              <a:buFont typeface="Wingdings" charset="2"/>
              <a:buChar char="Ø"/>
            </a:pPr>
            <a:r>
              <a:rPr lang="en-US" dirty="0">
                <a:latin typeface="Bangla Sangam MN" charset="0"/>
                <a:ea typeface="Bangla Sangam MN" charset="0"/>
                <a:cs typeface="Bangla Sangam MN" charset="0"/>
              </a:rPr>
              <a:t>The risks and benefits of using nonsteroidal </a:t>
            </a:r>
            <a:r>
              <a:rPr lang="en-US" dirty="0" err="1">
                <a:latin typeface="Bangla Sangam MN" charset="0"/>
                <a:ea typeface="Bangla Sangam MN" charset="0"/>
                <a:cs typeface="Bangla Sangam MN" charset="0"/>
              </a:rPr>
              <a:t>antiinflammatory</a:t>
            </a:r>
            <a:r>
              <a:rPr lang="en-US" dirty="0">
                <a:latin typeface="Bangla Sangam MN" charset="0"/>
                <a:ea typeface="Bangla Sangam MN" charset="0"/>
                <a:cs typeface="Bangla Sangam MN" charset="0"/>
              </a:rPr>
              <a:t> drugs (NSAIDs) for treatment of pain or fever depend on the dose, gestational age, and duration of </a:t>
            </a:r>
            <a:r>
              <a:rPr lang="en-US" dirty="0" smtClean="0">
                <a:latin typeface="Bangla Sangam MN" charset="0"/>
                <a:ea typeface="Bangla Sangam MN" charset="0"/>
                <a:cs typeface="Bangla Sangam MN" charset="0"/>
              </a:rPr>
              <a:t>therapy</a:t>
            </a:r>
          </a:p>
          <a:p>
            <a:pPr>
              <a:buFont typeface="Wingdings" charset="2"/>
              <a:buChar char="Ø"/>
            </a:pPr>
            <a:r>
              <a:rPr lang="en-US" dirty="0" smtClean="0">
                <a:latin typeface="Bangla Sangam MN" charset="0"/>
                <a:ea typeface="Bangla Sangam MN" charset="0"/>
                <a:cs typeface="Bangla Sangam MN" charset="0"/>
              </a:rPr>
              <a:t>NSAIDs may be used from the beginning of the second trimester to week 30 of gestation. </a:t>
            </a:r>
          </a:p>
          <a:p>
            <a:pPr>
              <a:buFont typeface="Wingdings" charset="2"/>
              <a:buChar char="Ø"/>
            </a:pPr>
            <a:r>
              <a:rPr lang="en-US" dirty="0" smtClean="0">
                <a:latin typeface="Bangla Sangam MN" charset="0"/>
                <a:ea typeface="Bangla Sangam MN" charset="0"/>
                <a:cs typeface="Bangla Sangam MN" charset="0"/>
              </a:rPr>
              <a:t>From week 30 of gestation onward, NSAIDs should be avoided because of increased risk of premature closure of the ductus arteriosus, with the exception of low-dose aspirin being given for obstetric-related indications.</a:t>
            </a:r>
          </a:p>
          <a:p>
            <a:pPr>
              <a:buFont typeface="Wingdings" charset="2"/>
              <a:buChar char="Ø"/>
            </a:pPr>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97967624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Pain management in pregnancy</a:t>
            </a:r>
          </a:p>
        </p:txBody>
      </p:sp>
      <p:sp>
        <p:nvSpPr>
          <p:cNvPr id="3" name="Content Placeholder 2"/>
          <p:cNvSpPr>
            <a:spLocks noGrp="1"/>
          </p:cNvSpPr>
          <p:nvPr>
            <p:ph idx="1"/>
          </p:nvPr>
        </p:nvSpPr>
        <p:spPr>
          <a:xfrm>
            <a:off x="1451579" y="2015732"/>
            <a:ext cx="9603275" cy="4125988"/>
          </a:xfrm>
        </p:spPr>
        <p:txBody>
          <a:bodyPr>
            <a:normAutofit fontScale="85000" lnSpcReduction="20000"/>
          </a:bodyPr>
          <a:lstStyle/>
          <a:p>
            <a:r>
              <a:rPr lang="en-US" b="1" dirty="0" smtClean="0">
                <a:latin typeface="Bangla Sangam MN" charset="0"/>
                <a:ea typeface="Bangla Sangam MN" charset="0"/>
                <a:cs typeface="Bangla Sangam MN" charset="0"/>
              </a:rPr>
              <a:t>Opioids:</a:t>
            </a:r>
          </a:p>
          <a:p>
            <a:pPr>
              <a:buFont typeface="Wingdings" charset="2"/>
              <a:buChar char="Ø"/>
            </a:pPr>
            <a:r>
              <a:rPr lang="en-US" dirty="0">
                <a:latin typeface="Bangla Sangam MN" charset="0"/>
                <a:ea typeface="Bangla Sangam MN" charset="0"/>
                <a:cs typeface="Bangla Sangam MN" charset="0"/>
              </a:rPr>
              <a:t>There is limited information on the effects of long-term (≥1 month) prescription opioid use during pregnancy. </a:t>
            </a:r>
            <a:endParaRPr lang="en-US" dirty="0" smtClean="0">
              <a:latin typeface="Bangla Sangam MN" charset="0"/>
              <a:ea typeface="Bangla Sangam MN" charset="0"/>
              <a:cs typeface="Bangla Sangam MN" charset="0"/>
            </a:endParaRPr>
          </a:p>
          <a:p>
            <a:pPr>
              <a:buFont typeface="Wingdings" charset="2"/>
              <a:buChar char="Ø"/>
            </a:pPr>
            <a:r>
              <a:rPr lang="en-US" dirty="0">
                <a:latin typeface="Bangla Sangam MN" charset="0"/>
                <a:ea typeface="Bangla Sangam MN" charset="0"/>
                <a:cs typeface="Bangla Sangam MN" charset="0"/>
              </a:rPr>
              <a:t>Neonatal withdrawal syndrome is a major concern when the mother has used opioids long-term and in the week prior to </a:t>
            </a:r>
            <a:r>
              <a:rPr lang="en-US" dirty="0" smtClean="0">
                <a:latin typeface="Bangla Sangam MN" charset="0"/>
                <a:ea typeface="Bangla Sangam MN" charset="0"/>
                <a:cs typeface="Bangla Sangam MN" charset="0"/>
              </a:rPr>
              <a:t>delivery</a:t>
            </a:r>
          </a:p>
          <a:p>
            <a:pPr>
              <a:buFont typeface="Wingdings" charset="2"/>
              <a:buChar char="Ø"/>
            </a:pPr>
            <a:r>
              <a:rPr lang="en-US" dirty="0">
                <a:latin typeface="Bangla Sangam MN" charset="0"/>
                <a:ea typeface="Bangla Sangam MN" charset="0"/>
                <a:cs typeface="Bangla Sangam MN" charset="0"/>
              </a:rPr>
              <a:t>The safety of short-term opioid use is also </a:t>
            </a:r>
            <a:r>
              <a:rPr lang="en-US" dirty="0" smtClean="0">
                <a:latin typeface="Bangla Sangam MN" charset="0"/>
                <a:ea typeface="Bangla Sangam MN" charset="0"/>
                <a:cs typeface="Bangla Sangam MN" charset="0"/>
              </a:rPr>
              <a:t>unclear</a:t>
            </a:r>
          </a:p>
          <a:p>
            <a:pPr>
              <a:buFont typeface="Wingdings" charset="2"/>
              <a:buChar char="Ø"/>
            </a:pPr>
            <a:r>
              <a:rPr lang="en-US" dirty="0">
                <a:latin typeface="Bangla Sangam MN" charset="0"/>
                <a:ea typeface="Bangla Sangam MN" charset="0"/>
                <a:cs typeface="Bangla Sangam MN" charset="0"/>
              </a:rPr>
              <a:t>Until better data are available, during the first month of embryonic development when neural tube development occurs, shared decision-making involves balancing the small potential increase in incidence of neural tube defects with the need for relief of moderate to severe pain, given the frequent lack of effective alternative analgesics.</a:t>
            </a:r>
          </a:p>
        </p:txBody>
      </p:sp>
    </p:spTree>
    <p:extLst>
      <p:ext uri="{BB962C8B-B14F-4D97-AF65-F5344CB8AC3E}">
        <p14:creationId xmlns:p14="http://schemas.microsoft.com/office/powerpoint/2010/main" val="162847119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Management of Sexual </a:t>
            </a:r>
            <a:r>
              <a:rPr lang="en-US" b="1" dirty="0" err="1" smtClean="0">
                <a:latin typeface="Bangla Sangam MN" charset="0"/>
                <a:ea typeface="Bangla Sangam MN" charset="0"/>
                <a:cs typeface="Bangla Sangam MN" charset="0"/>
              </a:rPr>
              <a:t>Assualt</a:t>
            </a:r>
            <a:r>
              <a:rPr lang="en-US" b="1" dirty="0" smtClean="0">
                <a:latin typeface="Bangla Sangam MN" charset="0"/>
                <a:ea typeface="Bangla Sangam MN" charset="0"/>
                <a:cs typeface="Bangla Sangam MN" charset="0"/>
              </a:rPr>
              <a:t>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0" y="3076310"/>
            <a:ext cx="7620000" cy="3446410"/>
          </a:xfrm>
        </p:spPr>
      </p:pic>
    </p:spTree>
    <p:extLst>
      <p:ext uri="{BB962C8B-B14F-4D97-AF65-F5344CB8AC3E}">
        <p14:creationId xmlns:p14="http://schemas.microsoft.com/office/powerpoint/2010/main" val="167619309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Management of Sexual </a:t>
            </a:r>
            <a:r>
              <a:rPr lang="en-US" b="1" dirty="0" err="1">
                <a:latin typeface="Bangla Sangam MN" charset="0"/>
                <a:ea typeface="Bangla Sangam MN" charset="0"/>
                <a:cs typeface="Bangla Sangam MN" charset="0"/>
              </a:rPr>
              <a:t>A</a:t>
            </a:r>
            <a:r>
              <a:rPr lang="en-US" b="1" dirty="0" err="1" smtClean="0">
                <a:latin typeface="Bangla Sangam MN" charset="0"/>
                <a:ea typeface="Bangla Sangam MN" charset="0"/>
                <a:cs typeface="Bangla Sangam MN" charset="0"/>
              </a:rPr>
              <a:t>ssualt</a:t>
            </a:r>
            <a:r>
              <a:rPr lang="en-US" b="1" dirty="0" smtClean="0">
                <a:latin typeface="Bangla Sangam MN" charset="0"/>
                <a:ea typeface="Bangla Sangam MN" charset="0"/>
                <a:cs typeface="Bangla Sangam MN" charset="0"/>
              </a:rPr>
              <a:t> </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normAutofit/>
          </a:bodyPr>
          <a:lstStyle/>
          <a:p>
            <a:r>
              <a:rPr lang="en-US" dirty="0" smtClean="0"/>
              <a:t> </a:t>
            </a:r>
            <a:r>
              <a:rPr lang="en-US" dirty="0">
                <a:latin typeface="Bangla Sangam MN" charset="0"/>
                <a:ea typeface="Bangla Sangam MN" charset="0"/>
                <a:cs typeface="Bangla Sangam MN" charset="0"/>
              </a:rPr>
              <a:t>Assess and treat injuries.. Check for genital trauma especially if </a:t>
            </a:r>
            <a:r>
              <a:rPr lang="en-US" dirty="0" smtClean="0">
                <a:latin typeface="Bangla Sangam MN" charset="0"/>
                <a:ea typeface="Bangla Sangam MN" charset="0"/>
                <a:cs typeface="Bangla Sangam MN" charset="0"/>
              </a:rPr>
              <a:t>patient </a:t>
            </a:r>
            <a:r>
              <a:rPr lang="en-US" dirty="0">
                <a:latin typeface="Bangla Sangam MN" charset="0"/>
                <a:ea typeface="Bangla Sangam MN" charset="0"/>
                <a:cs typeface="Bangla Sangam MN" charset="0"/>
              </a:rPr>
              <a:t>gave </a:t>
            </a:r>
            <a:r>
              <a:rPr lang="en-US" dirty="0" smtClean="0">
                <a:latin typeface="Bangla Sangam MN" charset="0"/>
                <a:ea typeface="Bangla Sangam MN" charset="0"/>
                <a:cs typeface="Bangla Sangam MN" charset="0"/>
              </a:rPr>
              <a:t>history of sharp </a:t>
            </a:r>
            <a:r>
              <a:rPr lang="en-US" dirty="0">
                <a:latin typeface="Bangla Sangam MN" charset="0"/>
                <a:ea typeface="Bangla Sangam MN" charset="0"/>
                <a:cs typeface="Bangla Sangam MN" charset="0"/>
              </a:rPr>
              <a:t>object penetration of the vagina or anus. Check for other injuries like head trauma</a:t>
            </a:r>
          </a:p>
          <a:p>
            <a:r>
              <a:rPr lang="en-US" dirty="0" smtClean="0">
                <a:latin typeface="Bangla Sangam MN" charset="0"/>
                <a:ea typeface="Bangla Sangam MN" charset="0"/>
                <a:cs typeface="Bangla Sangam MN" charset="0"/>
              </a:rPr>
              <a:t>Pregnancy</a:t>
            </a:r>
            <a:r>
              <a:rPr lang="en-US" dirty="0">
                <a:latin typeface="Bangla Sangam MN" charset="0"/>
                <a:ea typeface="Bangla Sangam MN" charset="0"/>
                <a:cs typeface="Bangla Sangam MN" charset="0"/>
              </a:rPr>
              <a:t>: If the </a:t>
            </a:r>
            <a:r>
              <a:rPr lang="en-US" dirty="0" smtClean="0">
                <a:latin typeface="Bangla Sangam MN" charset="0"/>
                <a:ea typeface="Bangla Sangam MN" charset="0"/>
                <a:cs typeface="Bangla Sangam MN" charset="0"/>
              </a:rPr>
              <a:t>patient </a:t>
            </a:r>
            <a:r>
              <a:rPr lang="en-US" dirty="0">
                <a:latin typeface="Bangla Sangam MN" charset="0"/>
                <a:ea typeface="Bangla Sangam MN" charset="0"/>
                <a:cs typeface="Bangla Sangam MN" charset="0"/>
              </a:rPr>
              <a:t>is not on any contraceptive method.. offer emergency contraception. Some will work within 3 days of unprotected sexual intercourse. Others will work within 5 days</a:t>
            </a:r>
            <a:r>
              <a:rPr lang="en-US" dirty="0" smtClean="0">
                <a:latin typeface="Bangla Sangam MN" charset="0"/>
                <a:ea typeface="Bangla Sangam MN" charset="0"/>
                <a:cs typeface="Bangla Sangam MN" charset="0"/>
              </a:rPr>
              <a:t>.</a:t>
            </a:r>
            <a:r>
              <a:rPr lang="en-US" dirty="0">
                <a:latin typeface="Bangla Sangam MN" charset="0"/>
                <a:ea typeface="Bangla Sangam MN" charset="0"/>
                <a:cs typeface="Bangla Sangam MN" charset="0"/>
              </a:rPr>
              <a:t/>
            </a:r>
            <a:br>
              <a:rPr lang="en-US" dirty="0">
                <a:latin typeface="Bangla Sangam MN" charset="0"/>
                <a:ea typeface="Bangla Sangam MN" charset="0"/>
                <a:cs typeface="Bangla Sangam MN" charset="0"/>
              </a:rPr>
            </a:br>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83208510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Management of Sexual </a:t>
            </a:r>
            <a:r>
              <a:rPr lang="en-US" b="1" dirty="0" err="1">
                <a:latin typeface="Bangla Sangam MN" charset="0"/>
                <a:ea typeface="Bangla Sangam MN" charset="0"/>
                <a:cs typeface="Bangla Sangam MN" charset="0"/>
              </a:rPr>
              <a:t>A</a:t>
            </a:r>
            <a:r>
              <a:rPr lang="en-US" b="1" dirty="0" err="1" smtClean="0">
                <a:latin typeface="Bangla Sangam MN" charset="0"/>
                <a:ea typeface="Bangla Sangam MN" charset="0"/>
                <a:cs typeface="Bangla Sangam MN" charset="0"/>
              </a:rPr>
              <a:t>ssualt</a:t>
            </a:r>
            <a:r>
              <a:rPr lang="en-US" b="1" dirty="0" smtClean="0">
                <a:latin typeface="Bangla Sangam MN" charset="0"/>
                <a:ea typeface="Bangla Sangam MN" charset="0"/>
                <a:cs typeface="Bangla Sangam MN" charset="0"/>
              </a:rPr>
              <a:t> </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normAutofit/>
          </a:bodyPr>
          <a:lstStyle/>
          <a:p>
            <a:r>
              <a:rPr lang="en-US" dirty="0" smtClean="0">
                <a:latin typeface="Bangla Sangam MN" charset="0"/>
                <a:ea typeface="Bangla Sangam MN" charset="0"/>
                <a:cs typeface="Bangla Sangam MN" charset="0"/>
              </a:rPr>
              <a:t>STD</a:t>
            </a:r>
            <a:r>
              <a:rPr lang="en-US" dirty="0">
                <a:latin typeface="Bangla Sangam MN" charset="0"/>
                <a:ea typeface="Bangla Sangam MN" charset="0"/>
                <a:cs typeface="Bangla Sangam MN" charset="0"/>
              </a:rPr>
              <a:t>: Give antibiotic prophylaxis (for </a:t>
            </a:r>
            <a:r>
              <a:rPr lang="en-US" dirty="0" err="1">
                <a:latin typeface="Bangla Sangam MN" charset="0"/>
                <a:ea typeface="Bangla Sangam MN" charset="0"/>
                <a:cs typeface="Bangla Sangam MN" charset="0"/>
              </a:rPr>
              <a:t>gonorrhoea</a:t>
            </a:r>
            <a:r>
              <a:rPr lang="en-US" dirty="0">
                <a:latin typeface="Bangla Sangam MN" charset="0"/>
                <a:ea typeface="Bangla Sangam MN" charset="0"/>
                <a:cs typeface="Bangla Sangam MN" charset="0"/>
              </a:rPr>
              <a:t> and chlamydia). The recommended regimen is 500 mg ceftriaxone IM, metronidazole 2g PO, and azithromycin 1g PO as a single dose. </a:t>
            </a:r>
            <a:endParaRPr lang="en-US" dirty="0" smtClean="0">
              <a:latin typeface="Bangla Sangam MN" charset="0"/>
              <a:ea typeface="Bangla Sangam MN" charset="0"/>
              <a:cs typeface="Bangla Sangam MN" charset="0"/>
            </a:endParaRPr>
          </a:p>
          <a:p>
            <a:r>
              <a:rPr lang="en-US" dirty="0" smtClean="0">
                <a:latin typeface="Bangla Sangam MN" charset="0"/>
                <a:ea typeface="Bangla Sangam MN" charset="0"/>
                <a:cs typeface="Bangla Sangam MN" charset="0"/>
              </a:rPr>
              <a:t>HIV </a:t>
            </a:r>
            <a:r>
              <a:rPr lang="en-US" dirty="0">
                <a:latin typeface="Bangla Sangam MN" charset="0"/>
                <a:ea typeface="Bangla Sangam MN" charset="0"/>
                <a:cs typeface="Bangla Sangam MN" charset="0"/>
              </a:rPr>
              <a:t>(Post-exposure prophylaxis): should be started as soon as possible, ideally within the first 24 hrs.</a:t>
            </a:r>
          </a:p>
          <a:p>
            <a:endParaRPr lang="en-US" dirty="0"/>
          </a:p>
          <a:p>
            <a:endParaRPr lang="en-US" dirty="0"/>
          </a:p>
        </p:txBody>
      </p:sp>
    </p:spTree>
    <p:extLst>
      <p:ext uri="{BB962C8B-B14F-4D97-AF65-F5344CB8AC3E}">
        <p14:creationId xmlns:p14="http://schemas.microsoft.com/office/powerpoint/2010/main" val="4408336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dirty="0" err="1">
                <a:latin typeface="Bangla Sangam MN" charset="0"/>
                <a:ea typeface="Bangla Sangam MN" charset="0"/>
                <a:cs typeface="Bangla Sangam MN" charset="0"/>
              </a:rPr>
              <a:t>Adenomyosis</a:t>
            </a:r>
            <a:endParaRPr lang="en-US" dirty="0">
              <a:latin typeface="Bangla Sangam MN" charset="0"/>
              <a:ea typeface="Bangla Sangam MN" charset="0"/>
              <a:cs typeface="Bangla Sangam MN"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1969" y="1825625"/>
            <a:ext cx="5948062" cy="4351338"/>
          </a:xfrm>
        </p:spPr>
      </p:pic>
    </p:spTree>
    <p:extLst>
      <p:ext uri="{BB962C8B-B14F-4D97-AF65-F5344CB8AC3E}">
        <p14:creationId xmlns:p14="http://schemas.microsoft.com/office/powerpoint/2010/main" val="170864738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Management of Sexual </a:t>
            </a:r>
            <a:r>
              <a:rPr lang="en-US" b="1" dirty="0" err="1">
                <a:latin typeface="Bangla Sangam MN" charset="0"/>
                <a:ea typeface="Bangla Sangam MN" charset="0"/>
                <a:cs typeface="Bangla Sangam MN" charset="0"/>
              </a:rPr>
              <a:t>assualt</a:t>
            </a:r>
            <a:r>
              <a:rPr lang="en-US" b="1" dirty="0">
                <a:latin typeface="Bangla Sangam MN" charset="0"/>
                <a:ea typeface="Bangla Sangam MN" charset="0"/>
                <a:cs typeface="Bangla Sangam MN" charset="0"/>
              </a:rPr>
              <a:t> </a:t>
            </a:r>
          </a:p>
        </p:txBody>
      </p:sp>
      <p:sp>
        <p:nvSpPr>
          <p:cNvPr id="3" name="Content Placeholder 2"/>
          <p:cNvSpPr>
            <a:spLocks noGrp="1"/>
          </p:cNvSpPr>
          <p:nvPr>
            <p:ph idx="1"/>
          </p:nvPr>
        </p:nvSpPr>
        <p:spPr/>
        <p:txBody>
          <a:bodyPr/>
          <a:lstStyle/>
          <a:p>
            <a:r>
              <a:rPr lang="en-US" dirty="0" smtClean="0">
                <a:latin typeface="Bangla Sangam MN" charset="0"/>
                <a:ea typeface="Bangla Sangam MN" charset="0"/>
                <a:cs typeface="Bangla Sangam MN" charset="0"/>
              </a:rPr>
              <a:t>Give </a:t>
            </a:r>
            <a:r>
              <a:rPr lang="en-US" dirty="0">
                <a:latin typeface="Bangla Sangam MN" charset="0"/>
                <a:ea typeface="Bangla Sangam MN" charset="0"/>
                <a:cs typeface="Bangla Sangam MN" charset="0"/>
              </a:rPr>
              <a:t>hepatitis B vaccination</a:t>
            </a:r>
          </a:p>
          <a:p>
            <a:r>
              <a:rPr lang="en-US" dirty="0" smtClean="0">
                <a:latin typeface="Bangla Sangam MN" charset="0"/>
                <a:ea typeface="Bangla Sangam MN" charset="0"/>
                <a:cs typeface="Bangla Sangam MN" charset="0"/>
              </a:rPr>
              <a:t>HPV </a:t>
            </a:r>
            <a:r>
              <a:rPr lang="en-US" dirty="0">
                <a:latin typeface="Bangla Sangam MN" charset="0"/>
                <a:ea typeface="Bangla Sangam MN" charset="0"/>
                <a:cs typeface="Bangla Sangam MN" charset="0"/>
              </a:rPr>
              <a:t>vaccination</a:t>
            </a:r>
          </a:p>
          <a:p>
            <a:r>
              <a:rPr lang="en-US" dirty="0" smtClean="0">
                <a:latin typeface="Bangla Sangam MN" charset="0"/>
                <a:ea typeface="Bangla Sangam MN" charset="0"/>
                <a:cs typeface="Bangla Sangam MN" charset="0"/>
              </a:rPr>
              <a:t>Psychosocial </a:t>
            </a:r>
            <a:r>
              <a:rPr lang="en-US" dirty="0">
                <a:latin typeface="Bangla Sangam MN" charset="0"/>
                <a:ea typeface="Bangla Sangam MN" charset="0"/>
                <a:cs typeface="Bangla Sangam MN" charset="0"/>
              </a:rPr>
              <a:t>support! </a:t>
            </a:r>
          </a:p>
          <a:p>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70285880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740275"/>
          </a:xfrm>
        </p:spPr>
        <p:txBody>
          <a:bodyPr>
            <a:normAutofit/>
          </a:bodyPr>
          <a:lstStyle/>
          <a:p>
            <a:r>
              <a:rPr lang="en-US" sz="4800" b="1" dirty="0" smtClean="0"/>
              <a:t>      Thank you </a:t>
            </a:r>
            <a:endParaRPr lang="en-US" sz="4800" b="1"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87670" y="1747044"/>
            <a:ext cx="5027930" cy="4394676"/>
          </a:xfrm>
        </p:spPr>
      </p:pic>
    </p:spTree>
    <p:extLst>
      <p:ext uri="{BB962C8B-B14F-4D97-AF65-F5344CB8AC3E}">
        <p14:creationId xmlns:p14="http://schemas.microsoft.com/office/powerpoint/2010/main" val="19804039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dirty="0" err="1">
                <a:latin typeface="Bangla Sangam MN" charset="0"/>
                <a:ea typeface="Bangla Sangam MN" charset="0"/>
                <a:cs typeface="Bangla Sangam MN" charset="0"/>
              </a:rPr>
              <a:t>Adenomyosis</a:t>
            </a:r>
            <a:endParaRPr lang="en-US" dirty="0">
              <a:latin typeface="Bangla Sangam MN" charset="0"/>
              <a:ea typeface="Bangla Sangam MN" charset="0"/>
              <a:cs typeface="Bangla Sangam MN"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6591" y="1825625"/>
            <a:ext cx="3318817" cy="4351338"/>
          </a:xfrm>
        </p:spPr>
      </p:pic>
    </p:spTree>
    <p:extLst>
      <p:ext uri="{BB962C8B-B14F-4D97-AF65-F5344CB8AC3E}">
        <p14:creationId xmlns:p14="http://schemas.microsoft.com/office/powerpoint/2010/main" val="10580208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dirty="0" err="1">
                <a:latin typeface="Bangla Sangam MN" charset="0"/>
                <a:ea typeface="Bangla Sangam MN" charset="0"/>
                <a:cs typeface="Bangla Sangam MN" charset="0"/>
              </a:rPr>
              <a:t>Adenomyosis</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normAutofit/>
          </a:bodyPr>
          <a:lstStyle/>
          <a:p>
            <a:r>
              <a:rPr lang="en-US" dirty="0">
                <a:latin typeface="Bangla Sangam MN" charset="0"/>
                <a:ea typeface="Bangla Sangam MN" charset="0"/>
                <a:cs typeface="Bangla Sangam MN" charset="0"/>
              </a:rPr>
              <a:t>Heavy menstrual bleeding and dysmenorrhea are the typical symptoms of </a:t>
            </a:r>
            <a:r>
              <a:rPr lang="en-US" dirty="0" err="1">
                <a:latin typeface="Bangla Sangam MN" charset="0"/>
                <a:ea typeface="Bangla Sangam MN" charset="0"/>
                <a:cs typeface="Bangla Sangam MN" charset="0"/>
              </a:rPr>
              <a:t>adenomyosis</a:t>
            </a:r>
            <a:r>
              <a:rPr lang="en-US" dirty="0">
                <a:latin typeface="Bangla Sangam MN" charset="0"/>
                <a:ea typeface="Bangla Sangam MN" charset="0"/>
                <a:cs typeface="Bangla Sangam MN" charset="0"/>
              </a:rPr>
              <a:t>, occurring in approximately 60 and 25 percent of women, respectively </a:t>
            </a:r>
            <a:endParaRPr lang="en-US" dirty="0" smtClean="0">
              <a:latin typeface="Bangla Sangam MN" charset="0"/>
              <a:ea typeface="Bangla Sangam MN" charset="0"/>
              <a:cs typeface="Bangla Sangam MN" charset="0"/>
            </a:endParaRPr>
          </a:p>
          <a:p>
            <a:r>
              <a:rPr lang="en-US" dirty="0" smtClean="0">
                <a:latin typeface="Bangla Sangam MN" charset="0"/>
                <a:ea typeface="Bangla Sangam MN" charset="0"/>
                <a:cs typeface="Bangla Sangam MN" charset="0"/>
              </a:rPr>
              <a:t>Chronic </a:t>
            </a:r>
            <a:r>
              <a:rPr lang="en-US" dirty="0">
                <a:latin typeface="Bangla Sangam MN" charset="0"/>
                <a:ea typeface="Bangla Sangam MN" charset="0"/>
                <a:cs typeface="Bangla Sangam MN" charset="0"/>
              </a:rPr>
              <a:t>pelvic pain may also </a:t>
            </a:r>
            <a:r>
              <a:rPr lang="en-US" dirty="0" smtClean="0">
                <a:latin typeface="Bangla Sangam MN" charset="0"/>
                <a:ea typeface="Bangla Sangam MN" charset="0"/>
                <a:cs typeface="Bangla Sangam MN" charset="0"/>
              </a:rPr>
              <a:t>occur</a:t>
            </a:r>
            <a:endParaRPr lang="en-US" dirty="0">
              <a:latin typeface="Bangla Sangam MN" charset="0"/>
              <a:ea typeface="Bangla Sangam MN" charset="0"/>
              <a:cs typeface="Bangla Sangam MN" charset="0"/>
            </a:endParaRPr>
          </a:p>
          <a:p>
            <a:r>
              <a:rPr lang="en-US" dirty="0">
                <a:latin typeface="Bangla Sangam MN" charset="0"/>
                <a:ea typeface="Bangla Sangam MN" charset="0"/>
                <a:cs typeface="Bangla Sangam MN" charset="0"/>
              </a:rPr>
              <a:t>Heavy menstrual bleeding is possibly related to the increased endometrial surface of the enlarged uterus, while pain may be due to bleeding and swelling of endometrial islands confined by </a:t>
            </a:r>
            <a:r>
              <a:rPr lang="en-US" dirty="0" smtClean="0">
                <a:latin typeface="Bangla Sangam MN" charset="0"/>
                <a:ea typeface="Bangla Sangam MN" charset="0"/>
                <a:cs typeface="Bangla Sangam MN" charset="0"/>
              </a:rPr>
              <a:t>myometrium</a:t>
            </a:r>
          </a:p>
          <a:p>
            <a:r>
              <a:rPr lang="en-US" dirty="0" smtClean="0">
                <a:latin typeface="Bangla Sangam MN" charset="0"/>
                <a:ea typeface="Bangla Sangam MN" charset="0"/>
                <a:cs typeface="Bangla Sangam MN" charset="0"/>
              </a:rPr>
              <a:t>Approximately </a:t>
            </a:r>
            <a:r>
              <a:rPr lang="en-US" dirty="0">
                <a:latin typeface="Bangla Sangam MN" charset="0"/>
                <a:ea typeface="Bangla Sangam MN" charset="0"/>
                <a:cs typeface="Bangla Sangam MN" charset="0"/>
              </a:rPr>
              <a:t>one-third of women are asymptomatic</a:t>
            </a:r>
          </a:p>
          <a:p>
            <a:endParaRPr lang="en-US" dirty="0"/>
          </a:p>
        </p:txBody>
      </p:sp>
    </p:spTree>
    <p:extLst>
      <p:ext uri="{BB962C8B-B14F-4D97-AF65-F5344CB8AC3E}">
        <p14:creationId xmlns:p14="http://schemas.microsoft.com/office/powerpoint/2010/main" val="19499760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dirty="0" err="1">
                <a:latin typeface="Bangla Sangam MN" charset="0"/>
                <a:ea typeface="Bangla Sangam MN" charset="0"/>
                <a:cs typeface="Bangla Sangam MN" charset="0"/>
              </a:rPr>
              <a:t>Adenomyosis</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Symptoms are typically reported to develop between the ages of 40 and 50 years; however, this may reflect the fact that most </a:t>
            </a:r>
            <a:r>
              <a:rPr lang="en-US" dirty="0" err="1">
                <a:latin typeface="Bangla Sangam MN" charset="0"/>
                <a:ea typeface="Bangla Sangam MN" charset="0"/>
                <a:cs typeface="Bangla Sangam MN" charset="0"/>
              </a:rPr>
              <a:t>adenomyosis</a:t>
            </a:r>
            <a:r>
              <a:rPr lang="en-US" dirty="0">
                <a:latin typeface="Bangla Sangam MN" charset="0"/>
                <a:ea typeface="Bangla Sangam MN" charset="0"/>
                <a:cs typeface="Bangla Sangam MN" charset="0"/>
              </a:rPr>
              <a:t> has historically been diagnosed at hysterectomy, and younger women are less likely to undergo definitive reproductive surgery</a:t>
            </a:r>
          </a:p>
        </p:txBody>
      </p:sp>
    </p:spTree>
    <p:extLst>
      <p:ext uri="{BB962C8B-B14F-4D97-AF65-F5344CB8AC3E}">
        <p14:creationId xmlns:p14="http://schemas.microsoft.com/office/powerpoint/2010/main" val="9967460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dirty="0" err="1">
                <a:latin typeface="Bangla Sangam MN" charset="0"/>
                <a:ea typeface="Bangla Sangam MN" charset="0"/>
                <a:cs typeface="Bangla Sangam MN" charset="0"/>
              </a:rPr>
              <a:t>Adenomyosis</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normAutofit/>
          </a:bodyPr>
          <a:lstStyle/>
          <a:p>
            <a:r>
              <a:rPr lang="en-US" b="1" dirty="0" smtClean="0">
                <a:latin typeface="Bangla Sangam MN" charset="0"/>
                <a:ea typeface="Bangla Sangam MN" charset="0"/>
                <a:cs typeface="Bangla Sangam MN" charset="0"/>
              </a:rPr>
              <a:t>History:</a:t>
            </a:r>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Heavy </a:t>
            </a:r>
            <a:r>
              <a:rPr lang="en-US" dirty="0">
                <a:latin typeface="Bangla Sangam MN" charset="0"/>
                <a:ea typeface="Bangla Sangam MN" charset="0"/>
                <a:cs typeface="Bangla Sangam MN" charset="0"/>
              </a:rPr>
              <a:t>menstrual bleeding or pelvic pain should be included.</a:t>
            </a:r>
          </a:p>
          <a:p>
            <a:r>
              <a:rPr lang="en-US" b="1" dirty="0">
                <a:latin typeface="Bangla Sangam MN" charset="0"/>
                <a:ea typeface="Bangla Sangam MN" charset="0"/>
                <a:cs typeface="Bangla Sangam MN" charset="0"/>
              </a:rPr>
              <a:t>Pelvic </a:t>
            </a:r>
            <a:r>
              <a:rPr lang="en-US" b="1" dirty="0" smtClean="0">
                <a:latin typeface="Bangla Sangam MN" charset="0"/>
                <a:ea typeface="Bangla Sangam MN" charset="0"/>
                <a:cs typeface="Bangla Sangam MN" charset="0"/>
              </a:rPr>
              <a:t>examination</a:t>
            </a:r>
            <a:r>
              <a:rPr lang="en-US" dirty="0" smtClean="0">
                <a:latin typeface="Bangla Sangam MN" charset="0"/>
                <a:ea typeface="Bangla Sangam MN" charset="0"/>
                <a:cs typeface="Bangla Sangam MN" charset="0"/>
              </a:rPr>
              <a:t>: The </a:t>
            </a:r>
            <a:r>
              <a:rPr lang="en-US" dirty="0">
                <a:latin typeface="Bangla Sangam MN" charset="0"/>
                <a:ea typeface="Bangla Sangam MN" charset="0"/>
                <a:cs typeface="Bangla Sangam MN" charset="0"/>
              </a:rPr>
              <a:t>bimanual pelvic examination in women with </a:t>
            </a:r>
            <a:r>
              <a:rPr lang="en-US" dirty="0" err="1">
                <a:latin typeface="Bangla Sangam MN" charset="0"/>
                <a:ea typeface="Bangla Sangam MN" charset="0"/>
                <a:cs typeface="Bangla Sangam MN" charset="0"/>
              </a:rPr>
              <a:t>adenomyosis</a:t>
            </a:r>
            <a:r>
              <a:rPr lang="en-US" dirty="0">
                <a:latin typeface="Bangla Sangam MN" charset="0"/>
                <a:ea typeface="Bangla Sangam MN" charset="0"/>
                <a:cs typeface="Bangla Sangam MN" charset="0"/>
              </a:rPr>
              <a:t> typically shows a mobile, diffusely enlarged (often referred to as "globular" enlargement), soft (often referred to as "boggy"), and globular </a:t>
            </a:r>
            <a:r>
              <a:rPr lang="en-US" dirty="0" smtClean="0">
                <a:latin typeface="Bangla Sangam MN" charset="0"/>
                <a:ea typeface="Bangla Sangam MN" charset="0"/>
                <a:cs typeface="Bangla Sangam MN" charset="0"/>
              </a:rPr>
              <a:t>uterus</a:t>
            </a:r>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663482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dirty="0" err="1">
                <a:latin typeface="Bangla Sangam MN" charset="0"/>
                <a:ea typeface="Bangla Sangam MN" charset="0"/>
                <a:cs typeface="Bangla Sangam MN" charset="0"/>
              </a:rPr>
              <a:t>Adenomyosis</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Transvaginal ultrasound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6428" y="2396359"/>
            <a:ext cx="7248298" cy="3767958"/>
          </a:xfrm>
          <a:prstGeom prst="rect">
            <a:avLst/>
          </a:prstGeom>
        </p:spPr>
      </p:pic>
    </p:spTree>
    <p:extLst>
      <p:ext uri="{BB962C8B-B14F-4D97-AF65-F5344CB8AC3E}">
        <p14:creationId xmlns:p14="http://schemas.microsoft.com/office/powerpoint/2010/main" val="15252084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Bangla Sangam MN" charset="0"/>
                <a:ea typeface="Bangla Sangam MN" charset="0"/>
                <a:cs typeface="Bangla Sangam MN" charset="0"/>
              </a:rPr>
              <a:t>Abnormal uterine bleeding</a:t>
            </a:r>
            <a:endParaRPr lang="en-US" dirty="0">
              <a:latin typeface="Bangla Sangam MN" charset="0"/>
              <a:ea typeface="Bangla Sangam MN" charset="0"/>
              <a:cs typeface="Bangla Sangam MN"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4120" y="1856105"/>
            <a:ext cx="7391400" cy="4559935"/>
          </a:xfrm>
        </p:spPr>
      </p:pic>
    </p:spTree>
    <p:extLst>
      <p:ext uri="{BB962C8B-B14F-4D97-AF65-F5344CB8AC3E}">
        <p14:creationId xmlns:p14="http://schemas.microsoft.com/office/powerpoint/2010/main" val="780169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dirty="0" err="1">
                <a:latin typeface="Bangla Sangam MN" charset="0"/>
                <a:ea typeface="Bangla Sangam MN" charset="0"/>
                <a:cs typeface="Bangla Sangam MN" charset="0"/>
              </a:rPr>
              <a:t>Adenomyosis</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smtClean="0">
                <a:latin typeface="Bangla Sangam MN" charset="0"/>
                <a:ea typeface="Bangla Sangam MN" charset="0"/>
                <a:cs typeface="Bangla Sangam MN" charset="0"/>
              </a:rPr>
              <a:t>MRI</a:t>
            </a:r>
            <a:endParaRPr lang="en-US" dirty="0">
              <a:latin typeface="Bangla Sangam MN" charset="0"/>
              <a:ea typeface="Bangla Sangam MN" charset="0"/>
              <a:cs typeface="Bangla Sangam MN"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4497" y="1853754"/>
            <a:ext cx="6386796" cy="4310563"/>
          </a:xfrm>
          <a:prstGeom prst="rect">
            <a:avLst/>
          </a:prstGeom>
        </p:spPr>
      </p:pic>
    </p:spTree>
    <p:extLst>
      <p:ext uri="{BB962C8B-B14F-4D97-AF65-F5344CB8AC3E}">
        <p14:creationId xmlns:p14="http://schemas.microsoft.com/office/powerpoint/2010/main" val="21381122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dirty="0" err="1" smtClean="0">
                <a:latin typeface="Bangla Sangam MN" charset="0"/>
                <a:ea typeface="Bangla Sangam MN" charset="0"/>
                <a:cs typeface="Bangla Sangam MN" charset="0"/>
              </a:rPr>
              <a:t>Adenomyosis</a:t>
            </a:r>
            <a:r>
              <a:rPr lang="en-US" dirty="0" smtClean="0">
                <a:latin typeface="Bangla Sangam MN" charset="0"/>
                <a:ea typeface="Bangla Sangam MN" charset="0"/>
                <a:cs typeface="Bangla Sangam MN" charset="0"/>
              </a:rPr>
              <a:t>- Management</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normAutofit/>
          </a:bodyPr>
          <a:lstStyle/>
          <a:p>
            <a:r>
              <a:rPr lang="en-US" b="1" dirty="0" smtClean="0">
                <a:latin typeface="Bangla Sangam MN" charset="0"/>
                <a:ea typeface="Bangla Sangam MN" charset="0"/>
                <a:cs typeface="Bangla Sangam MN" charset="0"/>
              </a:rPr>
              <a:t>Hysterectomy</a:t>
            </a:r>
            <a:r>
              <a:rPr lang="en-US" dirty="0" smtClean="0">
                <a:latin typeface="Bangla Sangam MN" charset="0"/>
                <a:ea typeface="Bangla Sangam MN" charset="0"/>
                <a:cs typeface="Bangla Sangam MN" charset="0"/>
              </a:rPr>
              <a:t>: Total </a:t>
            </a:r>
            <a:r>
              <a:rPr lang="en-US" dirty="0">
                <a:latin typeface="Bangla Sangam MN" charset="0"/>
                <a:ea typeface="Bangla Sangam MN" charset="0"/>
                <a:cs typeface="Bangla Sangam MN" charset="0"/>
              </a:rPr>
              <a:t>hysterectomy is the definite treatment of </a:t>
            </a:r>
            <a:r>
              <a:rPr lang="en-US" dirty="0" err="1" smtClean="0">
                <a:latin typeface="Bangla Sangam MN" charset="0"/>
                <a:ea typeface="Bangla Sangam MN" charset="0"/>
                <a:cs typeface="Bangla Sangam MN" charset="0"/>
              </a:rPr>
              <a:t>adenomyosis</a:t>
            </a:r>
            <a:endParaRPr lang="en-US" dirty="0" smtClean="0">
              <a:latin typeface="Bangla Sangam MN" charset="0"/>
              <a:ea typeface="Bangla Sangam MN" charset="0"/>
              <a:cs typeface="Bangla Sangam MN" charset="0"/>
            </a:endParaRPr>
          </a:p>
          <a:p>
            <a:r>
              <a:rPr lang="en-US" b="1" dirty="0">
                <a:latin typeface="Bangla Sangam MN" charset="0"/>
                <a:ea typeface="Bangla Sangam MN" charset="0"/>
                <a:cs typeface="Bangla Sangam MN" charset="0"/>
              </a:rPr>
              <a:t>Hormonal </a:t>
            </a:r>
            <a:r>
              <a:rPr lang="en-US" b="1" dirty="0" smtClean="0">
                <a:latin typeface="Bangla Sangam MN" charset="0"/>
                <a:ea typeface="Bangla Sangam MN" charset="0"/>
                <a:cs typeface="Bangla Sangam MN" charset="0"/>
              </a:rPr>
              <a:t>medications</a:t>
            </a:r>
            <a:r>
              <a:rPr lang="en-US" dirty="0" smtClean="0">
                <a:latin typeface="Bangla Sangam MN" charset="0"/>
                <a:ea typeface="Bangla Sangam MN" charset="0"/>
                <a:cs typeface="Bangla Sangam MN" charset="0"/>
              </a:rPr>
              <a:t>: Hormonal </a:t>
            </a:r>
            <a:r>
              <a:rPr lang="en-US" dirty="0">
                <a:latin typeface="Bangla Sangam MN" charset="0"/>
                <a:ea typeface="Bangla Sangam MN" charset="0"/>
                <a:cs typeface="Bangla Sangam MN" charset="0"/>
              </a:rPr>
              <a:t>treatment may be effective for reducing heavy menstrual bleeding </a:t>
            </a:r>
            <a:r>
              <a:rPr lang="en-US" dirty="0" smtClean="0">
                <a:latin typeface="Bangla Sangam MN" charset="0"/>
                <a:ea typeface="Bangla Sangam MN" charset="0"/>
                <a:cs typeface="Bangla Sangam MN" charset="0"/>
              </a:rPr>
              <a:t>and dysmenorrhea</a:t>
            </a:r>
          </a:p>
          <a:p>
            <a:r>
              <a:rPr lang="en-US" b="1" dirty="0">
                <a:latin typeface="Bangla Sangam MN" charset="0"/>
                <a:ea typeface="Bangla Sangam MN" charset="0"/>
                <a:cs typeface="Bangla Sangam MN" charset="0"/>
              </a:rPr>
              <a:t>Uterus-conserving </a:t>
            </a:r>
            <a:r>
              <a:rPr lang="en-US" b="1" dirty="0" smtClean="0">
                <a:latin typeface="Bangla Sangam MN" charset="0"/>
                <a:ea typeface="Bangla Sangam MN" charset="0"/>
                <a:cs typeface="Bangla Sangam MN" charset="0"/>
              </a:rPr>
              <a:t>procedures:</a:t>
            </a:r>
          </a:p>
          <a:p>
            <a:pPr marL="457200" indent="-457200">
              <a:buFont typeface="+mj-lt"/>
              <a:buAutoNum type="arabicPeriod"/>
            </a:pPr>
            <a:r>
              <a:rPr lang="en-US" b="1" dirty="0">
                <a:latin typeface="Bangla Sangam MN" charset="0"/>
                <a:ea typeface="Bangla Sangam MN" charset="0"/>
                <a:cs typeface="Bangla Sangam MN" charset="0"/>
              </a:rPr>
              <a:t>Uterine artery </a:t>
            </a:r>
            <a:r>
              <a:rPr lang="en-US" b="1" dirty="0" smtClean="0">
                <a:latin typeface="Bangla Sangam MN" charset="0"/>
                <a:ea typeface="Bangla Sangam MN" charset="0"/>
                <a:cs typeface="Bangla Sangam MN" charset="0"/>
              </a:rPr>
              <a:t>embolization</a:t>
            </a:r>
          </a:p>
          <a:p>
            <a:pPr marL="457200" indent="-457200">
              <a:buFont typeface="+mj-lt"/>
              <a:buAutoNum type="arabicPeriod"/>
            </a:pPr>
            <a:r>
              <a:rPr lang="en-US" b="1" dirty="0">
                <a:latin typeface="Bangla Sangam MN" charset="0"/>
                <a:ea typeface="Bangla Sangam MN" charset="0"/>
                <a:cs typeface="Bangla Sangam MN" charset="0"/>
              </a:rPr>
              <a:t>Uterus-sparing resection</a:t>
            </a:r>
            <a:r>
              <a:rPr lang="en-US" dirty="0">
                <a:latin typeface="Bangla Sangam MN" charset="0"/>
                <a:ea typeface="Bangla Sangam MN" charset="0"/>
                <a:cs typeface="Bangla Sangam MN" charset="0"/>
              </a:rPr>
              <a:t> </a:t>
            </a:r>
            <a:endParaRPr lang="en-US" dirty="0" smtClean="0">
              <a:latin typeface="Bangla Sangam MN" charset="0"/>
              <a:ea typeface="Bangla Sangam MN" charset="0"/>
              <a:cs typeface="Bangla Sangam MN" charset="0"/>
            </a:endParaRPr>
          </a:p>
          <a:p>
            <a:pPr marL="457200" indent="-457200">
              <a:buFont typeface="+mj-lt"/>
              <a:buAutoNum type="arabicPeriod"/>
            </a:pPr>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1408233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PALM-COEIN</a:t>
            </a:r>
          </a:p>
        </p:txBody>
      </p:sp>
      <p:sp>
        <p:nvSpPr>
          <p:cNvPr id="5" name="TextBox 4"/>
          <p:cNvSpPr txBox="1"/>
          <p:nvPr/>
        </p:nvSpPr>
        <p:spPr>
          <a:xfrm>
            <a:off x="441434" y="2396359"/>
            <a:ext cx="3279229" cy="1077218"/>
          </a:xfrm>
          <a:prstGeom prst="rect">
            <a:avLst/>
          </a:prstGeom>
          <a:noFill/>
        </p:spPr>
        <p:txBody>
          <a:bodyPr wrap="square" rtlCol="0">
            <a:spAutoFit/>
          </a:bodyPr>
          <a:lstStyle/>
          <a:p>
            <a:r>
              <a:rPr lang="en-US" sz="3200" b="1" dirty="0" smtClean="0">
                <a:latin typeface="Bangla Sangam MN" charset="0"/>
                <a:ea typeface="Bangla Sangam MN" charset="0"/>
                <a:cs typeface="Bangla Sangam MN" charset="0"/>
              </a:rPr>
              <a:t>Leiomyoma </a:t>
            </a:r>
          </a:p>
          <a:p>
            <a:endParaRPr lang="en-US" sz="3200" dirty="0">
              <a:latin typeface="Chalkduster" charset="0"/>
              <a:ea typeface="Chalkduster" charset="0"/>
              <a:cs typeface="Chalkduster" charset="0"/>
            </a:endParaRPr>
          </a:p>
        </p:txBody>
      </p:sp>
      <p:pic>
        <p:nvPicPr>
          <p:cNvPr id="6" name="Content Placeholder 3"/>
          <p:cNvPicPr>
            <a:picLocks noGrp="1" noChangeAspect="1"/>
          </p:cNvPicPr>
          <p:nvPr>
            <p:ph idx="1"/>
          </p:nvPr>
        </p:nvPicPr>
        <p:blipFill rotWithShape="1">
          <a:blip r:embed="rId2"/>
          <a:srcRect t="9880" r="37894" b="39686"/>
          <a:stretch/>
        </p:blipFill>
        <p:spPr>
          <a:xfrm>
            <a:off x="3885576" y="1825624"/>
            <a:ext cx="6142344" cy="4559935"/>
          </a:xfrm>
          <a:prstGeom prst="rect">
            <a:avLst/>
          </a:prstGeom>
        </p:spPr>
      </p:pic>
    </p:spTree>
    <p:extLst>
      <p:ext uri="{BB962C8B-B14F-4D97-AF65-F5344CB8AC3E}">
        <p14:creationId xmlns:p14="http://schemas.microsoft.com/office/powerpoint/2010/main" val="19414675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b="1" dirty="0">
                <a:latin typeface="Bangla Sangam MN" charset="0"/>
                <a:ea typeface="Bangla Sangam MN" charset="0"/>
                <a:cs typeface="Bangla Sangam MN" charset="0"/>
              </a:rPr>
              <a:t>Leiomyoma</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Leiomyomas of the uterus (also referred to as </a:t>
            </a:r>
            <a:r>
              <a:rPr lang="en-US" dirty="0" err="1">
                <a:latin typeface="Bangla Sangam MN" charset="0"/>
                <a:ea typeface="Bangla Sangam MN" charset="0"/>
                <a:cs typeface="Bangla Sangam MN" charset="0"/>
              </a:rPr>
              <a:t>myomas</a:t>
            </a:r>
            <a:r>
              <a:rPr lang="en-US" dirty="0">
                <a:latin typeface="Bangla Sangam MN" charset="0"/>
                <a:ea typeface="Bangla Sangam MN" charset="0"/>
                <a:cs typeface="Bangla Sangam MN" charset="0"/>
              </a:rPr>
              <a:t> or </a:t>
            </a:r>
            <a:r>
              <a:rPr lang="en-US" dirty="0" smtClean="0">
                <a:latin typeface="Bangla Sangam MN" charset="0"/>
                <a:ea typeface="Bangla Sangam MN" charset="0"/>
                <a:cs typeface="Bangla Sangam MN" charset="0"/>
              </a:rPr>
              <a:t>uterine </a:t>
            </a:r>
            <a:r>
              <a:rPr lang="en-US" dirty="0">
                <a:latin typeface="Bangla Sangam MN" charset="0"/>
                <a:ea typeface="Bangla Sangam MN" charset="0"/>
                <a:cs typeface="Bangla Sangam MN" charset="0"/>
              </a:rPr>
              <a:t>fibroids) are benign neoplasms of smooth </a:t>
            </a:r>
            <a:r>
              <a:rPr lang="en-US" dirty="0" smtClean="0">
                <a:latin typeface="Bangla Sangam MN" charset="0"/>
                <a:ea typeface="Bangla Sangam MN" charset="0"/>
                <a:cs typeface="Bangla Sangam MN" charset="0"/>
              </a:rPr>
              <a:t>muscle </a:t>
            </a:r>
            <a:r>
              <a:rPr lang="en-US" dirty="0">
                <a:latin typeface="Bangla Sangam MN" charset="0"/>
                <a:ea typeface="Bangla Sangam MN" charset="0"/>
                <a:cs typeface="Bangla Sangam MN" charset="0"/>
              </a:rPr>
              <a:t>of the </a:t>
            </a:r>
            <a:r>
              <a:rPr lang="en-US" dirty="0" smtClean="0">
                <a:latin typeface="Bangla Sangam MN" charset="0"/>
                <a:ea typeface="Bangla Sangam MN" charset="0"/>
                <a:cs typeface="Bangla Sangam MN" charset="0"/>
              </a:rPr>
              <a:t>myometrium       </a:t>
            </a:r>
          </a:p>
        </p:txBody>
      </p:sp>
      <p:pic>
        <p:nvPicPr>
          <p:cNvPr id="4" name="Picture 3"/>
          <p:cNvPicPr>
            <a:picLocks noChangeAspect="1"/>
          </p:cNvPicPr>
          <p:nvPr/>
        </p:nvPicPr>
        <p:blipFill rotWithShape="1">
          <a:blip r:embed="rId2"/>
          <a:srcRect t="12015" b="20543"/>
          <a:stretch/>
        </p:blipFill>
        <p:spPr>
          <a:xfrm>
            <a:off x="5294134" y="3124200"/>
            <a:ext cx="5958840" cy="2941320"/>
          </a:xfrm>
          <a:prstGeom prst="rect">
            <a:avLst/>
          </a:prstGeom>
        </p:spPr>
      </p:pic>
    </p:spTree>
    <p:extLst>
      <p:ext uri="{BB962C8B-B14F-4D97-AF65-F5344CB8AC3E}">
        <p14:creationId xmlns:p14="http://schemas.microsoft.com/office/powerpoint/2010/main" val="4043842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b="1" dirty="0">
                <a:latin typeface="Bangla Sangam MN" charset="0"/>
                <a:ea typeface="Bangla Sangam MN" charset="0"/>
                <a:cs typeface="Bangla Sangam MN" charset="0"/>
              </a:rPr>
              <a:t>Leiomyoma</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normAutofit/>
          </a:bodyPr>
          <a:lstStyle/>
          <a:p>
            <a:r>
              <a:rPr lang="en-US" dirty="0" smtClean="0">
                <a:latin typeface="Bangla Sangam MN" charset="0"/>
                <a:ea typeface="Bangla Sangam MN" charset="0"/>
                <a:cs typeface="Bangla Sangam MN" charset="0"/>
              </a:rPr>
              <a:t>Risk Factors:</a:t>
            </a:r>
          </a:p>
          <a:p>
            <a:pPr marL="457200" indent="-457200">
              <a:buFont typeface="+mj-lt"/>
              <a:buAutoNum type="arabicPeriod"/>
            </a:pPr>
            <a:r>
              <a:rPr lang="en-US" dirty="0" smtClean="0">
                <a:latin typeface="Bangla Sangam MN" charset="0"/>
                <a:ea typeface="Bangla Sangam MN" charset="0"/>
                <a:cs typeface="Bangla Sangam MN" charset="0"/>
              </a:rPr>
              <a:t>Race</a:t>
            </a:r>
          </a:p>
          <a:p>
            <a:pPr marL="457200" indent="-457200">
              <a:buFont typeface="+mj-lt"/>
              <a:buAutoNum type="arabicPeriod"/>
            </a:pPr>
            <a:r>
              <a:rPr lang="en-US" dirty="0" smtClean="0">
                <a:latin typeface="Bangla Sangam MN" charset="0"/>
                <a:ea typeface="Bangla Sangam MN" charset="0"/>
                <a:cs typeface="Bangla Sangam MN" charset="0"/>
              </a:rPr>
              <a:t>Parity</a:t>
            </a:r>
            <a:r>
              <a:rPr lang="en-US" dirty="0">
                <a:latin typeface="Bangla Sangam MN" charset="0"/>
                <a:ea typeface="Bangla Sangam MN" charset="0"/>
                <a:cs typeface="Bangla Sangam MN" charset="0"/>
              </a:rPr>
              <a:t> </a:t>
            </a:r>
            <a:endParaRPr lang="en-US" dirty="0" smtClean="0">
              <a:latin typeface="Bangla Sangam MN" charset="0"/>
              <a:ea typeface="Bangla Sangam MN" charset="0"/>
              <a:cs typeface="Bangla Sangam MN" charset="0"/>
            </a:endParaRPr>
          </a:p>
          <a:p>
            <a:pPr marL="457200" indent="-457200">
              <a:buFont typeface="+mj-lt"/>
              <a:buAutoNum type="arabicPeriod"/>
            </a:pPr>
            <a:r>
              <a:rPr lang="en-US" dirty="0">
                <a:latin typeface="Bangla Sangam MN" charset="0"/>
                <a:ea typeface="Bangla Sangam MN" charset="0"/>
                <a:cs typeface="Bangla Sangam MN" charset="0"/>
              </a:rPr>
              <a:t>Early </a:t>
            </a:r>
            <a:r>
              <a:rPr lang="en-US" dirty="0" smtClean="0">
                <a:latin typeface="Bangla Sangam MN" charset="0"/>
                <a:ea typeface="Bangla Sangam MN" charset="0"/>
                <a:cs typeface="Bangla Sangam MN" charset="0"/>
              </a:rPr>
              <a:t>menarche</a:t>
            </a:r>
          </a:p>
          <a:p>
            <a:pPr marL="457200" indent="-457200">
              <a:buFont typeface="+mj-lt"/>
              <a:buAutoNum type="arabicPeriod"/>
            </a:pPr>
            <a:r>
              <a:rPr lang="en-US" dirty="0">
                <a:latin typeface="Bangla Sangam MN" charset="0"/>
                <a:ea typeface="Bangla Sangam MN" charset="0"/>
                <a:cs typeface="Bangla Sangam MN" charset="0"/>
              </a:rPr>
              <a:t>Hormonal </a:t>
            </a:r>
            <a:r>
              <a:rPr lang="en-US" dirty="0" smtClean="0">
                <a:latin typeface="Bangla Sangam MN" charset="0"/>
                <a:ea typeface="Bangla Sangam MN" charset="0"/>
                <a:cs typeface="Bangla Sangam MN" charset="0"/>
              </a:rPr>
              <a:t>contraception</a:t>
            </a:r>
          </a:p>
          <a:p>
            <a:pPr marL="457200" indent="-457200">
              <a:buFont typeface="+mj-lt"/>
              <a:buAutoNum type="arabicPeriod"/>
            </a:pPr>
            <a:r>
              <a:rPr lang="en-US" dirty="0" smtClean="0">
                <a:latin typeface="Bangla Sangam MN" charset="0"/>
                <a:ea typeface="Bangla Sangam MN" charset="0"/>
                <a:cs typeface="Bangla Sangam MN" charset="0"/>
              </a:rPr>
              <a:t>Obesity</a:t>
            </a:r>
          </a:p>
          <a:p>
            <a:pPr marL="457200" indent="-457200">
              <a:buFont typeface="+mj-lt"/>
              <a:buAutoNum type="arabicPeriod"/>
            </a:pPr>
            <a:r>
              <a:rPr lang="en-US" dirty="0" smtClean="0">
                <a:latin typeface="Bangla Sangam MN" charset="0"/>
                <a:ea typeface="Bangla Sangam MN" charset="0"/>
                <a:cs typeface="Bangla Sangam MN" charset="0"/>
              </a:rPr>
              <a:t>Diet</a:t>
            </a:r>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1163630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b="1" dirty="0">
                <a:latin typeface="Bangla Sangam MN" charset="0"/>
                <a:ea typeface="Bangla Sangam MN" charset="0"/>
                <a:cs typeface="Bangla Sangam MN" charset="0"/>
              </a:rPr>
              <a:t>Leiomyoma</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normAutofit/>
          </a:bodyPr>
          <a:lstStyle/>
          <a:p>
            <a:r>
              <a:rPr lang="en-US" dirty="0">
                <a:latin typeface="Bangla Sangam MN" charset="0"/>
                <a:ea typeface="Bangla Sangam MN" charset="0"/>
                <a:cs typeface="Bangla Sangam MN" charset="0"/>
              </a:rPr>
              <a:t>Symptoms are classified into three </a:t>
            </a:r>
            <a:r>
              <a:rPr lang="en-US" dirty="0" smtClean="0">
                <a:latin typeface="Bangla Sangam MN" charset="0"/>
                <a:ea typeface="Bangla Sangam MN" charset="0"/>
                <a:cs typeface="Bangla Sangam MN" charset="0"/>
              </a:rPr>
              <a:t>categories:</a:t>
            </a:r>
          </a:p>
          <a:p>
            <a:endParaRPr lang="en-US" dirty="0">
              <a:latin typeface="Bangla Sangam MN" charset="0"/>
              <a:ea typeface="Bangla Sangam MN" charset="0"/>
              <a:cs typeface="Bangla Sangam MN" charset="0"/>
            </a:endParaRPr>
          </a:p>
          <a:p>
            <a:pPr marL="457200" indent="-457200">
              <a:buFont typeface="+mj-lt"/>
              <a:buAutoNum type="arabicPeriod"/>
            </a:pPr>
            <a:r>
              <a:rPr lang="en-US" dirty="0" smtClean="0">
                <a:latin typeface="Bangla Sangam MN" charset="0"/>
                <a:ea typeface="Bangla Sangam MN" charset="0"/>
                <a:cs typeface="Bangla Sangam MN" charset="0"/>
              </a:rPr>
              <a:t>Heavy </a:t>
            </a:r>
            <a:r>
              <a:rPr lang="en-US" dirty="0">
                <a:latin typeface="Bangla Sangam MN" charset="0"/>
                <a:ea typeface="Bangla Sangam MN" charset="0"/>
                <a:cs typeface="Bangla Sangam MN" charset="0"/>
              </a:rPr>
              <a:t>or prolonged menstrual bleeding</a:t>
            </a:r>
          </a:p>
          <a:p>
            <a:pPr marL="457200" indent="-457200">
              <a:buFont typeface="+mj-lt"/>
              <a:buAutoNum type="arabicPeriod"/>
            </a:pPr>
            <a:r>
              <a:rPr lang="en-US" dirty="0" smtClean="0">
                <a:latin typeface="Bangla Sangam MN" charset="0"/>
                <a:ea typeface="Bangla Sangam MN" charset="0"/>
                <a:cs typeface="Bangla Sangam MN" charset="0"/>
              </a:rPr>
              <a:t>Bulk-related </a:t>
            </a:r>
            <a:r>
              <a:rPr lang="en-US" dirty="0">
                <a:latin typeface="Bangla Sangam MN" charset="0"/>
                <a:ea typeface="Bangla Sangam MN" charset="0"/>
                <a:cs typeface="Bangla Sangam MN" charset="0"/>
              </a:rPr>
              <a:t>symptoms, such as pelvic pressure and pain</a:t>
            </a:r>
          </a:p>
          <a:p>
            <a:pPr marL="457200" indent="-457200">
              <a:buFont typeface="+mj-lt"/>
              <a:buAutoNum type="arabicPeriod"/>
            </a:pPr>
            <a:r>
              <a:rPr lang="en-US" dirty="0" smtClean="0">
                <a:latin typeface="Bangla Sangam MN" charset="0"/>
                <a:ea typeface="Bangla Sangam MN" charset="0"/>
                <a:cs typeface="Bangla Sangam MN" charset="0"/>
              </a:rPr>
              <a:t>Reproductive </a:t>
            </a:r>
            <a:r>
              <a:rPr lang="en-US" dirty="0">
                <a:latin typeface="Bangla Sangam MN" charset="0"/>
                <a:ea typeface="Bangla Sangam MN" charset="0"/>
                <a:cs typeface="Bangla Sangam MN" charset="0"/>
              </a:rPr>
              <a:t>dysfunction </a:t>
            </a:r>
            <a:r>
              <a:rPr lang="en-US" dirty="0" smtClean="0">
                <a:latin typeface="Bangla Sangam MN" charset="0"/>
                <a:ea typeface="Bangla Sangam MN" charset="0"/>
                <a:cs typeface="Bangla Sangam MN" charset="0"/>
              </a:rPr>
              <a:t>( </a:t>
            </a:r>
            <a:r>
              <a:rPr lang="en-US" dirty="0">
                <a:latin typeface="Bangla Sangam MN" charset="0"/>
                <a:ea typeface="Bangla Sangam MN" charset="0"/>
                <a:cs typeface="Bangla Sangam MN" charset="0"/>
              </a:rPr>
              <a:t>infertility or obstetric complications)</a:t>
            </a:r>
          </a:p>
          <a:p>
            <a:endParaRPr lang="en-US" dirty="0"/>
          </a:p>
        </p:txBody>
      </p:sp>
    </p:spTree>
    <p:extLst>
      <p:ext uri="{BB962C8B-B14F-4D97-AF65-F5344CB8AC3E}">
        <p14:creationId xmlns:p14="http://schemas.microsoft.com/office/powerpoint/2010/main" val="14881306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b="1" dirty="0">
                <a:latin typeface="Bangla Sangam MN" charset="0"/>
                <a:ea typeface="Bangla Sangam MN" charset="0"/>
                <a:cs typeface="Bangla Sangam MN" charset="0"/>
              </a:rPr>
              <a:t>Leiomyoma</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pPr marL="0" indent="0">
              <a:buNone/>
            </a:pPr>
            <a:r>
              <a:rPr lang="en-US" b="1" dirty="0">
                <a:latin typeface="Bangla Sangam MN" charset="0"/>
                <a:ea typeface="Bangla Sangam MN" charset="0"/>
                <a:cs typeface="Bangla Sangam MN" charset="0"/>
              </a:rPr>
              <a:t>Physical </a:t>
            </a:r>
            <a:r>
              <a:rPr lang="en-US" b="1" dirty="0" smtClean="0">
                <a:latin typeface="Bangla Sangam MN" charset="0"/>
                <a:ea typeface="Bangla Sangam MN" charset="0"/>
                <a:cs typeface="Bangla Sangam MN" charset="0"/>
              </a:rPr>
              <a:t>examination</a:t>
            </a:r>
          </a:p>
          <a:p>
            <a:r>
              <a:rPr lang="en-US" dirty="0">
                <a:latin typeface="Bangla Sangam MN" charset="0"/>
                <a:ea typeface="Bangla Sangam MN" charset="0"/>
                <a:cs typeface="Bangla Sangam MN" charset="0"/>
              </a:rPr>
              <a:t>A</a:t>
            </a:r>
            <a:r>
              <a:rPr lang="en-US" dirty="0" smtClean="0">
                <a:latin typeface="Bangla Sangam MN" charset="0"/>
                <a:ea typeface="Bangla Sangam MN" charset="0"/>
                <a:cs typeface="Bangla Sangam MN" charset="0"/>
              </a:rPr>
              <a:t>bdominal and Bimanual </a:t>
            </a:r>
            <a:r>
              <a:rPr lang="en-US" dirty="0">
                <a:latin typeface="Bangla Sangam MN" charset="0"/>
                <a:ea typeface="Bangla Sangam MN" charset="0"/>
                <a:cs typeface="Bangla Sangam MN" charset="0"/>
              </a:rPr>
              <a:t>pelvic </a:t>
            </a:r>
            <a:r>
              <a:rPr lang="en-US" dirty="0" smtClean="0">
                <a:latin typeface="Bangla Sangam MN" charset="0"/>
                <a:ea typeface="Bangla Sangam MN" charset="0"/>
                <a:cs typeface="Bangla Sangam MN" charset="0"/>
              </a:rPr>
              <a:t>examination to check </a:t>
            </a:r>
            <a:r>
              <a:rPr lang="en-US" dirty="0">
                <a:latin typeface="Bangla Sangam MN" charset="0"/>
                <a:ea typeface="Bangla Sangam MN" charset="0"/>
                <a:cs typeface="Bangla Sangam MN" charset="0"/>
              </a:rPr>
              <a:t>the size, contour, and mobility </a:t>
            </a:r>
            <a:r>
              <a:rPr lang="en-US" dirty="0" smtClean="0">
                <a:latin typeface="Bangla Sangam MN" charset="0"/>
                <a:ea typeface="Bangla Sangam MN" charset="0"/>
                <a:cs typeface="Bangla Sangam MN" charset="0"/>
              </a:rPr>
              <a:t>of the fibroid</a:t>
            </a:r>
          </a:p>
          <a:p>
            <a:r>
              <a:rPr lang="en-US" dirty="0" smtClean="0">
                <a:latin typeface="Bangla Sangam MN" charset="0"/>
                <a:ea typeface="Bangla Sangam MN" charset="0"/>
                <a:cs typeface="Bangla Sangam MN" charset="0"/>
              </a:rPr>
              <a:t>An </a:t>
            </a:r>
            <a:r>
              <a:rPr lang="en-US" dirty="0">
                <a:latin typeface="Bangla Sangam MN" charset="0"/>
                <a:ea typeface="Bangla Sangam MN" charset="0"/>
                <a:cs typeface="Bangla Sangam MN" charset="0"/>
              </a:rPr>
              <a:t>enlarged, mobile uterus with an irregular contour is consistent with a </a:t>
            </a:r>
            <a:r>
              <a:rPr lang="en-US" dirty="0" err="1">
                <a:latin typeface="Bangla Sangam MN" charset="0"/>
                <a:ea typeface="Bangla Sangam MN" charset="0"/>
                <a:cs typeface="Bangla Sangam MN" charset="0"/>
              </a:rPr>
              <a:t>leiomyomatous</a:t>
            </a:r>
            <a:r>
              <a:rPr lang="en-US" dirty="0">
                <a:latin typeface="Bangla Sangam MN" charset="0"/>
                <a:ea typeface="Bangla Sangam MN" charset="0"/>
                <a:cs typeface="Bangla Sangam MN" charset="0"/>
              </a:rPr>
              <a:t> uterus</a:t>
            </a:r>
          </a:p>
        </p:txBody>
      </p:sp>
    </p:spTree>
    <p:extLst>
      <p:ext uri="{BB962C8B-B14F-4D97-AF65-F5344CB8AC3E}">
        <p14:creationId xmlns:p14="http://schemas.microsoft.com/office/powerpoint/2010/main" val="11930114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b="1" dirty="0">
                <a:latin typeface="Bangla Sangam MN" charset="0"/>
                <a:ea typeface="Bangla Sangam MN" charset="0"/>
                <a:cs typeface="Bangla Sangam MN" charset="0"/>
              </a:rPr>
              <a:t>Leiomyoma</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Pelvic ultrasound is the imaging study of choice for uterine leiomyomas</a:t>
            </a:r>
          </a:p>
        </p:txBody>
      </p:sp>
      <p:pic>
        <p:nvPicPr>
          <p:cNvPr id="4" name="Picture 3"/>
          <p:cNvPicPr>
            <a:picLocks noChangeAspect="1"/>
          </p:cNvPicPr>
          <p:nvPr/>
        </p:nvPicPr>
        <p:blipFill rotWithShape="1">
          <a:blip r:embed="rId2"/>
          <a:srcRect l="6069" t="15983" r="7898" b="36855"/>
          <a:stretch/>
        </p:blipFill>
        <p:spPr>
          <a:xfrm>
            <a:off x="3749040" y="2636520"/>
            <a:ext cx="6446520" cy="3459480"/>
          </a:xfrm>
          <a:prstGeom prst="rect">
            <a:avLst/>
          </a:prstGeom>
        </p:spPr>
      </p:pic>
    </p:spTree>
    <p:extLst>
      <p:ext uri="{BB962C8B-B14F-4D97-AF65-F5344CB8AC3E}">
        <p14:creationId xmlns:p14="http://schemas.microsoft.com/office/powerpoint/2010/main" val="19661413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b="1" dirty="0" smtClean="0">
                <a:latin typeface="Bangla Sangam MN" charset="0"/>
                <a:ea typeface="Bangla Sangam MN" charset="0"/>
                <a:cs typeface="Bangla Sangam MN" charset="0"/>
              </a:rPr>
              <a:t>Leiomyoma- management</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Hormonal </a:t>
            </a:r>
            <a:r>
              <a:rPr lang="en-US" dirty="0" smtClean="0">
                <a:latin typeface="Bangla Sangam MN" charset="0"/>
                <a:ea typeface="Bangla Sangam MN" charset="0"/>
                <a:cs typeface="Bangla Sangam MN" charset="0"/>
              </a:rPr>
              <a:t>therapies</a:t>
            </a:r>
          </a:p>
          <a:p>
            <a:r>
              <a:rPr lang="en-US" dirty="0" smtClean="0">
                <a:latin typeface="Bangla Sangam MN" charset="0"/>
                <a:ea typeface="Bangla Sangam MN" charset="0"/>
                <a:cs typeface="Bangla Sangam MN" charset="0"/>
              </a:rPr>
              <a:t>Hysterectomy</a:t>
            </a:r>
          </a:p>
          <a:p>
            <a:r>
              <a:rPr lang="en-US" dirty="0" smtClean="0">
                <a:latin typeface="Bangla Sangam MN" charset="0"/>
                <a:ea typeface="Bangla Sangam MN" charset="0"/>
                <a:cs typeface="Bangla Sangam MN" charset="0"/>
              </a:rPr>
              <a:t>Myomectomy</a:t>
            </a:r>
          </a:p>
          <a:p>
            <a:r>
              <a:rPr lang="en-US" dirty="0">
                <a:latin typeface="Bangla Sangam MN" charset="0"/>
                <a:ea typeface="Bangla Sangam MN" charset="0"/>
                <a:cs typeface="Bangla Sangam MN" charset="0"/>
              </a:rPr>
              <a:t>Endometrial </a:t>
            </a:r>
            <a:r>
              <a:rPr lang="en-US" dirty="0" smtClean="0">
                <a:latin typeface="Bangla Sangam MN" charset="0"/>
                <a:ea typeface="Bangla Sangam MN" charset="0"/>
                <a:cs typeface="Bangla Sangam MN" charset="0"/>
              </a:rPr>
              <a:t>ablation</a:t>
            </a:r>
          </a:p>
          <a:p>
            <a:r>
              <a:rPr lang="en-US" dirty="0">
                <a:latin typeface="Bangla Sangam MN" charset="0"/>
                <a:ea typeface="Bangla Sangam MN" charset="0"/>
                <a:cs typeface="Bangla Sangam MN" charset="0"/>
              </a:rPr>
              <a:t>Uterine artery occlusion</a:t>
            </a:r>
            <a:endParaRPr lang="en-US" dirty="0" smtClean="0">
              <a:latin typeface="Bangla Sangam MN" charset="0"/>
              <a:ea typeface="Bangla Sangam MN" charset="0"/>
              <a:cs typeface="Bangla Sangam MN" charset="0"/>
            </a:endParaRPr>
          </a:p>
          <a:p>
            <a:endParaRPr lang="en-US" dirty="0"/>
          </a:p>
        </p:txBody>
      </p:sp>
    </p:spTree>
    <p:extLst>
      <p:ext uri="{BB962C8B-B14F-4D97-AF65-F5344CB8AC3E}">
        <p14:creationId xmlns:p14="http://schemas.microsoft.com/office/powerpoint/2010/main" val="18973749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PALM-COEIN</a:t>
            </a:r>
          </a:p>
        </p:txBody>
      </p:sp>
      <p:sp>
        <p:nvSpPr>
          <p:cNvPr id="5" name="TextBox 4"/>
          <p:cNvSpPr txBox="1"/>
          <p:nvPr/>
        </p:nvSpPr>
        <p:spPr>
          <a:xfrm>
            <a:off x="441435" y="2396359"/>
            <a:ext cx="3607076" cy="1446550"/>
          </a:xfrm>
          <a:prstGeom prst="rect">
            <a:avLst/>
          </a:prstGeom>
          <a:noFill/>
        </p:spPr>
        <p:txBody>
          <a:bodyPr wrap="square" rtlCol="0">
            <a:spAutoFit/>
          </a:bodyPr>
          <a:lstStyle/>
          <a:p>
            <a:r>
              <a:rPr lang="en-US" sz="2800" b="1" dirty="0" smtClean="0">
                <a:latin typeface="Bangla Sangam MN" charset="0"/>
                <a:ea typeface="Bangla Sangam MN" charset="0"/>
                <a:cs typeface="Bangla Sangam MN" charset="0"/>
              </a:rPr>
              <a:t>Malignancy and hyperplasia </a:t>
            </a:r>
          </a:p>
          <a:p>
            <a:endParaRPr lang="en-US" sz="3200" dirty="0">
              <a:latin typeface="Chalkduster" charset="0"/>
              <a:ea typeface="Chalkduster" charset="0"/>
              <a:cs typeface="Chalkduster" charset="0"/>
            </a:endParaRPr>
          </a:p>
        </p:txBody>
      </p:sp>
      <p:pic>
        <p:nvPicPr>
          <p:cNvPr id="6" name="Content Placeholder 3"/>
          <p:cNvPicPr>
            <a:picLocks noChangeAspect="1"/>
          </p:cNvPicPr>
          <p:nvPr/>
        </p:nvPicPr>
        <p:blipFill rotWithShape="1">
          <a:blip r:embed="rId2"/>
          <a:srcRect t="9880" r="37894" b="39686"/>
          <a:stretch/>
        </p:blipFill>
        <p:spPr>
          <a:xfrm>
            <a:off x="3931920" y="1828800"/>
            <a:ext cx="5120640" cy="4800600"/>
          </a:xfrm>
          <a:prstGeom prst="rect">
            <a:avLst/>
          </a:prstGeom>
        </p:spPr>
      </p:pic>
    </p:spTree>
    <p:extLst>
      <p:ext uri="{BB962C8B-B14F-4D97-AF65-F5344CB8AC3E}">
        <p14:creationId xmlns:p14="http://schemas.microsoft.com/office/powerpoint/2010/main" val="20572119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Bangla Sangam MN" charset="0"/>
                <a:ea typeface="Bangla Sangam MN" charset="0"/>
                <a:cs typeface="Bangla Sangam MN" charset="0"/>
              </a:rPr>
              <a:t>Abnormal uterine bleeding</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smtClean="0">
                <a:latin typeface="Bangla Sangam MN" charset="0"/>
                <a:ea typeface="Bangla Sangam MN" charset="0"/>
                <a:cs typeface="Bangla Sangam MN" charset="0"/>
              </a:rPr>
              <a:t>Abnormal uterine bleeding is a term </a:t>
            </a:r>
            <a:r>
              <a:rPr lang="en-US" dirty="0">
                <a:latin typeface="Bangla Sangam MN" charset="0"/>
                <a:ea typeface="Bangla Sangam MN" charset="0"/>
                <a:cs typeface="Bangla Sangam MN" charset="0"/>
              </a:rPr>
              <a:t>which refers to menstrual bleeding of abnormal quantity, duration, or schedule</a:t>
            </a:r>
            <a:r>
              <a:rPr lang="en-US" dirty="0" smtClean="0">
                <a:latin typeface="Bangla Sangam MN" charset="0"/>
                <a:ea typeface="Bangla Sangam MN" charset="0"/>
                <a:cs typeface="Bangla Sangam MN" charset="0"/>
              </a:rPr>
              <a:t>)</a:t>
            </a:r>
          </a:p>
          <a:p>
            <a:r>
              <a:rPr lang="en-US" dirty="0" smtClean="0">
                <a:latin typeface="Bangla Sangam MN" charset="0"/>
                <a:ea typeface="Bangla Sangam MN" charset="0"/>
                <a:cs typeface="Bangla Sangam MN" charset="0"/>
              </a:rPr>
              <a:t>A common </a:t>
            </a:r>
            <a:r>
              <a:rPr lang="en-US" dirty="0">
                <a:latin typeface="Bangla Sangam MN" charset="0"/>
                <a:ea typeface="Bangla Sangam MN" charset="0"/>
                <a:cs typeface="Bangla Sangam MN" charset="0"/>
              </a:rPr>
              <a:t>gynecologic complaint, accounting for one-third of outpatient visits to gynecologists </a:t>
            </a:r>
          </a:p>
        </p:txBody>
      </p:sp>
    </p:spTree>
    <p:extLst>
      <p:ext uri="{BB962C8B-B14F-4D97-AF65-F5344CB8AC3E}">
        <p14:creationId xmlns:p14="http://schemas.microsoft.com/office/powerpoint/2010/main" val="20220741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b="1" dirty="0" smtClean="0">
                <a:latin typeface="Bangla Sangam MN" charset="0"/>
                <a:ea typeface="Bangla Sangam MN" charset="0"/>
                <a:cs typeface="Bangla Sangam MN" charset="0"/>
              </a:rPr>
              <a:t>Malignancy </a:t>
            </a:r>
            <a:r>
              <a:rPr lang="en-US" b="1" dirty="0">
                <a:latin typeface="Bangla Sangam MN" charset="0"/>
                <a:ea typeface="Bangla Sangam MN" charset="0"/>
                <a:cs typeface="Bangla Sangam MN" charset="0"/>
              </a:rPr>
              <a:t>and hyperplasia </a:t>
            </a:r>
            <a:br>
              <a:rPr lang="en-US" b="1" dirty="0">
                <a:latin typeface="Bangla Sangam MN" charset="0"/>
                <a:ea typeface="Bangla Sangam MN" charset="0"/>
                <a:cs typeface="Bangla Sangam MN" charset="0"/>
              </a:rPr>
            </a:b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Seventy-five to 90 percent of women with endometrial carcinoma present with abnormal uterine </a:t>
            </a:r>
            <a:r>
              <a:rPr lang="en-US" dirty="0" smtClean="0">
                <a:latin typeface="Bangla Sangam MN" charset="0"/>
                <a:ea typeface="Bangla Sangam MN" charset="0"/>
                <a:cs typeface="Bangla Sangam MN" charset="0"/>
              </a:rPr>
              <a:t>bleeding</a:t>
            </a:r>
          </a:p>
          <a:p>
            <a:r>
              <a:rPr lang="en-US" dirty="0">
                <a:latin typeface="Bangla Sangam MN" charset="0"/>
                <a:ea typeface="Bangla Sangam MN" charset="0"/>
                <a:cs typeface="Bangla Sangam MN" charset="0"/>
              </a:rPr>
              <a:t>Women with a clinical presentation suspicious for endometrial carcinoma or hyperplasia should undergo a pelvic examination to evaluate the size, mobility, and axis of the </a:t>
            </a:r>
            <a:r>
              <a:rPr lang="en-US" dirty="0" smtClean="0">
                <a:latin typeface="Bangla Sangam MN" charset="0"/>
                <a:ea typeface="Bangla Sangam MN" charset="0"/>
                <a:cs typeface="Bangla Sangam MN" charset="0"/>
              </a:rPr>
              <a:t>uterus and do </a:t>
            </a:r>
            <a:r>
              <a:rPr lang="en-US" dirty="0">
                <a:latin typeface="Bangla Sangam MN" charset="0"/>
                <a:ea typeface="Bangla Sangam MN" charset="0"/>
                <a:cs typeface="Bangla Sangam MN" charset="0"/>
              </a:rPr>
              <a:t>endometrial sampling</a:t>
            </a:r>
          </a:p>
        </p:txBody>
      </p:sp>
    </p:spTree>
    <p:extLst>
      <p:ext uri="{BB962C8B-B14F-4D97-AF65-F5344CB8AC3E}">
        <p14:creationId xmlns:p14="http://schemas.microsoft.com/office/powerpoint/2010/main" val="11964632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b="1" dirty="0">
                <a:latin typeface="Bangla Sangam MN" charset="0"/>
                <a:ea typeface="Bangla Sangam MN" charset="0"/>
                <a:cs typeface="Bangla Sangam MN" charset="0"/>
              </a:rPr>
              <a:t>Malignancy and hyperplasia </a:t>
            </a:r>
            <a:br>
              <a:rPr lang="en-US" b="1" dirty="0">
                <a:latin typeface="Bangla Sangam MN" charset="0"/>
                <a:ea typeface="Bangla Sangam MN" charset="0"/>
                <a:cs typeface="Bangla Sangam MN" charset="0"/>
              </a:rPr>
            </a:b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a:xfrm>
            <a:off x="1451579" y="2015732"/>
            <a:ext cx="10328941" cy="3450613"/>
          </a:xfrm>
        </p:spPr>
        <p:txBody>
          <a:bodyPr>
            <a:normAutofit fontScale="70000" lnSpcReduction="20000"/>
          </a:bodyPr>
          <a:lstStyle/>
          <a:p>
            <a:pPr marL="0" indent="0">
              <a:buNone/>
            </a:pPr>
            <a:r>
              <a:rPr lang="en-US" b="1" dirty="0" smtClean="0">
                <a:latin typeface="Bangla Sangam MN" charset="0"/>
                <a:ea typeface="Bangla Sangam MN" charset="0"/>
                <a:cs typeface="Bangla Sangam MN" charset="0"/>
              </a:rPr>
              <a:t>Risk factors:</a:t>
            </a:r>
          </a:p>
          <a:p>
            <a:pPr marL="0" indent="0">
              <a:buNone/>
            </a:pPr>
            <a:r>
              <a:rPr lang="en-US" dirty="0" smtClean="0">
                <a:latin typeface="Bangla Sangam MN" charset="0"/>
                <a:ea typeface="Bangla Sangam MN" charset="0"/>
                <a:cs typeface="Bangla Sangam MN" charset="0"/>
              </a:rPr>
              <a:t>- Age &gt;45                                          - </a:t>
            </a:r>
            <a:r>
              <a:rPr lang="en-US" dirty="0">
                <a:latin typeface="Bangla Sangam MN" charset="0"/>
                <a:ea typeface="Bangla Sangam MN" charset="0"/>
                <a:cs typeface="Bangla Sangam MN" charset="0"/>
              </a:rPr>
              <a:t>Unopposed estrogen </a:t>
            </a:r>
            <a:r>
              <a:rPr lang="en-US" dirty="0" smtClean="0">
                <a:latin typeface="Bangla Sangam MN" charset="0"/>
                <a:ea typeface="Bangla Sangam MN" charset="0"/>
                <a:cs typeface="Bangla Sangam MN" charset="0"/>
              </a:rPr>
              <a:t>therapy</a:t>
            </a:r>
          </a:p>
          <a:p>
            <a:pPr marL="0" indent="0">
              <a:buNone/>
            </a:pPr>
            <a:r>
              <a:rPr lang="en-US" dirty="0" smtClean="0">
                <a:latin typeface="Bangla Sangam MN" charset="0"/>
                <a:ea typeface="Bangla Sangam MN" charset="0"/>
                <a:cs typeface="Bangla Sangam MN" charset="0"/>
              </a:rPr>
              <a:t>- Tamoxifen therapy                           - Early menarche</a:t>
            </a:r>
          </a:p>
          <a:p>
            <a:pPr marL="0" indent="0">
              <a:buNone/>
            </a:pPr>
            <a:r>
              <a:rPr lang="en-US" dirty="0" smtClean="0">
                <a:latin typeface="Bangla Sangam MN" charset="0"/>
                <a:ea typeface="Bangla Sangam MN" charset="0"/>
                <a:cs typeface="Bangla Sangam MN" charset="0"/>
              </a:rPr>
              <a:t>- Late </a:t>
            </a:r>
            <a:r>
              <a:rPr lang="en-US" dirty="0">
                <a:latin typeface="Bangla Sangam MN" charset="0"/>
                <a:ea typeface="Bangla Sangam MN" charset="0"/>
                <a:cs typeface="Bangla Sangam MN" charset="0"/>
              </a:rPr>
              <a:t>menopause (after age </a:t>
            </a:r>
            <a:r>
              <a:rPr lang="en-US" dirty="0" smtClean="0">
                <a:latin typeface="Bangla Sangam MN" charset="0"/>
                <a:ea typeface="Bangla Sangam MN" charset="0"/>
                <a:cs typeface="Bangla Sangam MN" charset="0"/>
              </a:rPr>
              <a:t>55)        </a:t>
            </a:r>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 </a:t>
            </a:r>
            <a:r>
              <a:rPr lang="en-US" dirty="0" err="1" smtClean="0">
                <a:latin typeface="Bangla Sangam MN" charset="0"/>
                <a:ea typeface="Bangla Sangam MN" charset="0"/>
                <a:cs typeface="Bangla Sangam MN" charset="0"/>
              </a:rPr>
              <a:t>Nulliparity</a:t>
            </a:r>
            <a:endParaRPr lang="en-US" dirty="0" smtClean="0">
              <a:latin typeface="Bangla Sangam MN" charset="0"/>
              <a:ea typeface="Bangla Sangam MN" charset="0"/>
              <a:cs typeface="Bangla Sangam MN" charset="0"/>
            </a:endParaRPr>
          </a:p>
          <a:p>
            <a:pPr marL="0" indent="0">
              <a:buNone/>
            </a:pPr>
            <a:r>
              <a:rPr lang="en-US" dirty="0" smtClean="0">
                <a:latin typeface="Bangla Sangam MN" charset="0"/>
                <a:ea typeface="Bangla Sangam MN" charset="0"/>
                <a:cs typeface="Bangla Sangam MN" charset="0"/>
              </a:rPr>
              <a:t>- DM                                                  - Polycystic </a:t>
            </a:r>
            <a:r>
              <a:rPr lang="en-US" dirty="0">
                <a:latin typeface="Bangla Sangam MN" charset="0"/>
                <a:ea typeface="Bangla Sangam MN" charset="0"/>
                <a:cs typeface="Bangla Sangam MN" charset="0"/>
              </a:rPr>
              <a:t>ovary </a:t>
            </a:r>
            <a:r>
              <a:rPr lang="en-US" dirty="0" smtClean="0">
                <a:latin typeface="Bangla Sangam MN" charset="0"/>
                <a:ea typeface="Bangla Sangam MN" charset="0"/>
                <a:cs typeface="Bangla Sangam MN" charset="0"/>
              </a:rPr>
              <a:t>syndrome</a:t>
            </a:r>
          </a:p>
          <a:p>
            <a:pPr marL="0" indent="0">
              <a:buNone/>
            </a:pPr>
            <a:r>
              <a:rPr lang="en-US" dirty="0" smtClean="0">
                <a:latin typeface="Bangla Sangam MN" charset="0"/>
                <a:ea typeface="Bangla Sangam MN" charset="0"/>
                <a:cs typeface="Bangla Sangam MN" charset="0"/>
              </a:rPr>
              <a:t>- Obesity                                            -Estrogen-secreting tumor</a:t>
            </a:r>
          </a:p>
          <a:p>
            <a:pPr marL="0" indent="0">
              <a:buNone/>
            </a:pPr>
            <a:r>
              <a:rPr lang="en-US" dirty="0" smtClean="0">
                <a:latin typeface="Bangla Sangam MN" charset="0"/>
                <a:ea typeface="Bangla Sangam MN" charset="0"/>
                <a:cs typeface="Bangla Sangam MN" charset="0"/>
              </a:rPr>
              <a:t>- Lynch </a:t>
            </a:r>
            <a:r>
              <a:rPr lang="en-US" dirty="0">
                <a:latin typeface="Bangla Sangam MN" charset="0"/>
                <a:ea typeface="Bangla Sangam MN" charset="0"/>
                <a:cs typeface="Bangla Sangam MN" charset="0"/>
              </a:rPr>
              <a:t>syndrome (hereditary nonpolyposis colorectal cancer</a:t>
            </a:r>
            <a:r>
              <a:rPr lang="en-US" dirty="0" smtClean="0">
                <a:latin typeface="Bangla Sangam MN" charset="0"/>
                <a:ea typeface="Bangla Sangam MN" charset="0"/>
                <a:cs typeface="Bangla Sangam MN" charset="0"/>
              </a:rPr>
              <a:t>)</a:t>
            </a:r>
          </a:p>
          <a:p>
            <a:pPr marL="0" indent="0">
              <a:buNone/>
            </a:pPr>
            <a:r>
              <a:rPr lang="en-US" dirty="0" smtClean="0">
                <a:latin typeface="Bangla Sangam MN" charset="0"/>
                <a:ea typeface="Bangla Sangam MN" charset="0"/>
                <a:cs typeface="Bangla Sangam MN" charset="0"/>
              </a:rPr>
              <a:t>- Family </a:t>
            </a:r>
            <a:r>
              <a:rPr lang="en-US" dirty="0">
                <a:latin typeface="Bangla Sangam MN" charset="0"/>
                <a:ea typeface="Bangla Sangam MN" charset="0"/>
                <a:cs typeface="Bangla Sangam MN" charset="0"/>
              </a:rPr>
              <a:t>history of endometrial, ovarian, breast, or colon cancer</a:t>
            </a:r>
            <a:endParaRPr lang="en-US" dirty="0" smtClean="0">
              <a:latin typeface="Bangla Sangam MN" charset="0"/>
              <a:ea typeface="Bangla Sangam MN" charset="0"/>
              <a:cs typeface="Bangla Sangam MN" charset="0"/>
            </a:endParaRPr>
          </a:p>
          <a:p>
            <a:endParaRPr lang="en-US" dirty="0" smtClean="0">
              <a:latin typeface="Bangla Sangam MN" charset="0"/>
              <a:ea typeface="Bangla Sangam MN" charset="0"/>
              <a:cs typeface="Bangla Sangam MN" charset="0"/>
            </a:endParaRPr>
          </a:p>
          <a:p>
            <a:pPr marL="0" indent="0">
              <a:buNone/>
            </a:pPr>
            <a:r>
              <a:rPr lang="en-US" dirty="0" smtClean="0"/>
              <a:t>  </a:t>
            </a:r>
            <a:endParaRPr lang="en-US" dirty="0"/>
          </a:p>
        </p:txBody>
      </p:sp>
    </p:spTree>
    <p:extLst>
      <p:ext uri="{BB962C8B-B14F-4D97-AF65-F5344CB8AC3E}">
        <p14:creationId xmlns:p14="http://schemas.microsoft.com/office/powerpoint/2010/main" val="20691953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latin typeface="Bangla Sangam MN" charset="0"/>
                <a:ea typeface="Bangla Sangam MN" charset="0"/>
                <a:cs typeface="Bangla Sangam MN" charset="0"/>
              </a:rPr>
              <a:t>Abnormal uterine bleeding</a:t>
            </a:r>
            <a:endParaRPr lang="en-US" dirty="0">
              <a:latin typeface="Bangla Sangam MN" charset="0"/>
              <a:ea typeface="Bangla Sangam MN" charset="0"/>
              <a:cs typeface="Bangla Sangam MN" charset="0"/>
            </a:endParaRPr>
          </a:p>
        </p:txBody>
      </p:sp>
      <p:pic>
        <p:nvPicPr>
          <p:cNvPr id="5" name="Content Placeholder 3"/>
          <p:cNvPicPr>
            <a:picLocks noChangeAspect="1"/>
          </p:cNvPicPr>
          <p:nvPr/>
        </p:nvPicPr>
        <p:blipFill rotWithShape="1">
          <a:blip r:embed="rId3"/>
          <a:srcRect b="40000"/>
          <a:stretch/>
        </p:blipFill>
        <p:spPr>
          <a:xfrm>
            <a:off x="1750525" y="1478280"/>
            <a:ext cx="9603275" cy="5151120"/>
          </a:xfrm>
          <a:prstGeom prst="rect">
            <a:avLst/>
          </a:prstGeom>
        </p:spPr>
      </p:pic>
    </p:spTree>
    <p:extLst>
      <p:ext uri="{BB962C8B-B14F-4D97-AF65-F5344CB8AC3E}">
        <p14:creationId xmlns:p14="http://schemas.microsoft.com/office/powerpoint/2010/main" val="582786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PALM-COEIN</a:t>
            </a:r>
          </a:p>
        </p:txBody>
      </p:sp>
      <p:pic>
        <p:nvPicPr>
          <p:cNvPr id="6" name="Content Placeholder 3"/>
          <p:cNvPicPr>
            <a:picLocks noGrp="1" noChangeAspect="1"/>
          </p:cNvPicPr>
          <p:nvPr>
            <p:ph idx="1"/>
          </p:nvPr>
        </p:nvPicPr>
        <p:blipFill rotWithShape="1">
          <a:blip r:embed="rId3"/>
          <a:srcRect l="56345" t="10307" r="1015" b="41222"/>
          <a:stretch/>
        </p:blipFill>
        <p:spPr>
          <a:xfrm>
            <a:off x="4998720" y="2209800"/>
            <a:ext cx="4831080" cy="4145280"/>
          </a:xfrm>
          <a:prstGeom prst="rect">
            <a:avLst/>
          </a:prstGeom>
        </p:spPr>
      </p:pic>
      <p:sp>
        <p:nvSpPr>
          <p:cNvPr id="5" name="TextBox 4"/>
          <p:cNvSpPr txBox="1"/>
          <p:nvPr/>
        </p:nvSpPr>
        <p:spPr>
          <a:xfrm>
            <a:off x="441434" y="2396359"/>
            <a:ext cx="4084845" cy="1015663"/>
          </a:xfrm>
          <a:prstGeom prst="rect">
            <a:avLst/>
          </a:prstGeom>
          <a:noFill/>
        </p:spPr>
        <p:txBody>
          <a:bodyPr wrap="square" rtlCol="0">
            <a:spAutoFit/>
          </a:bodyPr>
          <a:lstStyle/>
          <a:p>
            <a:endParaRPr lang="en-US" sz="2800" dirty="0" smtClean="0">
              <a:latin typeface="Chalkduster" charset="0"/>
              <a:ea typeface="Chalkduster" charset="0"/>
              <a:cs typeface="Chalkduster" charset="0"/>
            </a:endParaRPr>
          </a:p>
          <a:p>
            <a:r>
              <a:rPr lang="en-US" sz="3200" b="1" dirty="0" smtClean="0">
                <a:latin typeface="Bangla Sangam MN" charset="0"/>
                <a:ea typeface="Bangla Sangam MN" charset="0"/>
                <a:cs typeface="Bangla Sangam MN" charset="0"/>
              </a:rPr>
              <a:t>   Coagulopathy</a:t>
            </a:r>
            <a:endParaRPr lang="en-US" sz="3200" b="1"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1065129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PALM-COEIN- </a:t>
            </a:r>
            <a:r>
              <a:rPr lang="en-US" b="1" dirty="0">
                <a:latin typeface="Bangla Sangam MN" charset="0"/>
                <a:ea typeface="Bangla Sangam MN" charset="0"/>
                <a:cs typeface="Bangla Sangam MN" charset="0"/>
              </a:rPr>
              <a:t>coagulopathy</a:t>
            </a:r>
            <a:br>
              <a:rPr lang="en-US" b="1" dirty="0">
                <a:latin typeface="Bangla Sangam MN" charset="0"/>
                <a:ea typeface="Bangla Sangam MN" charset="0"/>
                <a:cs typeface="Bangla Sangam MN" charset="0"/>
              </a:rPr>
            </a:b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normAutofit/>
          </a:bodyPr>
          <a:lstStyle/>
          <a:p>
            <a:r>
              <a:rPr lang="en-US" dirty="0">
                <a:latin typeface="Bangla Sangam MN" charset="0"/>
                <a:ea typeface="Bangla Sangam MN" charset="0"/>
                <a:cs typeface="Bangla Sangam MN" charset="0"/>
              </a:rPr>
              <a:t>Bleeding disorders are common in reproductive-age women. </a:t>
            </a:r>
            <a:endParaRPr lang="en-US" dirty="0" smtClean="0">
              <a:latin typeface="Bangla Sangam MN" charset="0"/>
              <a:ea typeface="Bangla Sangam MN" charset="0"/>
              <a:cs typeface="Bangla Sangam MN" charset="0"/>
            </a:endParaRPr>
          </a:p>
          <a:p>
            <a:r>
              <a:rPr lang="en-US" dirty="0" smtClean="0">
                <a:latin typeface="Bangla Sangam MN" charset="0"/>
                <a:ea typeface="Bangla Sangam MN" charset="0"/>
                <a:cs typeface="Bangla Sangam MN" charset="0"/>
              </a:rPr>
              <a:t>Up </a:t>
            </a:r>
            <a:r>
              <a:rPr lang="en-US" dirty="0">
                <a:latin typeface="Bangla Sangam MN" charset="0"/>
                <a:ea typeface="Bangla Sangam MN" charset="0"/>
                <a:cs typeface="Bangla Sangam MN" charset="0"/>
              </a:rPr>
              <a:t>to 15 to 24 percent of women presenting with menorrhagia may have some type of bleeding diathesis (</a:t>
            </a:r>
            <a:r>
              <a:rPr lang="en-US" dirty="0" err="1">
                <a:latin typeface="Bangla Sangam MN" charset="0"/>
                <a:ea typeface="Bangla Sangam MN" charset="0"/>
                <a:cs typeface="Bangla Sangam MN" charset="0"/>
              </a:rPr>
              <a:t>eg</a:t>
            </a:r>
            <a:r>
              <a:rPr lang="en-US" dirty="0">
                <a:latin typeface="Bangla Sangam MN" charset="0"/>
                <a:ea typeface="Bangla Sangam MN" charset="0"/>
                <a:cs typeface="Bangla Sangam MN" charset="0"/>
              </a:rPr>
              <a:t>, von </a:t>
            </a:r>
            <a:r>
              <a:rPr lang="en-US" dirty="0" err="1">
                <a:latin typeface="Bangla Sangam MN" charset="0"/>
                <a:ea typeface="Bangla Sangam MN" charset="0"/>
                <a:cs typeface="Bangla Sangam MN" charset="0"/>
              </a:rPr>
              <a:t>Willebrand</a:t>
            </a:r>
            <a:r>
              <a:rPr lang="en-US" dirty="0">
                <a:latin typeface="Bangla Sangam MN" charset="0"/>
                <a:ea typeface="Bangla Sangam MN" charset="0"/>
                <a:cs typeface="Bangla Sangam MN" charset="0"/>
              </a:rPr>
              <a:t> disease, immune thrombocytopenia, or platelet function defect</a:t>
            </a:r>
            <a:r>
              <a:rPr lang="en-US" dirty="0" smtClean="0">
                <a:latin typeface="Bangla Sangam MN" charset="0"/>
                <a:ea typeface="Bangla Sangam MN" charset="0"/>
                <a:cs typeface="Bangla Sangam MN" charset="0"/>
              </a:rPr>
              <a:t>)</a:t>
            </a:r>
          </a:p>
        </p:txBody>
      </p:sp>
    </p:spTree>
    <p:extLst>
      <p:ext uri="{BB962C8B-B14F-4D97-AF65-F5344CB8AC3E}">
        <p14:creationId xmlns:p14="http://schemas.microsoft.com/office/powerpoint/2010/main" val="11480224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PALM-COEIN- </a:t>
            </a:r>
            <a:r>
              <a:rPr lang="en-US" b="1" dirty="0">
                <a:latin typeface="Bangla Sangam MN" charset="0"/>
                <a:ea typeface="Bangla Sangam MN" charset="0"/>
                <a:cs typeface="Bangla Sangam MN" charset="0"/>
              </a:rPr>
              <a:t>coagulopathy</a:t>
            </a:r>
            <a:br>
              <a:rPr lang="en-US" b="1" dirty="0">
                <a:latin typeface="Bangla Sangam MN" charset="0"/>
                <a:ea typeface="Bangla Sangam MN" charset="0"/>
                <a:cs typeface="Bangla Sangam MN" charset="0"/>
              </a:rPr>
            </a:b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A bleeding disorder should be suspected </a:t>
            </a:r>
            <a:r>
              <a:rPr lang="en-US" dirty="0" smtClean="0">
                <a:latin typeface="Bangla Sangam MN" charset="0"/>
                <a:ea typeface="Bangla Sangam MN" charset="0"/>
                <a:cs typeface="Bangla Sangam MN" charset="0"/>
              </a:rPr>
              <a:t>if:</a:t>
            </a:r>
          </a:p>
          <a:p>
            <a:pPr marL="457200" indent="-457200">
              <a:buFont typeface="+mj-lt"/>
              <a:buAutoNum type="arabicPeriod"/>
            </a:pPr>
            <a:r>
              <a:rPr lang="en-US" dirty="0" smtClean="0">
                <a:latin typeface="Bangla Sangam MN" charset="0"/>
                <a:ea typeface="Bangla Sangam MN" charset="0"/>
                <a:cs typeface="Bangla Sangam MN" charset="0"/>
              </a:rPr>
              <a:t> </a:t>
            </a:r>
            <a:r>
              <a:rPr lang="en-US" dirty="0">
                <a:latin typeface="Bangla Sangam MN" charset="0"/>
                <a:ea typeface="Bangla Sangam MN" charset="0"/>
                <a:cs typeface="Bangla Sangam MN" charset="0"/>
              </a:rPr>
              <a:t>heavy or prolonged menses began at </a:t>
            </a:r>
            <a:r>
              <a:rPr lang="en-US" dirty="0" smtClean="0">
                <a:latin typeface="Bangla Sangam MN" charset="0"/>
                <a:ea typeface="Bangla Sangam MN" charset="0"/>
                <a:cs typeface="Bangla Sangam MN" charset="0"/>
              </a:rPr>
              <a:t>menarche</a:t>
            </a:r>
          </a:p>
          <a:p>
            <a:pPr marL="457200" indent="-457200">
              <a:buFont typeface="+mj-lt"/>
              <a:buAutoNum type="arabicPeriod"/>
            </a:pPr>
            <a:r>
              <a:rPr lang="en-US" dirty="0" smtClean="0">
                <a:latin typeface="Bangla Sangam MN" charset="0"/>
                <a:ea typeface="Bangla Sangam MN" charset="0"/>
                <a:cs typeface="Bangla Sangam MN" charset="0"/>
              </a:rPr>
              <a:t>Associated </a:t>
            </a:r>
            <a:r>
              <a:rPr lang="en-US" dirty="0">
                <a:latin typeface="Bangla Sangam MN" charset="0"/>
                <a:ea typeface="Bangla Sangam MN" charset="0"/>
                <a:cs typeface="Bangla Sangam MN" charset="0"/>
              </a:rPr>
              <a:t>with a family history of </a:t>
            </a:r>
            <a:r>
              <a:rPr lang="en-US" dirty="0" smtClean="0">
                <a:latin typeface="Bangla Sangam MN" charset="0"/>
                <a:ea typeface="Bangla Sangam MN" charset="0"/>
                <a:cs typeface="Bangla Sangam MN" charset="0"/>
              </a:rPr>
              <a:t>coagulopathy</a:t>
            </a:r>
          </a:p>
          <a:p>
            <a:pPr marL="457200" indent="-457200">
              <a:buFont typeface="+mj-lt"/>
              <a:buAutoNum type="arabicPeriod"/>
            </a:pPr>
            <a:r>
              <a:rPr lang="en-US" dirty="0">
                <a:latin typeface="Bangla Sangam MN" charset="0"/>
                <a:ea typeface="Bangla Sangam MN" charset="0"/>
                <a:cs typeface="Bangla Sangam MN" charset="0"/>
              </a:rPr>
              <a:t>T</a:t>
            </a:r>
            <a:r>
              <a:rPr lang="en-US" dirty="0" smtClean="0">
                <a:latin typeface="Bangla Sangam MN" charset="0"/>
                <a:ea typeface="Bangla Sangam MN" charset="0"/>
                <a:cs typeface="Bangla Sangam MN" charset="0"/>
              </a:rPr>
              <a:t>he </a:t>
            </a:r>
            <a:r>
              <a:rPr lang="en-US" dirty="0">
                <a:latin typeface="Bangla Sangam MN" charset="0"/>
                <a:ea typeface="Bangla Sangam MN" charset="0"/>
                <a:cs typeface="Bangla Sangam MN" charset="0"/>
              </a:rPr>
              <a:t>patient has signs of a bleeding diathesis (</a:t>
            </a:r>
            <a:r>
              <a:rPr lang="en-US" dirty="0" err="1">
                <a:latin typeface="Bangla Sangam MN" charset="0"/>
                <a:ea typeface="Bangla Sangam MN" charset="0"/>
                <a:cs typeface="Bangla Sangam MN" charset="0"/>
              </a:rPr>
              <a:t>eg</a:t>
            </a:r>
            <a:r>
              <a:rPr lang="en-US" dirty="0">
                <a:latin typeface="Bangla Sangam MN" charset="0"/>
                <a:ea typeface="Bangla Sangam MN" charset="0"/>
                <a:cs typeface="Bangla Sangam MN" charset="0"/>
              </a:rPr>
              <a:t>, easy bruising or prolonged bleeding from mucosal </a:t>
            </a:r>
            <a:r>
              <a:rPr lang="en-US" dirty="0" smtClean="0">
                <a:latin typeface="Bangla Sangam MN" charset="0"/>
                <a:ea typeface="Bangla Sangam MN" charset="0"/>
                <a:cs typeface="Bangla Sangam MN" charset="0"/>
              </a:rPr>
              <a:t>surfaces)</a:t>
            </a:r>
          </a:p>
          <a:p>
            <a:pPr marL="457200" indent="-457200">
              <a:buFont typeface="+mj-lt"/>
              <a:buAutoNum type="arabicPeriod"/>
            </a:pPr>
            <a:r>
              <a:rPr lang="en-US" dirty="0" smtClean="0">
                <a:latin typeface="Bangla Sangam MN" charset="0"/>
                <a:ea typeface="Bangla Sangam MN" charset="0"/>
                <a:cs typeface="Bangla Sangam MN" charset="0"/>
              </a:rPr>
              <a:t>Patient is </a:t>
            </a:r>
            <a:r>
              <a:rPr lang="en-US" dirty="0">
                <a:latin typeface="Bangla Sangam MN" charset="0"/>
                <a:ea typeface="Bangla Sangam MN" charset="0"/>
                <a:cs typeface="Bangla Sangam MN" charset="0"/>
              </a:rPr>
              <a:t>taking medications associated with an increased bleeding tendency</a:t>
            </a:r>
          </a:p>
          <a:p>
            <a:endParaRPr lang="en-US" dirty="0"/>
          </a:p>
        </p:txBody>
      </p:sp>
    </p:spTree>
    <p:extLst>
      <p:ext uri="{BB962C8B-B14F-4D97-AF65-F5344CB8AC3E}">
        <p14:creationId xmlns:p14="http://schemas.microsoft.com/office/powerpoint/2010/main" val="12672132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PALM-COEIN</a:t>
            </a:r>
          </a:p>
        </p:txBody>
      </p:sp>
      <p:sp>
        <p:nvSpPr>
          <p:cNvPr id="5" name="TextBox 4"/>
          <p:cNvSpPr txBox="1"/>
          <p:nvPr/>
        </p:nvSpPr>
        <p:spPr>
          <a:xfrm>
            <a:off x="441434" y="2396359"/>
            <a:ext cx="4084845" cy="1508105"/>
          </a:xfrm>
          <a:prstGeom prst="rect">
            <a:avLst/>
          </a:prstGeom>
          <a:noFill/>
        </p:spPr>
        <p:txBody>
          <a:bodyPr wrap="square" rtlCol="0">
            <a:spAutoFit/>
          </a:bodyPr>
          <a:lstStyle/>
          <a:p>
            <a:endParaRPr lang="en-US" sz="2800" dirty="0" smtClean="0">
              <a:latin typeface="Chalkduster" charset="0"/>
              <a:ea typeface="Chalkduster" charset="0"/>
              <a:cs typeface="Chalkduster" charset="0"/>
            </a:endParaRPr>
          </a:p>
          <a:p>
            <a:r>
              <a:rPr lang="en-US" sz="3200" b="1" dirty="0" smtClean="0">
                <a:latin typeface="Chalkduster" charset="0"/>
                <a:ea typeface="Chalkduster" charset="0"/>
                <a:cs typeface="Chalkduster" charset="0"/>
              </a:rPr>
              <a:t>    </a:t>
            </a:r>
            <a:r>
              <a:rPr lang="en-US" sz="3200" b="1" dirty="0" smtClean="0">
                <a:latin typeface="Bangla Sangam MN" charset="0"/>
                <a:ea typeface="Bangla Sangam MN" charset="0"/>
                <a:cs typeface="Bangla Sangam MN" charset="0"/>
              </a:rPr>
              <a:t>Ovulatory             </a:t>
            </a:r>
          </a:p>
          <a:p>
            <a:r>
              <a:rPr lang="en-US" sz="3200" b="1" dirty="0">
                <a:latin typeface="Bangla Sangam MN" charset="0"/>
                <a:ea typeface="Bangla Sangam MN" charset="0"/>
                <a:cs typeface="Bangla Sangam MN" charset="0"/>
              </a:rPr>
              <a:t> </a:t>
            </a:r>
            <a:r>
              <a:rPr lang="en-US" sz="3200" b="1" dirty="0" smtClean="0">
                <a:latin typeface="Bangla Sangam MN" charset="0"/>
                <a:ea typeface="Bangla Sangam MN" charset="0"/>
                <a:cs typeface="Bangla Sangam MN" charset="0"/>
              </a:rPr>
              <a:t>  Dysfunction</a:t>
            </a:r>
            <a:endParaRPr lang="en-US" sz="3200" b="1" dirty="0">
              <a:latin typeface="Bangla Sangam MN" charset="0"/>
              <a:ea typeface="Bangla Sangam MN" charset="0"/>
              <a:cs typeface="Bangla Sangam MN" charset="0"/>
            </a:endParaRPr>
          </a:p>
        </p:txBody>
      </p:sp>
      <p:pic>
        <p:nvPicPr>
          <p:cNvPr id="7" name="Content Placeholder 3"/>
          <p:cNvPicPr>
            <a:picLocks noGrp="1" noChangeAspect="1"/>
          </p:cNvPicPr>
          <p:nvPr>
            <p:ph idx="1"/>
          </p:nvPr>
        </p:nvPicPr>
        <p:blipFill rotWithShape="1">
          <a:blip r:embed="rId3"/>
          <a:srcRect l="56345" t="10307" r="1015" b="41222"/>
          <a:stretch/>
        </p:blipFill>
        <p:spPr>
          <a:xfrm>
            <a:off x="4526279" y="2396359"/>
            <a:ext cx="5380431" cy="4327539"/>
          </a:xfrm>
          <a:prstGeom prst="rect">
            <a:avLst/>
          </a:prstGeom>
        </p:spPr>
      </p:pic>
    </p:spTree>
    <p:extLst>
      <p:ext uri="{BB962C8B-B14F-4D97-AF65-F5344CB8AC3E}">
        <p14:creationId xmlns:p14="http://schemas.microsoft.com/office/powerpoint/2010/main" val="9229079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PALM-COEIN- </a:t>
            </a:r>
            <a:r>
              <a:rPr lang="en-US" b="1" dirty="0">
                <a:latin typeface="Bangla Sangam MN" charset="0"/>
                <a:ea typeface="Bangla Sangam MN" charset="0"/>
                <a:cs typeface="Bangla Sangam MN" charset="0"/>
              </a:rPr>
              <a:t>Ovulatory dysfunction</a:t>
            </a:r>
            <a:br>
              <a:rPr lang="en-US" b="1" dirty="0">
                <a:latin typeface="Bangla Sangam MN" charset="0"/>
                <a:ea typeface="Bangla Sangam MN" charset="0"/>
                <a:cs typeface="Bangla Sangam MN" charset="0"/>
              </a:rPr>
            </a:b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Ovulatory dysfunction occurs when a woman is not ovulating, </a:t>
            </a:r>
            <a:r>
              <a:rPr lang="en-US" dirty="0" smtClean="0">
                <a:latin typeface="Bangla Sangam MN" charset="0"/>
                <a:ea typeface="Bangla Sangam MN" charset="0"/>
                <a:cs typeface="Bangla Sangam MN" charset="0"/>
              </a:rPr>
              <a:t>or having </a:t>
            </a:r>
            <a:r>
              <a:rPr lang="en-US" dirty="0">
                <a:latin typeface="Bangla Sangam MN" charset="0"/>
                <a:ea typeface="Bangla Sangam MN" charset="0"/>
                <a:cs typeface="Bangla Sangam MN" charset="0"/>
              </a:rPr>
              <a:t>infrequent </a:t>
            </a:r>
            <a:r>
              <a:rPr lang="en-US" dirty="0" smtClean="0">
                <a:latin typeface="Bangla Sangam MN" charset="0"/>
                <a:ea typeface="Bangla Sangam MN" charset="0"/>
                <a:cs typeface="Bangla Sangam MN" charset="0"/>
              </a:rPr>
              <a:t>ovulation</a:t>
            </a:r>
          </a:p>
          <a:p>
            <a:r>
              <a:rPr lang="en-US" dirty="0" smtClean="0">
                <a:latin typeface="Bangla Sangam MN" charset="0"/>
                <a:ea typeface="Bangla Sangam MN" charset="0"/>
                <a:cs typeface="Bangla Sangam MN" charset="0"/>
              </a:rPr>
              <a:t>Women typically </a:t>
            </a:r>
            <a:r>
              <a:rPr lang="en-US" dirty="0">
                <a:latin typeface="Bangla Sangam MN" charset="0"/>
                <a:ea typeface="Bangla Sangam MN" charset="0"/>
                <a:cs typeface="Bangla Sangam MN" charset="0"/>
              </a:rPr>
              <a:t>experience some combination of irregularity of bleeding and a variable volume</a:t>
            </a:r>
          </a:p>
        </p:txBody>
      </p:sp>
    </p:spTree>
    <p:extLst>
      <p:ext uri="{BB962C8B-B14F-4D97-AF65-F5344CB8AC3E}">
        <p14:creationId xmlns:p14="http://schemas.microsoft.com/office/powerpoint/2010/main" val="4789972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PALM-COEIN- </a:t>
            </a:r>
            <a:r>
              <a:rPr lang="en-US" b="1" dirty="0">
                <a:latin typeface="Bangla Sangam MN" charset="0"/>
                <a:ea typeface="Bangla Sangam MN" charset="0"/>
                <a:cs typeface="Bangla Sangam MN" charset="0"/>
              </a:rPr>
              <a:t>Ovulatory dysfunction</a:t>
            </a:r>
            <a:br>
              <a:rPr lang="en-US" b="1" dirty="0">
                <a:latin typeface="Bangla Sangam MN" charset="0"/>
                <a:ea typeface="Bangla Sangam MN" charset="0"/>
                <a:cs typeface="Bangla Sangam MN" charset="0"/>
              </a:rPr>
            </a:b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normAutofit/>
          </a:bodyPr>
          <a:lstStyle/>
          <a:p>
            <a:r>
              <a:rPr lang="en-US" dirty="0" smtClean="0">
                <a:latin typeface="Bangla Sangam MN" charset="0"/>
                <a:ea typeface="Bangla Sangam MN" charset="0"/>
                <a:cs typeface="Bangla Sangam MN" charset="0"/>
              </a:rPr>
              <a:t>It can </a:t>
            </a:r>
            <a:r>
              <a:rPr lang="en-US" dirty="0">
                <a:latin typeface="Bangla Sangam MN" charset="0"/>
                <a:ea typeface="Bangla Sangam MN" charset="0"/>
                <a:cs typeface="Bangla Sangam MN" charset="0"/>
              </a:rPr>
              <a:t>be related </a:t>
            </a:r>
            <a:r>
              <a:rPr lang="en-US" dirty="0" smtClean="0">
                <a:latin typeface="Bangla Sangam MN" charset="0"/>
                <a:ea typeface="Bangla Sangam MN" charset="0"/>
                <a:cs typeface="Bangla Sangam MN" charset="0"/>
              </a:rPr>
              <a:t>to:</a:t>
            </a:r>
          </a:p>
          <a:p>
            <a:pPr marL="457200" indent="-457200">
              <a:buFont typeface="+mj-lt"/>
              <a:buAutoNum type="arabicPeriod"/>
            </a:pPr>
            <a:r>
              <a:rPr lang="en-US" dirty="0" smtClean="0">
                <a:latin typeface="Bangla Sangam MN" charset="0"/>
                <a:ea typeface="Bangla Sangam MN" charset="0"/>
                <a:cs typeface="Bangla Sangam MN" charset="0"/>
              </a:rPr>
              <a:t>Psychological stress</a:t>
            </a:r>
          </a:p>
          <a:p>
            <a:pPr marL="457200" indent="-457200">
              <a:buFont typeface="+mj-lt"/>
              <a:buAutoNum type="arabicPeriod"/>
            </a:pPr>
            <a:r>
              <a:rPr lang="en-US" dirty="0">
                <a:latin typeface="Bangla Sangam MN" charset="0"/>
                <a:ea typeface="Bangla Sangam MN" charset="0"/>
                <a:cs typeface="Bangla Sangam MN" charset="0"/>
              </a:rPr>
              <a:t>W</a:t>
            </a:r>
            <a:r>
              <a:rPr lang="en-US" dirty="0" smtClean="0">
                <a:latin typeface="Bangla Sangam MN" charset="0"/>
                <a:ea typeface="Bangla Sangam MN" charset="0"/>
                <a:cs typeface="Bangla Sangam MN" charset="0"/>
              </a:rPr>
              <a:t>eight </a:t>
            </a:r>
            <a:r>
              <a:rPr lang="en-US" dirty="0">
                <a:latin typeface="Bangla Sangam MN" charset="0"/>
                <a:ea typeface="Bangla Sangam MN" charset="0"/>
                <a:cs typeface="Bangla Sangam MN" charset="0"/>
              </a:rPr>
              <a:t>loss or </a:t>
            </a:r>
            <a:r>
              <a:rPr lang="en-US" dirty="0" smtClean="0">
                <a:latin typeface="Bangla Sangam MN" charset="0"/>
                <a:ea typeface="Bangla Sangam MN" charset="0"/>
                <a:cs typeface="Bangla Sangam MN" charset="0"/>
              </a:rPr>
              <a:t>gain</a:t>
            </a:r>
          </a:p>
          <a:p>
            <a:pPr marL="457200" indent="-457200">
              <a:buFont typeface="+mj-lt"/>
              <a:buAutoNum type="arabicPeriod"/>
            </a:pPr>
            <a:r>
              <a:rPr lang="en-US" dirty="0">
                <a:latin typeface="Bangla Sangam MN" charset="0"/>
                <a:ea typeface="Bangla Sangam MN" charset="0"/>
                <a:cs typeface="Bangla Sangam MN" charset="0"/>
              </a:rPr>
              <a:t>E</a:t>
            </a:r>
            <a:r>
              <a:rPr lang="en-US" dirty="0" smtClean="0">
                <a:latin typeface="Bangla Sangam MN" charset="0"/>
                <a:ea typeface="Bangla Sangam MN" charset="0"/>
                <a:cs typeface="Bangla Sangam MN" charset="0"/>
              </a:rPr>
              <a:t>xcessive exercise</a:t>
            </a:r>
          </a:p>
          <a:p>
            <a:pPr marL="457200" indent="-457200">
              <a:buFont typeface="+mj-lt"/>
              <a:buAutoNum type="arabicPeriod"/>
            </a:pPr>
            <a:r>
              <a:rPr lang="en-US" dirty="0">
                <a:latin typeface="Bangla Sangam MN" charset="0"/>
                <a:ea typeface="Bangla Sangam MN" charset="0"/>
                <a:cs typeface="Bangla Sangam MN" charset="0"/>
              </a:rPr>
              <a:t>M</a:t>
            </a:r>
            <a:r>
              <a:rPr lang="en-US" dirty="0" smtClean="0">
                <a:latin typeface="Bangla Sangam MN" charset="0"/>
                <a:ea typeface="Bangla Sangam MN" charset="0"/>
                <a:cs typeface="Bangla Sangam MN" charset="0"/>
              </a:rPr>
              <a:t>edications </a:t>
            </a:r>
            <a:r>
              <a:rPr lang="en-US" dirty="0">
                <a:latin typeface="Bangla Sangam MN" charset="0"/>
                <a:ea typeface="Bangla Sangam MN" charset="0"/>
                <a:cs typeface="Bangla Sangam MN" charset="0"/>
              </a:rPr>
              <a:t>that affect </a:t>
            </a:r>
            <a:r>
              <a:rPr lang="en-US" dirty="0" smtClean="0">
                <a:latin typeface="Bangla Sangam MN" charset="0"/>
                <a:ea typeface="Bangla Sangam MN" charset="0"/>
                <a:cs typeface="Bangla Sangam MN" charset="0"/>
              </a:rPr>
              <a:t>dopamine metabolism</a:t>
            </a:r>
          </a:p>
          <a:p>
            <a:pPr marL="457200" indent="-457200">
              <a:buFont typeface="+mj-lt"/>
              <a:buAutoNum type="arabicPeriod"/>
            </a:pPr>
            <a:r>
              <a:rPr lang="en-US" dirty="0">
                <a:latin typeface="Bangla Sangam MN" charset="0"/>
                <a:ea typeface="Bangla Sangam MN" charset="0"/>
                <a:cs typeface="Bangla Sangam MN" charset="0"/>
              </a:rPr>
              <a:t>A</a:t>
            </a:r>
            <a:r>
              <a:rPr lang="en-US" dirty="0" smtClean="0">
                <a:latin typeface="Bangla Sangam MN" charset="0"/>
                <a:ea typeface="Bangla Sangam MN" charset="0"/>
                <a:cs typeface="Bangla Sangam MN" charset="0"/>
              </a:rPr>
              <a:t>n </a:t>
            </a:r>
            <a:r>
              <a:rPr lang="en-US" dirty="0">
                <a:latin typeface="Bangla Sangam MN" charset="0"/>
                <a:ea typeface="Bangla Sangam MN" charset="0"/>
                <a:cs typeface="Bangla Sangam MN" charset="0"/>
              </a:rPr>
              <a:t>endocrine abnormality that impacts the hypothalamic-pituitary-ovarian axis, such as hyperprolactinemia, thyroid disease, and polycystic ovary syndrome</a:t>
            </a:r>
          </a:p>
        </p:txBody>
      </p:sp>
    </p:spTree>
    <p:extLst>
      <p:ext uri="{BB962C8B-B14F-4D97-AF65-F5344CB8AC3E}">
        <p14:creationId xmlns:p14="http://schemas.microsoft.com/office/powerpoint/2010/main" val="17382398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PALM-COEIN</a:t>
            </a:r>
          </a:p>
        </p:txBody>
      </p:sp>
      <p:sp>
        <p:nvSpPr>
          <p:cNvPr id="5" name="TextBox 4"/>
          <p:cNvSpPr txBox="1"/>
          <p:nvPr/>
        </p:nvSpPr>
        <p:spPr>
          <a:xfrm>
            <a:off x="441434" y="2396359"/>
            <a:ext cx="4084845" cy="1015663"/>
          </a:xfrm>
          <a:prstGeom prst="rect">
            <a:avLst/>
          </a:prstGeom>
          <a:noFill/>
        </p:spPr>
        <p:txBody>
          <a:bodyPr wrap="square" rtlCol="0">
            <a:spAutoFit/>
          </a:bodyPr>
          <a:lstStyle/>
          <a:p>
            <a:endParaRPr lang="en-US" sz="2800" dirty="0" smtClean="0">
              <a:latin typeface="Chalkduster" charset="0"/>
              <a:ea typeface="Chalkduster" charset="0"/>
              <a:cs typeface="Chalkduster" charset="0"/>
            </a:endParaRPr>
          </a:p>
          <a:p>
            <a:r>
              <a:rPr lang="en-US" sz="3200" b="1" dirty="0" smtClean="0">
                <a:latin typeface="Chalkduster" charset="0"/>
                <a:ea typeface="Chalkduster" charset="0"/>
                <a:cs typeface="Chalkduster" charset="0"/>
              </a:rPr>
              <a:t>   </a:t>
            </a:r>
            <a:r>
              <a:rPr lang="en-US" sz="3200" b="1" dirty="0" smtClean="0">
                <a:latin typeface="Bangla Sangam MN" charset="0"/>
                <a:ea typeface="Bangla Sangam MN" charset="0"/>
                <a:cs typeface="Bangla Sangam MN" charset="0"/>
              </a:rPr>
              <a:t>Endometrial</a:t>
            </a:r>
            <a:endParaRPr lang="en-US" sz="3200" b="1" dirty="0">
              <a:latin typeface="Bangla Sangam MN" charset="0"/>
              <a:ea typeface="Bangla Sangam MN" charset="0"/>
              <a:cs typeface="Bangla Sangam MN" charset="0"/>
            </a:endParaRPr>
          </a:p>
        </p:txBody>
      </p:sp>
      <p:pic>
        <p:nvPicPr>
          <p:cNvPr id="7" name="Content Placeholder 3"/>
          <p:cNvPicPr>
            <a:picLocks noGrp="1" noChangeAspect="1"/>
          </p:cNvPicPr>
          <p:nvPr>
            <p:ph idx="1"/>
          </p:nvPr>
        </p:nvPicPr>
        <p:blipFill rotWithShape="1">
          <a:blip r:embed="rId3"/>
          <a:srcRect l="56345" t="10307" r="1015" b="41222"/>
          <a:stretch/>
        </p:blipFill>
        <p:spPr>
          <a:xfrm>
            <a:off x="4526279" y="2142324"/>
            <a:ext cx="5334711" cy="4327539"/>
          </a:xfrm>
          <a:prstGeom prst="rect">
            <a:avLst/>
          </a:prstGeom>
        </p:spPr>
      </p:pic>
    </p:spTree>
    <p:extLst>
      <p:ext uri="{BB962C8B-B14F-4D97-AF65-F5344CB8AC3E}">
        <p14:creationId xmlns:p14="http://schemas.microsoft.com/office/powerpoint/2010/main" val="3505105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Bangla Sangam MN" charset="0"/>
                <a:ea typeface="Bangla Sangam MN" charset="0"/>
                <a:cs typeface="Bangla Sangam MN" charset="0"/>
              </a:rPr>
              <a:t>Abnormal uterine bleeding</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C</a:t>
            </a:r>
            <a:r>
              <a:rPr lang="en-US" dirty="0" smtClean="0">
                <a:latin typeface="Bangla Sangam MN" charset="0"/>
                <a:ea typeface="Bangla Sangam MN" charset="0"/>
                <a:cs typeface="Bangla Sangam MN" charset="0"/>
              </a:rPr>
              <a:t>an </a:t>
            </a:r>
            <a:r>
              <a:rPr lang="en-US" dirty="0">
                <a:latin typeface="Bangla Sangam MN" charset="0"/>
                <a:ea typeface="Bangla Sangam MN" charset="0"/>
                <a:cs typeface="Bangla Sangam MN" charset="0"/>
              </a:rPr>
              <a:t>be caused by a wide variety of local and systemic diseases or related to </a:t>
            </a:r>
            <a:r>
              <a:rPr lang="en-US" dirty="0" smtClean="0">
                <a:latin typeface="Bangla Sangam MN" charset="0"/>
                <a:ea typeface="Bangla Sangam MN" charset="0"/>
                <a:cs typeface="Bangla Sangam MN" charset="0"/>
              </a:rPr>
              <a:t>medications</a:t>
            </a:r>
          </a:p>
          <a:p>
            <a:r>
              <a:rPr lang="en-US" dirty="0" smtClean="0">
                <a:latin typeface="Bangla Sangam MN" charset="0"/>
                <a:ea typeface="Bangla Sangam MN" charset="0"/>
                <a:cs typeface="Bangla Sangam MN" charset="0"/>
              </a:rPr>
              <a:t>FIGO </a:t>
            </a:r>
            <a:r>
              <a:rPr lang="en-US" dirty="0">
                <a:latin typeface="Bangla Sangam MN" charset="0"/>
                <a:ea typeface="Bangla Sangam MN" charset="0"/>
                <a:cs typeface="Bangla Sangam MN" charset="0"/>
              </a:rPr>
              <a:t>classification system for causes of abnormal uterine </a:t>
            </a:r>
            <a:r>
              <a:rPr lang="en-US" dirty="0" smtClean="0">
                <a:latin typeface="Bangla Sangam MN" charset="0"/>
                <a:ea typeface="Bangla Sangam MN" charset="0"/>
                <a:cs typeface="Bangla Sangam MN" charset="0"/>
              </a:rPr>
              <a:t>bleeding (</a:t>
            </a:r>
            <a:r>
              <a:rPr lang="en-US" dirty="0">
                <a:latin typeface="Bangla Sangam MN" charset="0"/>
                <a:ea typeface="Bangla Sangam MN" charset="0"/>
                <a:cs typeface="Bangla Sangam MN" charset="0"/>
              </a:rPr>
              <a:t>PALM-COEIN</a:t>
            </a:r>
            <a:r>
              <a:rPr lang="en-US" dirty="0" smtClean="0">
                <a:latin typeface="Bangla Sangam MN" charset="0"/>
                <a:ea typeface="Bangla Sangam MN" charset="0"/>
                <a:cs typeface="Bangla Sangam MN" charset="0"/>
              </a:rPr>
              <a:t>)</a:t>
            </a:r>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5520698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a:t>
            </a:r>
            <a:r>
              <a:rPr lang="en-US" b="1" dirty="0" smtClean="0">
                <a:latin typeface="Bangla Sangam MN" charset="0"/>
                <a:ea typeface="Bangla Sangam MN" charset="0"/>
                <a:cs typeface="Bangla Sangam MN" charset="0"/>
              </a:rPr>
              <a:t>bnormal </a:t>
            </a:r>
            <a:r>
              <a:rPr lang="en-US" b="1" dirty="0">
                <a:latin typeface="Bangla Sangam MN" charset="0"/>
                <a:ea typeface="Bangla Sangam MN" charset="0"/>
                <a:cs typeface="Bangla Sangam MN" charset="0"/>
              </a:rPr>
              <a:t>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PALM-COEIN- Endometrial</a:t>
            </a:r>
          </a:p>
        </p:txBody>
      </p:sp>
      <p:sp>
        <p:nvSpPr>
          <p:cNvPr id="3" name="Content Placeholder 2"/>
          <p:cNvSpPr>
            <a:spLocks noGrp="1"/>
          </p:cNvSpPr>
          <p:nvPr>
            <p:ph idx="1"/>
          </p:nvPr>
        </p:nvSpPr>
        <p:spPr/>
        <p:txBody>
          <a:bodyPr>
            <a:normAutofit/>
          </a:bodyPr>
          <a:lstStyle/>
          <a:p>
            <a:r>
              <a:rPr lang="en-US" dirty="0">
                <a:latin typeface="Bangla Sangam MN" charset="0"/>
                <a:ea typeface="Bangla Sangam MN" charset="0"/>
                <a:cs typeface="Bangla Sangam MN" charset="0"/>
              </a:rPr>
              <a:t>In women with predictable and cyclic menses suggestive of normal ovulation who have AUB, particularly the symptom of HMB but can also include intermenstrual bleeding, and absent other definable causes, the patient is classified as having </a:t>
            </a:r>
            <a:r>
              <a:rPr lang="en-US" dirty="0" smtClean="0">
                <a:latin typeface="Bangla Sangam MN" charset="0"/>
                <a:ea typeface="Bangla Sangam MN" charset="0"/>
                <a:cs typeface="Bangla Sangam MN" charset="0"/>
              </a:rPr>
              <a:t>AUB-E </a:t>
            </a:r>
            <a:endParaRPr lang="en-US" dirty="0">
              <a:latin typeface="Bangla Sangam MN" charset="0"/>
              <a:ea typeface="Bangla Sangam MN" charset="0"/>
              <a:cs typeface="Bangla Sangam MN" charset="0"/>
            </a:endParaRPr>
          </a:p>
          <a:p>
            <a:r>
              <a:rPr lang="en-US" dirty="0" smtClean="0">
                <a:latin typeface="Bangla Sangam MN" charset="0"/>
                <a:ea typeface="Bangla Sangam MN" charset="0"/>
                <a:cs typeface="Bangla Sangam MN" charset="0"/>
              </a:rPr>
              <a:t>Most </a:t>
            </a:r>
            <a:r>
              <a:rPr lang="en-US" dirty="0">
                <a:latin typeface="Bangla Sangam MN" charset="0"/>
                <a:ea typeface="Bangla Sangam MN" charset="0"/>
                <a:cs typeface="Bangla Sangam MN" charset="0"/>
              </a:rPr>
              <a:t>often, the cause of such bleeding is a primary disorder of the endometrium.</a:t>
            </a:r>
          </a:p>
          <a:p>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17623254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a:t>
            </a:r>
            <a:r>
              <a:rPr lang="en-US" b="1" dirty="0" smtClean="0">
                <a:latin typeface="Bangla Sangam MN" charset="0"/>
                <a:ea typeface="Bangla Sangam MN" charset="0"/>
                <a:cs typeface="Bangla Sangam MN" charset="0"/>
              </a:rPr>
              <a:t>bnormal </a:t>
            </a:r>
            <a:r>
              <a:rPr lang="en-US" b="1" dirty="0">
                <a:latin typeface="Bangla Sangam MN" charset="0"/>
                <a:ea typeface="Bangla Sangam MN" charset="0"/>
                <a:cs typeface="Bangla Sangam MN" charset="0"/>
              </a:rPr>
              <a:t>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PALM-COEIN- Endometrial</a:t>
            </a: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If the symptom is HMB, the patient may have a primary disorder of mechanisms regulating local endometrial </a:t>
            </a:r>
            <a:r>
              <a:rPr lang="en-US" dirty="0" smtClean="0">
                <a:latin typeface="Bangla Sangam MN" charset="0"/>
                <a:ea typeface="Bangla Sangam MN" charset="0"/>
                <a:cs typeface="Bangla Sangam MN" charset="0"/>
              </a:rPr>
              <a:t>hemostasis.</a:t>
            </a:r>
          </a:p>
          <a:p>
            <a:r>
              <a:rPr lang="en-US" dirty="0" smtClean="0">
                <a:latin typeface="Bangla Sangam MN" charset="0"/>
                <a:ea typeface="Bangla Sangam MN" charset="0"/>
                <a:cs typeface="Bangla Sangam MN" charset="0"/>
              </a:rPr>
              <a:t> There </a:t>
            </a:r>
            <a:r>
              <a:rPr lang="en-US" dirty="0">
                <a:latin typeface="Bangla Sangam MN" charset="0"/>
                <a:ea typeface="Bangla Sangam MN" charset="0"/>
                <a:cs typeface="Bangla Sangam MN" charset="0"/>
              </a:rPr>
              <a:t>are no available tests for these </a:t>
            </a:r>
            <a:r>
              <a:rPr lang="en-US" dirty="0" smtClean="0">
                <a:latin typeface="Bangla Sangam MN" charset="0"/>
                <a:ea typeface="Bangla Sangam MN" charset="0"/>
                <a:cs typeface="Bangla Sangam MN" charset="0"/>
              </a:rPr>
              <a:t>disorders.</a:t>
            </a:r>
          </a:p>
          <a:p>
            <a:r>
              <a:rPr lang="en-US" dirty="0" smtClean="0">
                <a:latin typeface="Bangla Sangam MN" charset="0"/>
                <a:ea typeface="Bangla Sangam MN" charset="0"/>
                <a:cs typeface="Bangla Sangam MN" charset="0"/>
              </a:rPr>
              <a:t>AUB-E </a:t>
            </a:r>
            <a:r>
              <a:rPr lang="en-US" dirty="0">
                <a:latin typeface="Bangla Sangam MN" charset="0"/>
                <a:ea typeface="Bangla Sangam MN" charset="0"/>
                <a:cs typeface="Bangla Sangam MN" charset="0"/>
              </a:rPr>
              <a:t>is assigned after excluding other etiologies of AUB in women of reproductive years. </a:t>
            </a:r>
          </a:p>
          <a:p>
            <a:r>
              <a:rPr lang="en-US" dirty="0" smtClean="0">
                <a:latin typeface="Bangla Sangam MN" charset="0"/>
                <a:ea typeface="Bangla Sangam MN" charset="0"/>
                <a:cs typeface="Bangla Sangam MN" charset="0"/>
              </a:rPr>
              <a:t>There </a:t>
            </a:r>
            <a:r>
              <a:rPr lang="en-US" dirty="0">
                <a:latin typeface="Bangla Sangam MN" charset="0"/>
                <a:ea typeface="Bangla Sangam MN" charset="0"/>
                <a:cs typeface="Bangla Sangam MN" charset="0"/>
              </a:rPr>
              <a:t>may exist other causes of AUB-E, such as endometritis secondary to, for example, </a:t>
            </a:r>
            <a:r>
              <a:rPr lang="en-US" i="1" dirty="0">
                <a:latin typeface="Bangla Sangam MN" charset="0"/>
                <a:ea typeface="Bangla Sangam MN" charset="0"/>
                <a:cs typeface="Bangla Sangam MN" charset="0"/>
              </a:rPr>
              <a:t>Chlamydia trachomatis</a:t>
            </a:r>
            <a:r>
              <a:rPr lang="en-US" dirty="0">
                <a:latin typeface="Bangla Sangam MN" charset="0"/>
                <a:ea typeface="Bangla Sangam MN" charset="0"/>
                <a:cs typeface="Bangla Sangam MN" charset="0"/>
              </a:rPr>
              <a:t> </a:t>
            </a:r>
          </a:p>
          <a:p>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7315684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PALM-COEIN</a:t>
            </a:r>
            <a:endParaRPr lang="en-US" dirty="0">
              <a:latin typeface="Bangla Sangam MN" charset="0"/>
              <a:ea typeface="Bangla Sangam MN" charset="0"/>
              <a:cs typeface="Bangla Sangam MN" charset="0"/>
            </a:endParaRPr>
          </a:p>
        </p:txBody>
      </p:sp>
      <p:sp>
        <p:nvSpPr>
          <p:cNvPr id="5" name="TextBox 4"/>
          <p:cNvSpPr txBox="1"/>
          <p:nvPr/>
        </p:nvSpPr>
        <p:spPr>
          <a:xfrm>
            <a:off x="441434" y="2396359"/>
            <a:ext cx="4084845" cy="1015663"/>
          </a:xfrm>
          <a:prstGeom prst="rect">
            <a:avLst/>
          </a:prstGeom>
          <a:noFill/>
        </p:spPr>
        <p:txBody>
          <a:bodyPr wrap="square" rtlCol="0">
            <a:spAutoFit/>
          </a:bodyPr>
          <a:lstStyle/>
          <a:p>
            <a:endParaRPr lang="en-US" sz="2800" dirty="0" smtClean="0">
              <a:latin typeface="Chalkduster" charset="0"/>
              <a:ea typeface="Chalkduster" charset="0"/>
              <a:cs typeface="Chalkduster" charset="0"/>
            </a:endParaRPr>
          </a:p>
          <a:p>
            <a:r>
              <a:rPr lang="en-US" sz="3200" b="1" dirty="0" smtClean="0">
                <a:latin typeface="Bangla Sangam MN" charset="0"/>
                <a:ea typeface="Bangla Sangam MN" charset="0"/>
                <a:cs typeface="Bangla Sangam MN" charset="0"/>
              </a:rPr>
              <a:t>    Iatrogenic</a:t>
            </a:r>
            <a:endParaRPr lang="en-US" sz="3200" b="1" dirty="0">
              <a:latin typeface="Bangla Sangam MN" charset="0"/>
              <a:ea typeface="Bangla Sangam MN" charset="0"/>
              <a:cs typeface="Bangla Sangam MN" charset="0"/>
            </a:endParaRPr>
          </a:p>
        </p:txBody>
      </p:sp>
      <p:pic>
        <p:nvPicPr>
          <p:cNvPr id="7" name="Content Placeholder 3"/>
          <p:cNvPicPr>
            <a:picLocks noGrp="1" noChangeAspect="1"/>
          </p:cNvPicPr>
          <p:nvPr>
            <p:ph idx="1"/>
          </p:nvPr>
        </p:nvPicPr>
        <p:blipFill rotWithShape="1">
          <a:blip r:embed="rId3"/>
          <a:srcRect l="56345" t="10307" r="1015" b="41222"/>
          <a:stretch/>
        </p:blipFill>
        <p:spPr>
          <a:xfrm>
            <a:off x="4525568" y="1837524"/>
            <a:ext cx="5258511" cy="4327539"/>
          </a:xfrm>
          <a:prstGeom prst="rect">
            <a:avLst/>
          </a:prstGeom>
        </p:spPr>
      </p:pic>
    </p:spTree>
    <p:extLst>
      <p:ext uri="{BB962C8B-B14F-4D97-AF65-F5344CB8AC3E}">
        <p14:creationId xmlns:p14="http://schemas.microsoft.com/office/powerpoint/2010/main" val="16943044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PALM-COEIN- </a:t>
            </a:r>
            <a:r>
              <a:rPr lang="en-US" b="1" dirty="0">
                <a:latin typeface="Bangla Sangam MN" charset="0"/>
                <a:ea typeface="Bangla Sangam MN" charset="0"/>
                <a:cs typeface="Bangla Sangam MN" charset="0"/>
              </a:rPr>
              <a:t>Iatrogenic</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Medications that may cause AUB-I include</a:t>
            </a:r>
            <a:r>
              <a:rPr lang="en-US" dirty="0" smtClean="0">
                <a:latin typeface="Bangla Sangam MN" charset="0"/>
                <a:ea typeface="Bangla Sangam MN" charset="0"/>
                <a:cs typeface="Bangla Sangam MN" charset="0"/>
              </a:rPr>
              <a:t>:</a:t>
            </a:r>
          </a:p>
          <a:p>
            <a:pPr>
              <a:buFont typeface="Wingdings" charset="2"/>
              <a:buChar char="Ø"/>
            </a:pPr>
            <a:r>
              <a:rPr lang="en-US" dirty="0">
                <a:latin typeface="Bangla Sangam MN" charset="0"/>
                <a:ea typeface="Bangla Sangam MN" charset="0"/>
                <a:cs typeface="Bangla Sangam MN" charset="0"/>
              </a:rPr>
              <a:t>Gonadal steroids (</a:t>
            </a:r>
            <a:r>
              <a:rPr lang="en-US" dirty="0" err="1">
                <a:latin typeface="Bangla Sangam MN" charset="0"/>
                <a:ea typeface="Bangla Sangam MN" charset="0"/>
                <a:cs typeface="Bangla Sangam MN" charset="0"/>
              </a:rPr>
              <a:t>eg</a:t>
            </a:r>
            <a:r>
              <a:rPr lang="en-US" dirty="0">
                <a:latin typeface="Bangla Sangam MN" charset="0"/>
                <a:ea typeface="Bangla Sangam MN" charset="0"/>
                <a:cs typeface="Bangla Sangam MN" charset="0"/>
              </a:rPr>
              <a:t>, estrogens, </a:t>
            </a:r>
            <a:r>
              <a:rPr lang="en-US" dirty="0" err="1">
                <a:latin typeface="Bangla Sangam MN" charset="0"/>
                <a:ea typeface="Bangla Sangam MN" charset="0"/>
                <a:cs typeface="Bangla Sangam MN" charset="0"/>
              </a:rPr>
              <a:t>progestins</a:t>
            </a:r>
            <a:r>
              <a:rPr lang="en-US" dirty="0">
                <a:latin typeface="Bangla Sangam MN" charset="0"/>
                <a:ea typeface="Bangla Sangam MN" charset="0"/>
                <a:cs typeface="Bangla Sangam MN" charset="0"/>
              </a:rPr>
              <a:t>, androgens</a:t>
            </a:r>
            <a:r>
              <a:rPr lang="en-US" dirty="0" smtClean="0">
                <a:latin typeface="Bangla Sangam MN" charset="0"/>
                <a:ea typeface="Bangla Sangam MN" charset="0"/>
                <a:cs typeface="Bangla Sangam MN" charset="0"/>
              </a:rPr>
              <a:t>)</a:t>
            </a:r>
          </a:p>
          <a:p>
            <a:pPr>
              <a:buFont typeface="Wingdings" charset="2"/>
              <a:buChar char="Ø"/>
            </a:pPr>
            <a:r>
              <a:rPr lang="en-US" dirty="0">
                <a:latin typeface="Bangla Sangam MN" charset="0"/>
                <a:ea typeface="Bangla Sangam MN" charset="0"/>
                <a:cs typeface="Bangla Sangam MN" charset="0"/>
              </a:rPr>
              <a:t>Gonadal steroid-related </a:t>
            </a:r>
            <a:r>
              <a:rPr lang="en-US" dirty="0" smtClean="0">
                <a:latin typeface="Bangla Sangam MN" charset="0"/>
                <a:ea typeface="Bangla Sangam MN" charset="0"/>
                <a:cs typeface="Bangla Sangam MN" charset="0"/>
              </a:rPr>
              <a:t>therapy</a:t>
            </a:r>
          </a:p>
          <a:p>
            <a:pPr>
              <a:buFont typeface="Wingdings" charset="2"/>
              <a:buChar char="Ø"/>
            </a:pPr>
            <a:r>
              <a:rPr lang="en-US" dirty="0" smtClean="0">
                <a:latin typeface="Bangla Sangam MN" charset="0"/>
                <a:ea typeface="Bangla Sangam MN" charset="0"/>
                <a:cs typeface="Bangla Sangam MN" charset="0"/>
              </a:rPr>
              <a:t>Anticoagulants</a:t>
            </a:r>
          </a:p>
          <a:p>
            <a:pPr>
              <a:buFont typeface="Wingdings" charset="2"/>
              <a:buChar char="Ø"/>
            </a:pPr>
            <a:r>
              <a:rPr lang="en-US" dirty="0" smtClean="0">
                <a:latin typeface="Bangla Sangam MN" charset="0"/>
                <a:ea typeface="Bangla Sangam MN" charset="0"/>
                <a:cs typeface="Bangla Sangam MN" charset="0"/>
              </a:rPr>
              <a:t>Systemic </a:t>
            </a:r>
            <a:r>
              <a:rPr lang="en-US" dirty="0">
                <a:latin typeface="Bangla Sangam MN" charset="0"/>
                <a:ea typeface="Bangla Sangam MN" charset="0"/>
                <a:cs typeface="Bangla Sangam MN" charset="0"/>
              </a:rPr>
              <a:t>agents that contribute to disorders of </a:t>
            </a:r>
            <a:r>
              <a:rPr lang="en-US" dirty="0" smtClean="0">
                <a:latin typeface="Bangla Sangam MN" charset="0"/>
                <a:ea typeface="Bangla Sangam MN" charset="0"/>
                <a:cs typeface="Bangla Sangam MN" charset="0"/>
              </a:rPr>
              <a:t>ovulation</a:t>
            </a:r>
          </a:p>
          <a:p>
            <a:pPr>
              <a:buFont typeface="Wingdings" charset="2"/>
              <a:buChar char="Ø"/>
            </a:pPr>
            <a:r>
              <a:rPr lang="en-US" dirty="0">
                <a:latin typeface="Bangla Sangam MN" charset="0"/>
                <a:ea typeface="Bangla Sangam MN" charset="0"/>
                <a:cs typeface="Bangla Sangam MN" charset="0"/>
              </a:rPr>
              <a:t>Intrauterine devices</a:t>
            </a:r>
          </a:p>
        </p:txBody>
      </p:sp>
    </p:spTree>
    <p:extLst>
      <p:ext uri="{BB962C8B-B14F-4D97-AF65-F5344CB8AC3E}">
        <p14:creationId xmlns:p14="http://schemas.microsoft.com/office/powerpoint/2010/main" val="21455461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PALM-COEIN</a:t>
            </a:r>
            <a:endParaRPr lang="en-US" dirty="0">
              <a:latin typeface="Bangla Sangam MN" charset="0"/>
              <a:ea typeface="Bangla Sangam MN" charset="0"/>
              <a:cs typeface="Bangla Sangam MN" charset="0"/>
            </a:endParaRPr>
          </a:p>
        </p:txBody>
      </p:sp>
      <p:sp>
        <p:nvSpPr>
          <p:cNvPr id="5" name="TextBox 4"/>
          <p:cNvSpPr txBox="1"/>
          <p:nvPr/>
        </p:nvSpPr>
        <p:spPr>
          <a:xfrm>
            <a:off x="441434" y="2396359"/>
            <a:ext cx="4282966" cy="1015663"/>
          </a:xfrm>
          <a:prstGeom prst="rect">
            <a:avLst/>
          </a:prstGeom>
          <a:noFill/>
        </p:spPr>
        <p:txBody>
          <a:bodyPr wrap="square" rtlCol="0">
            <a:spAutoFit/>
          </a:bodyPr>
          <a:lstStyle/>
          <a:p>
            <a:endParaRPr lang="en-US" sz="2800" dirty="0" smtClean="0">
              <a:latin typeface="Chalkduster" charset="0"/>
              <a:ea typeface="Chalkduster" charset="0"/>
              <a:cs typeface="Chalkduster" charset="0"/>
            </a:endParaRPr>
          </a:p>
          <a:p>
            <a:r>
              <a:rPr lang="en-US" sz="3200" b="1" dirty="0" smtClean="0">
                <a:latin typeface="Bangla Sangam MN" charset="0"/>
                <a:ea typeface="Bangla Sangam MN" charset="0"/>
                <a:cs typeface="Bangla Sangam MN" charset="0"/>
              </a:rPr>
              <a:t>Not yet classified</a:t>
            </a:r>
            <a:endParaRPr lang="en-US" sz="3200" b="1" dirty="0">
              <a:latin typeface="Bangla Sangam MN" charset="0"/>
              <a:ea typeface="Bangla Sangam MN" charset="0"/>
              <a:cs typeface="Bangla Sangam MN" charset="0"/>
            </a:endParaRPr>
          </a:p>
        </p:txBody>
      </p:sp>
      <p:pic>
        <p:nvPicPr>
          <p:cNvPr id="7" name="Content Placeholder 3"/>
          <p:cNvPicPr>
            <a:picLocks noGrp="1" noChangeAspect="1"/>
          </p:cNvPicPr>
          <p:nvPr>
            <p:ph idx="1"/>
          </p:nvPr>
        </p:nvPicPr>
        <p:blipFill rotWithShape="1">
          <a:blip r:embed="rId3"/>
          <a:srcRect l="56345" t="10307" r="1015" b="41222"/>
          <a:stretch/>
        </p:blipFill>
        <p:spPr>
          <a:xfrm>
            <a:off x="4525568" y="2111844"/>
            <a:ext cx="5243271" cy="4327539"/>
          </a:xfrm>
          <a:prstGeom prst="rect">
            <a:avLst/>
          </a:prstGeom>
        </p:spPr>
      </p:pic>
    </p:spTree>
    <p:extLst>
      <p:ext uri="{BB962C8B-B14F-4D97-AF65-F5344CB8AC3E}">
        <p14:creationId xmlns:p14="http://schemas.microsoft.com/office/powerpoint/2010/main" val="11635201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PALM-COEIN- </a:t>
            </a:r>
            <a:r>
              <a:rPr lang="en-US" b="1" dirty="0">
                <a:latin typeface="Bangla Sangam MN" charset="0"/>
                <a:ea typeface="Bangla Sangam MN" charset="0"/>
                <a:cs typeface="Bangla Sangam MN" charset="0"/>
              </a:rPr>
              <a:t>Not yet classified</a:t>
            </a:r>
            <a:br>
              <a:rPr lang="en-US" b="1" dirty="0">
                <a:latin typeface="Bangla Sangam MN" charset="0"/>
                <a:ea typeface="Bangla Sangam MN" charset="0"/>
                <a:cs typeface="Bangla Sangam MN" charset="0"/>
              </a:rPr>
            </a:b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These have either been poorly defined, inadequately examined, and/or are extremely </a:t>
            </a:r>
            <a:r>
              <a:rPr lang="en-US" dirty="0" smtClean="0">
                <a:latin typeface="Bangla Sangam MN" charset="0"/>
                <a:ea typeface="Bangla Sangam MN" charset="0"/>
                <a:cs typeface="Bangla Sangam MN" charset="0"/>
              </a:rPr>
              <a:t>rare</a:t>
            </a:r>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7551250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H</a:t>
            </a:r>
            <a:r>
              <a:rPr lang="en-US" b="1" dirty="0" smtClean="0">
                <a:latin typeface="Bangla Sangam MN" charset="0"/>
                <a:ea typeface="Bangla Sangam MN" charset="0"/>
                <a:cs typeface="Bangla Sangam MN" charset="0"/>
              </a:rPr>
              <a:t>eavy </a:t>
            </a:r>
            <a:r>
              <a:rPr lang="en-US" b="1" dirty="0">
                <a:latin typeface="Bangla Sangam MN" charset="0"/>
                <a:ea typeface="Bangla Sangam MN" charset="0"/>
                <a:cs typeface="Bangla Sangam MN" charset="0"/>
              </a:rPr>
              <a:t>menstrual bleeding (HMB)</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36520" y="2084705"/>
            <a:ext cx="6336265" cy="4351338"/>
          </a:xfrm>
        </p:spPr>
      </p:pic>
    </p:spTree>
    <p:extLst>
      <p:ext uri="{BB962C8B-B14F-4D97-AF65-F5344CB8AC3E}">
        <p14:creationId xmlns:p14="http://schemas.microsoft.com/office/powerpoint/2010/main" val="15569575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H</a:t>
            </a:r>
            <a:r>
              <a:rPr lang="en-US" b="1" dirty="0" smtClean="0">
                <a:latin typeface="Bangla Sangam MN" charset="0"/>
                <a:ea typeface="Bangla Sangam MN" charset="0"/>
                <a:cs typeface="Bangla Sangam MN" charset="0"/>
              </a:rPr>
              <a:t>eavy </a:t>
            </a:r>
            <a:r>
              <a:rPr lang="en-US" b="1" dirty="0">
                <a:latin typeface="Bangla Sangam MN" charset="0"/>
                <a:ea typeface="Bangla Sangam MN" charset="0"/>
                <a:cs typeface="Bangla Sangam MN" charset="0"/>
              </a:rPr>
              <a:t>menstrual bleeding (HMB)</a:t>
            </a:r>
          </a:p>
        </p:txBody>
      </p:sp>
      <p:sp>
        <p:nvSpPr>
          <p:cNvPr id="3" name="Content Placeholder 2"/>
          <p:cNvSpPr>
            <a:spLocks noGrp="1"/>
          </p:cNvSpPr>
          <p:nvPr>
            <p:ph idx="1"/>
          </p:nvPr>
        </p:nvSpPr>
        <p:spPr/>
        <p:txBody>
          <a:bodyPr>
            <a:normAutofit/>
          </a:bodyPr>
          <a:lstStyle/>
          <a:p>
            <a:r>
              <a:rPr lang="en-US" dirty="0">
                <a:latin typeface="Bangla Sangam MN" charset="0"/>
                <a:ea typeface="Bangla Sangam MN" charset="0"/>
                <a:cs typeface="Bangla Sangam MN" charset="0"/>
              </a:rPr>
              <a:t>Take a history from the woman that covers</a:t>
            </a:r>
            <a:r>
              <a:rPr lang="en-US" dirty="0" smtClean="0">
                <a:latin typeface="Bangla Sangam MN" charset="0"/>
                <a:ea typeface="Bangla Sangam MN" charset="0"/>
                <a:cs typeface="Bangla Sangam MN" charset="0"/>
              </a:rPr>
              <a:t>:</a:t>
            </a:r>
          </a:p>
          <a:p>
            <a:pPr>
              <a:buFont typeface="Wingdings" charset="2"/>
              <a:buChar char="Ø"/>
            </a:pPr>
            <a:r>
              <a:rPr lang="en-US" dirty="0" smtClean="0">
                <a:latin typeface="Bangla Sangam MN" charset="0"/>
                <a:ea typeface="Bangla Sangam MN" charset="0"/>
                <a:cs typeface="Bangla Sangam MN" charset="0"/>
              </a:rPr>
              <a:t> The </a:t>
            </a:r>
            <a:r>
              <a:rPr lang="en-US" dirty="0">
                <a:latin typeface="Bangla Sangam MN" charset="0"/>
                <a:ea typeface="Bangla Sangam MN" charset="0"/>
                <a:cs typeface="Bangla Sangam MN" charset="0"/>
              </a:rPr>
              <a:t>nature of the bleeding </a:t>
            </a:r>
            <a:endParaRPr lang="en-US" dirty="0" smtClean="0">
              <a:latin typeface="Bangla Sangam MN" charset="0"/>
              <a:ea typeface="Bangla Sangam MN" charset="0"/>
              <a:cs typeface="Bangla Sangam MN" charset="0"/>
            </a:endParaRPr>
          </a:p>
          <a:p>
            <a:pPr>
              <a:buFont typeface="Wingdings" charset="2"/>
              <a:buChar char="Ø"/>
            </a:pPr>
            <a:r>
              <a:rPr lang="en-US" dirty="0">
                <a:latin typeface="Bangla Sangam MN" charset="0"/>
                <a:ea typeface="Bangla Sangam MN" charset="0"/>
                <a:cs typeface="Bangla Sangam MN" charset="0"/>
              </a:rPr>
              <a:t>R</a:t>
            </a:r>
            <a:r>
              <a:rPr lang="en-US" dirty="0" smtClean="0">
                <a:latin typeface="Bangla Sangam MN" charset="0"/>
                <a:ea typeface="Bangla Sangam MN" charset="0"/>
                <a:cs typeface="Bangla Sangam MN" charset="0"/>
              </a:rPr>
              <a:t>elated </a:t>
            </a:r>
            <a:r>
              <a:rPr lang="en-US" dirty="0">
                <a:latin typeface="Bangla Sangam MN" charset="0"/>
                <a:ea typeface="Bangla Sangam MN" charset="0"/>
                <a:cs typeface="Bangla Sangam MN" charset="0"/>
              </a:rPr>
              <a:t>symptoms, such as persistent intermenstrual bleeding, pelvic pain and/or pressure </a:t>
            </a:r>
            <a:r>
              <a:rPr lang="en-US" dirty="0" smtClean="0">
                <a:latin typeface="Bangla Sangam MN" charset="0"/>
                <a:ea typeface="Bangla Sangam MN" charset="0"/>
                <a:cs typeface="Bangla Sangam MN" charset="0"/>
              </a:rPr>
              <a:t>symptoms Impact </a:t>
            </a:r>
            <a:r>
              <a:rPr lang="en-US" dirty="0">
                <a:latin typeface="Bangla Sangam MN" charset="0"/>
                <a:ea typeface="Bangla Sangam MN" charset="0"/>
                <a:cs typeface="Bangla Sangam MN" charset="0"/>
              </a:rPr>
              <a:t>on her quality of life </a:t>
            </a:r>
            <a:endParaRPr lang="en-US" dirty="0" smtClean="0">
              <a:latin typeface="Bangla Sangam MN" charset="0"/>
              <a:ea typeface="Bangla Sangam MN" charset="0"/>
              <a:cs typeface="Bangla Sangam MN" charset="0"/>
            </a:endParaRPr>
          </a:p>
          <a:p>
            <a:pPr>
              <a:buFont typeface="Wingdings" charset="2"/>
              <a:buChar char="Ø"/>
            </a:pPr>
            <a:r>
              <a:rPr lang="en-US" dirty="0" smtClean="0">
                <a:latin typeface="Bangla Sangam MN" charset="0"/>
                <a:ea typeface="Bangla Sangam MN" charset="0"/>
                <a:cs typeface="Bangla Sangam MN" charset="0"/>
              </a:rPr>
              <a:t>Other </a:t>
            </a:r>
            <a:r>
              <a:rPr lang="en-US" dirty="0">
                <a:latin typeface="Bangla Sangam MN" charset="0"/>
                <a:ea typeface="Bangla Sangam MN" charset="0"/>
                <a:cs typeface="Bangla Sangam MN" charset="0"/>
              </a:rPr>
              <a:t>factors that may affect treatment options (such as comorbidities or previous treatment for HMB)</a:t>
            </a:r>
          </a:p>
        </p:txBody>
      </p:sp>
    </p:spTree>
    <p:extLst>
      <p:ext uri="{BB962C8B-B14F-4D97-AF65-F5344CB8AC3E}">
        <p14:creationId xmlns:p14="http://schemas.microsoft.com/office/powerpoint/2010/main" val="15518141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HMB</a:t>
            </a:r>
          </a:p>
        </p:txBody>
      </p:sp>
      <p:sp>
        <p:nvSpPr>
          <p:cNvPr id="3" name="Content Placeholder 2"/>
          <p:cNvSpPr>
            <a:spLocks noGrp="1"/>
          </p:cNvSpPr>
          <p:nvPr>
            <p:ph idx="1"/>
          </p:nvPr>
        </p:nvSpPr>
        <p:spPr/>
        <p:txBody>
          <a:bodyPr>
            <a:normAutofit/>
          </a:bodyPr>
          <a:lstStyle/>
          <a:p>
            <a:r>
              <a:rPr lang="en-US" dirty="0">
                <a:latin typeface="Bangla Sangam MN" charset="0"/>
                <a:ea typeface="Bangla Sangam MN" charset="0"/>
                <a:cs typeface="Bangla Sangam MN" charset="0"/>
              </a:rPr>
              <a:t>Carry out a physical </a:t>
            </a:r>
            <a:r>
              <a:rPr lang="en-US" dirty="0" smtClean="0">
                <a:latin typeface="Bangla Sangam MN" charset="0"/>
                <a:ea typeface="Bangla Sangam MN" charset="0"/>
                <a:cs typeface="Bangla Sangam MN" charset="0"/>
              </a:rPr>
              <a:t>examination</a:t>
            </a:r>
          </a:p>
          <a:p>
            <a:r>
              <a:rPr lang="en-US" dirty="0">
                <a:latin typeface="Bangla Sangam MN" charset="0"/>
                <a:ea typeface="Bangla Sangam MN" charset="0"/>
                <a:cs typeface="Bangla Sangam MN" charset="0"/>
              </a:rPr>
              <a:t>Carry out a full blood count test for all women with </a:t>
            </a:r>
            <a:r>
              <a:rPr lang="en-US" dirty="0" smtClean="0">
                <a:latin typeface="Bangla Sangam MN" charset="0"/>
                <a:ea typeface="Bangla Sangam MN" charset="0"/>
                <a:cs typeface="Bangla Sangam MN" charset="0"/>
              </a:rPr>
              <a:t>HMB</a:t>
            </a:r>
          </a:p>
          <a:p>
            <a:r>
              <a:rPr lang="en-US" dirty="0">
                <a:latin typeface="Bangla Sangam MN" charset="0"/>
                <a:ea typeface="Bangla Sangam MN" charset="0"/>
                <a:cs typeface="Bangla Sangam MN" charset="0"/>
              </a:rPr>
              <a:t>Testing for coagulation disorders (for example, von </a:t>
            </a:r>
            <a:r>
              <a:rPr lang="en-US" dirty="0" err="1">
                <a:latin typeface="Bangla Sangam MN" charset="0"/>
                <a:ea typeface="Bangla Sangam MN" charset="0"/>
                <a:cs typeface="Bangla Sangam MN" charset="0"/>
              </a:rPr>
              <a:t>Willebrand's</a:t>
            </a:r>
            <a:r>
              <a:rPr lang="en-US" dirty="0">
                <a:latin typeface="Bangla Sangam MN" charset="0"/>
                <a:ea typeface="Bangla Sangam MN" charset="0"/>
                <a:cs typeface="Bangla Sangam MN" charset="0"/>
              </a:rPr>
              <a:t> disease) should be considered for women who: have had HMB since their periods started and have a personal or family history suggesting a coagulation </a:t>
            </a:r>
            <a:r>
              <a:rPr lang="en-US" dirty="0" smtClean="0">
                <a:latin typeface="Bangla Sangam MN" charset="0"/>
                <a:ea typeface="Bangla Sangam MN" charset="0"/>
                <a:cs typeface="Bangla Sangam MN" charset="0"/>
              </a:rPr>
              <a:t>disorder</a:t>
            </a:r>
          </a:p>
          <a:p>
            <a:r>
              <a:rPr lang="en-US" dirty="0" smtClean="0">
                <a:latin typeface="Bangla Sangam MN" charset="0"/>
                <a:ea typeface="Bangla Sangam MN" charset="0"/>
                <a:cs typeface="Bangla Sangam MN" charset="0"/>
              </a:rPr>
              <a:t>Offer ultrasound</a:t>
            </a:r>
          </a:p>
          <a:p>
            <a:r>
              <a:rPr lang="en-US" dirty="0" smtClean="0">
                <a:latin typeface="Bangla Sangam MN" charset="0"/>
                <a:ea typeface="Bangla Sangam MN" charset="0"/>
                <a:cs typeface="Bangla Sangam MN" charset="0"/>
              </a:rPr>
              <a:t>Consider hysteroscopy and endometrial biopsy</a:t>
            </a:r>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12489867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HMB</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normAutofit/>
          </a:bodyPr>
          <a:lstStyle/>
          <a:p>
            <a:r>
              <a:rPr lang="en-US" dirty="0">
                <a:latin typeface="Bangla Sangam MN" charset="0"/>
                <a:ea typeface="Bangla Sangam MN" charset="0"/>
                <a:cs typeface="Bangla Sangam MN" charset="0"/>
              </a:rPr>
              <a:t>Treatments for women with no identified </a:t>
            </a:r>
            <a:r>
              <a:rPr lang="en-US" dirty="0" smtClean="0">
                <a:latin typeface="Bangla Sangam MN" charset="0"/>
                <a:ea typeface="Bangla Sangam MN" charset="0"/>
                <a:cs typeface="Bangla Sangam MN" charset="0"/>
              </a:rPr>
              <a:t>pathology</a:t>
            </a:r>
          </a:p>
          <a:p>
            <a:pPr>
              <a:buFont typeface="Wingdings" charset="2"/>
              <a:buChar char="Ø"/>
            </a:pPr>
            <a:r>
              <a:rPr lang="en-US" dirty="0" smtClean="0">
                <a:latin typeface="Bangla Sangam MN" charset="0"/>
                <a:ea typeface="Bangla Sangam MN" charset="0"/>
                <a:cs typeface="Bangla Sangam MN" charset="0"/>
              </a:rPr>
              <a:t> LNG-IUS should be </a:t>
            </a:r>
            <a:r>
              <a:rPr lang="en-US" dirty="0">
                <a:latin typeface="Bangla Sangam MN" charset="0"/>
                <a:ea typeface="Bangla Sangam MN" charset="0"/>
                <a:cs typeface="Bangla Sangam MN" charset="0"/>
              </a:rPr>
              <a:t>the </a:t>
            </a:r>
            <a:r>
              <a:rPr lang="en-US" dirty="0" smtClean="0">
                <a:latin typeface="Bangla Sangam MN" charset="0"/>
                <a:ea typeface="Bangla Sangam MN" charset="0"/>
                <a:cs typeface="Bangla Sangam MN" charset="0"/>
              </a:rPr>
              <a:t>first line </a:t>
            </a:r>
            <a:r>
              <a:rPr lang="en-US" dirty="0">
                <a:latin typeface="Bangla Sangam MN" charset="0"/>
                <a:ea typeface="Bangla Sangam MN" charset="0"/>
                <a:cs typeface="Bangla Sangam MN" charset="0"/>
              </a:rPr>
              <a:t>treatment for HMB </a:t>
            </a:r>
            <a:endParaRPr lang="en-US" dirty="0" smtClean="0">
              <a:latin typeface="Bangla Sangam MN" charset="0"/>
              <a:ea typeface="Bangla Sangam MN" charset="0"/>
              <a:cs typeface="Bangla Sangam MN" charset="0"/>
            </a:endParaRPr>
          </a:p>
          <a:p>
            <a:pPr>
              <a:buFont typeface="Wingdings" charset="2"/>
              <a:buChar char="Ø"/>
            </a:pPr>
            <a:r>
              <a:rPr lang="en-US" dirty="0" smtClean="0">
                <a:latin typeface="Bangla Sangam MN" charset="0"/>
                <a:ea typeface="Bangla Sangam MN" charset="0"/>
                <a:cs typeface="Bangla Sangam MN" charset="0"/>
              </a:rPr>
              <a:t> If </a:t>
            </a:r>
            <a:r>
              <a:rPr lang="en-US" dirty="0">
                <a:latin typeface="Bangla Sangam MN" charset="0"/>
                <a:ea typeface="Bangla Sangam MN" charset="0"/>
                <a:cs typeface="Bangla Sangam MN" charset="0"/>
              </a:rPr>
              <a:t>a woman with HMB declines an LNG-IUS or it is not suitable, consider the following pharmacological treatments: </a:t>
            </a:r>
            <a:endParaRPr lang="en-US" dirty="0" smtClean="0">
              <a:latin typeface="Bangla Sangam MN" charset="0"/>
              <a:ea typeface="Bangla Sangam MN" charset="0"/>
              <a:cs typeface="Bangla Sangam MN" charset="0"/>
            </a:endParaRPr>
          </a:p>
          <a:p>
            <a:pPr marL="0" indent="0">
              <a:buNone/>
            </a:pPr>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       - Non-hormonal</a:t>
            </a:r>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Tranexamic </a:t>
            </a:r>
            <a:r>
              <a:rPr lang="en-US" dirty="0">
                <a:latin typeface="Bangla Sangam MN" charset="0"/>
                <a:ea typeface="Bangla Sangam MN" charset="0"/>
                <a:cs typeface="Bangla Sangam MN" charset="0"/>
              </a:rPr>
              <a:t>acid </a:t>
            </a:r>
            <a:r>
              <a:rPr lang="en-US" dirty="0" smtClean="0">
                <a:latin typeface="Bangla Sangam MN" charset="0"/>
                <a:ea typeface="Bangla Sangam MN" charset="0"/>
                <a:cs typeface="Bangla Sangam MN" charset="0"/>
              </a:rPr>
              <a:t>and/or NSAIDs</a:t>
            </a:r>
          </a:p>
          <a:p>
            <a:pPr marL="0" indent="0">
              <a:buNone/>
            </a:pPr>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       - Hormonal</a:t>
            </a:r>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Combined </a:t>
            </a:r>
            <a:r>
              <a:rPr lang="en-US" dirty="0">
                <a:latin typeface="Bangla Sangam MN" charset="0"/>
                <a:ea typeface="Bangla Sangam MN" charset="0"/>
                <a:cs typeface="Bangla Sangam MN" charset="0"/>
              </a:rPr>
              <a:t>hormonal </a:t>
            </a:r>
            <a:r>
              <a:rPr lang="en-US" dirty="0" smtClean="0">
                <a:latin typeface="Bangla Sangam MN" charset="0"/>
                <a:ea typeface="Bangla Sangam MN" charset="0"/>
                <a:cs typeface="Bangla Sangam MN" charset="0"/>
              </a:rPr>
              <a:t>contraception or       </a:t>
            </a:r>
          </a:p>
          <a:p>
            <a:pPr marL="0" indent="0">
              <a:buNone/>
            </a:pPr>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        Cyclical </a:t>
            </a:r>
            <a:r>
              <a:rPr lang="en-US" dirty="0">
                <a:latin typeface="Bangla Sangam MN" charset="0"/>
                <a:ea typeface="Bangla Sangam MN" charset="0"/>
                <a:cs typeface="Bangla Sangam MN" charset="0"/>
              </a:rPr>
              <a:t>oral progestogens</a:t>
            </a:r>
          </a:p>
        </p:txBody>
      </p:sp>
    </p:spTree>
    <p:extLst>
      <p:ext uri="{BB962C8B-B14F-4D97-AF65-F5344CB8AC3E}">
        <p14:creationId xmlns:p14="http://schemas.microsoft.com/office/powerpoint/2010/main" val="6506547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latin typeface="Bangla Sangam MN" charset="0"/>
                <a:ea typeface="Bangla Sangam MN" charset="0"/>
                <a:cs typeface="Bangla Sangam MN" charset="0"/>
              </a:rPr>
              <a:t>Abnormal uterine bleeding</a:t>
            </a:r>
            <a:endParaRPr lang="en-US" dirty="0">
              <a:latin typeface="Bangla Sangam MN" charset="0"/>
              <a:ea typeface="Bangla Sangam MN" charset="0"/>
              <a:cs typeface="Bangla Sangam MN" charset="0"/>
            </a:endParaRPr>
          </a:p>
        </p:txBody>
      </p:sp>
      <p:pic>
        <p:nvPicPr>
          <p:cNvPr id="5" name="Content Placeholder 3"/>
          <p:cNvPicPr>
            <a:picLocks noChangeAspect="1"/>
          </p:cNvPicPr>
          <p:nvPr/>
        </p:nvPicPr>
        <p:blipFill rotWithShape="1">
          <a:blip r:embed="rId3"/>
          <a:srcRect b="40000"/>
          <a:stretch/>
        </p:blipFill>
        <p:spPr>
          <a:xfrm>
            <a:off x="1750525" y="1478280"/>
            <a:ext cx="9603275" cy="5151120"/>
          </a:xfrm>
          <a:prstGeom prst="rect">
            <a:avLst/>
          </a:prstGeom>
        </p:spPr>
      </p:pic>
    </p:spTree>
    <p:extLst>
      <p:ext uri="{BB962C8B-B14F-4D97-AF65-F5344CB8AC3E}">
        <p14:creationId xmlns:p14="http://schemas.microsoft.com/office/powerpoint/2010/main" val="20481810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VAGINAL DISCHARGE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45080" y="1886744"/>
            <a:ext cx="6309360" cy="4229100"/>
          </a:xfrm>
        </p:spPr>
      </p:pic>
    </p:spTree>
    <p:extLst>
      <p:ext uri="{BB962C8B-B14F-4D97-AF65-F5344CB8AC3E}">
        <p14:creationId xmlns:p14="http://schemas.microsoft.com/office/powerpoint/2010/main" val="7440080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VAGINAL DISCHARGE</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normAutofit/>
          </a:bodyPr>
          <a:lstStyle/>
          <a:p>
            <a:r>
              <a:rPr lang="en-US" dirty="0">
                <a:latin typeface="Bangla Sangam MN" charset="0"/>
                <a:ea typeface="Bangla Sangam MN" charset="0"/>
                <a:cs typeface="Bangla Sangam MN" charset="0"/>
              </a:rPr>
              <a:t>Vaginal discharge is a prominent symptom of vaginitis but may be difficult to distinguish from normal vaginal discharge</a:t>
            </a:r>
            <a:r>
              <a:rPr lang="en-US" dirty="0" smtClean="0">
                <a:latin typeface="Bangla Sangam MN" charset="0"/>
                <a:ea typeface="Bangla Sangam MN" charset="0"/>
                <a:cs typeface="Bangla Sangam MN" charset="0"/>
              </a:rPr>
              <a:t>.</a:t>
            </a:r>
          </a:p>
          <a:p>
            <a:r>
              <a:rPr lang="en-US" dirty="0" smtClean="0">
                <a:latin typeface="Bangla Sangam MN" charset="0"/>
                <a:ea typeface="Bangla Sangam MN" charset="0"/>
                <a:cs typeface="Bangla Sangam MN" charset="0"/>
              </a:rPr>
              <a:t> </a:t>
            </a:r>
            <a:r>
              <a:rPr lang="en-US" dirty="0">
                <a:latin typeface="Bangla Sangam MN" charset="0"/>
                <a:ea typeface="Bangla Sangam MN" charset="0"/>
                <a:cs typeface="Bangla Sangam MN" charset="0"/>
              </a:rPr>
              <a:t>In reproductive-aged women, normal vaginal discharge consists of 1 to 4 mL fluid (per 24 hours), which is white or transparent, thick or thin, and mostly </a:t>
            </a:r>
            <a:r>
              <a:rPr lang="en-US" dirty="0" smtClean="0">
                <a:latin typeface="Bangla Sangam MN" charset="0"/>
                <a:ea typeface="Bangla Sangam MN" charset="0"/>
                <a:cs typeface="Bangla Sangam MN" charset="0"/>
              </a:rPr>
              <a:t>odorless.</a:t>
            </a:r>
          </a:p>
          <a:p>
            <a:r>
              <a:rPr lang="en-US" dirty="0" smtClean="0">
                <a:latin typeface="Bangla Sangam MN" charset="0"/>
                <a:ea typeface="Bangla Sangam MN" charset="0"/>
                <a:cs typeface="Bangla Sangam MN" charset="0"/>
              </a:rPr>
              <a:t>The </a:t>
            </a:r>
            <a:r>
              <a:rPr lang="en-US" dirty="0">
                <a:latin typeface="Bangla Sangam MN" charset="0"/>
                <a:ea typeface="Bangla Sangam MN" charset="0"/>
                <a:cs typeface="Bangla Sangam MN" charset="0"/>
              </a:rPr>
              <a:t>discharge may become more noticeable at times ("physiological </a:t>
            </a:r>
            <a:r>
              <a:rPr lang="en-US" dirty="0" err="1">
                <a:latin typeface="Bangla Sangam MN" charset="0"/>
                <a:ea typeface="Bangla Sangam MN" charset="0"/>
                <a:cs typeface="Bangla Sangam MN" charset="0"/>
              </a:rPr>
              <a:t>leukorrhea</a:t>
            </a:r>
            <a:r>
              <a:rPr lang="en-US" dirty="0">
                <a:latin typeface="Bangla Sangam MN" charset="0"/>
                <a:ea typeface="Bangla Sangam MN" charset="0"/>
                <a:cs typeface="Bangla Sangam MN" charset="0"/>
              </a:rPr>
              <a:t>"), such as at </a:t>
            </a:r>
            <a:r>
              <a:rPr lang="en-US" dirty="0" err="1">
                <a:latin typeface="Bangla Sangam MN" charset="0"/>
                <a:ea typeface="Bangla Sangam MN" charset="0"/>
                <a:cs typeface="Bangla Sangam MN" charset="0"/>
              </a:rPr>
              <a:t>midmenstrual</a:t>
            </a:r>
            <a:r>
              <a:rPr lang="en-US" dirty="0">
                <a:latin typeface="Bangla Sangam MN" charset="0"/>
                <a:ea typeface="Bangla Sangam MN" charset="0"/>
                <a:cs typeface="Bangla Sangam MN" charset="0"/>
              </a:rPr>
              <a:t> cycle close to the time of ovulation or during pregnancy or use of estrogen-progestin contraceptives</a:t>
            </a:r>
          </a:p>
        </p:txBody>
      </p:sp>
    </p:spTree>
    <p:extLst>
      <p:ext uri="{BB962C8B-B14F-4D97-AF65-F5344CB8AC3E}">
        <p14:creationId xmlns:p14="http://schemas.microsoft.com/office/powerpoint/2010/main" val="19455701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VAGINAL DISCHARGE</a:t>
            </a: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Diet, sexual activity, medication, and stress can also affect the volume and character of normal vaginal </a:t>
            </a:r>
            <a:r>
              <a:rPr lang="en-US" dirty="0" smtClean="0">
                <a:latin typeface="Bangla Sangam MN" charset="0"/>
                <a:ea typeface="Bangla Sangam MN" charset="0"/>
                <a:cs typeface="Bangla Sangam MN" charset="0"/>
              </a:rPr>
              <a:t>discharge</a:t>
            </a:r>
          </a:p>
          <a:p>
            <a:r>
              <a:rPr lang="en-US" dirty="0">
                <a:latin typeface="Bangla Sangam MN" charset="0"/>
                <a:ea typeface="Bangla Sangam MN" charset="0"/>
                <a:cs typeface="Bangla Sangam MN" charset="0"/>
              </a:rPr>
              <a:t>Although normal discharge may be yellowish, slightly malodorous, and accompanied by mild </a:t>
            </a:r>
            <a:r>
              <a:rPr lang="en-US" dirty="0" err="1">
                <a:latin typeface="Bangla Sangam MN" charset="0"/>
                <a:ea typeface="Bangla Sangam MN" charset="0"/>
                <a:cs typeface="Bangla Sangam MN" charset="0"/>
              </a:rPr>
              <a:t>irritative</a:t>
            </a:r>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symptoms, </a:t>
            </a:r>
            <a:r>
              <a:rPr lang="en-US" dirty="0">
                <a:latin typeface="Bangla Sangam MN" charset="0"/>
                <a:ea typeface="Bangla Sangam MN" charset="0"/>
                <a:cs typeface="Bangla Sangam MN" charset="0"/>
              </a:rPr>
              <a:t>it is not accompanied by pruritus, pain, burning or significant irritation, erythema, local erosions, or cervical or vaginal friability</a:t>
            </a:r>
          </a:p>
        </p:txBody>
      </p:sp>
    </p:spTree>
    <p:extLst>
      <p:ext uri="{BB962C8B-B14F-4D97-AF65-F5344CB8AC3E}">
        <p14:creationId xmlns:p14="http://schemas.microsoft.com/office/powerpoint/2010/main" val="16113505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VAGINAL DISCHARGE</a:t>
            </a: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The initial evaluation typically </a:t>
            </a:r>
            <a:r>
              <a:rPr lang="en-US" dirty="0" smtClean="0">
                <a:latin typeface="Bangla Sangam MN" charset="0"/>
                <a:ea typeface="Bangla Sangam MN" charset="0"/>
                <a:cs typeface="Bangla Sangam MN" charset="0"/>
              </a:rPr>
              <a:t>consists </a:t>
            </a:r>
            <a:r>
              <a:rPr lang="en-US" dirty="0">
                <a:latin typeface="Bangla Sangam MN" charset="0"/>
                <a:ea typeface="Bangla Sangam MN" charset="0"/>
                <a:cs typeface="Bangla Sangam MN" charset="0"/>
              </a:rPr>
              <a:t>of a </a:t>
            </a:r>
            <a:r>
              <a:rPr lang="en-US" b="1" dirty="0">
                <a:latin typeface="Bangla Sangam MN" charset="0"/>
                <a:ea typeface="Bangla Sangam MN" charset="0"/>
                <a:cs typeface="Bangla Sangam MN" charset="0"/>
              </a:rPr>
              <a:t>history</a:t>
            </a:r>
            <a:r>
              <a:rPr lang="en-US" dirty="0">
                <a:latin typeface="Bangla Sangam MN" charset="0"/>
                <a:ea typeface="Bangla Sangam MN" charset="0"/>
                <a:cs typeface="Bangla Sangam MN" charset="0"/>
              </a:rPr>
              <a:t>, </a:t>
            </a:r>
            <a:r>
              <a:rPr lang="en-US" b="1" dirty="0">
                <a:latin typeface="Bangla Sangam MN" charset="0"/>
                <a:ea typeface="Bangla Sangam MN" charset="0"/>
                <a:cs typeface="Bangla Sangam MN" charset="0"/>
              </a:rPr>
              <a:t>physical examination</a:t>
            </a:r>
            <a:r>
              <a:rPr lang="en-US" dirty="0">
                <a:latin typeface="Bangla Sangam MN" charset="0"/>
                <a:ea typeface="Bangla Sangam MN" charset="0"/>
                <a:cs typeface="Bangla Sangam MN" charset="0"/>
              </a:rPr>
              <a:t>, </a:t>
            </a:r>
            <a:r>
              <a:rPr lang="en-US" b="1" dirty="0">
                <a:latin typeface="Bangla Sangam MN" charset="0"/>
                <a:ea typeface="Bangla Sangam MN" charset="0"/>
                <a:cs typeface="Bangla Sangam MN" charset="0"/>
              </a:rPr>
              <a:t>microscopy,</a:t>
            </a:r>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and </a:t>
            </a:r>
            <a:r>
              <a:rPr lang="en-US" b="1" dirty="0" smtClean="0">
                <a:latin typeface="Bangla Sangam MN" charset="0"/>
                <a:ea typeface="Bangla Sangam MN" charset="0"/>
                <a:cs typeface="Bangla Sangam MN" charset="0"/>
              </a:rPr>
              <a:t>cervical tests for sexually transmitted infections</a:t>
            </a:r>
            <a:endParaRPr lang="en-US" b="1"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19063340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Bangla Sangam MN" charset="0"/>
                <a:ea typeface="Bangla Sangam MN" charset="0"/>
                <a:cs typeface="Bangla Sangam MN" charset="0"/>
              </a:rPr>
              <a:t>VAGINAL DISCHARGE</a:t>
            </a:r>
            <a:br>
              <a:rPr lang="en-US" b="1" dirty="0">
                <a:latin typeface="Bangla Sangam MN" charset="0"/>
                <a:ea typeface="Bangla Sangam MN" charset="0"/>
                <a:cs typeface="Bangla Sangam MN" charset="0"/>
              </a:rPr>
            </a:br>
            <a:r>
              <a:rPr lang="en-US" b="1" dirty="0">
                <a:latin typeface="Bangla Sangam MN" charset="0"/>
                <a:ea typeface="Bangla Sangam MN" charset="0"/>
                <a:cs typeface="Bangla Sangam MN" charset="0"/>
              </a:rPr>
              <a:t>DIAGNOSTIC EVALUATION- HISTORY</a:t>
            </a:r>
          </a:p>
        </p:txBody>
      </p:sp>
      <p:sp>
        <p:nvSpPr>
          <p:cNvPr id="3" name="Content Placeholder 2"/>
          <p:cNvSpPr>
            <a:spLocks noGrp="1"/>
          </p:cNvSpPr>
          <p:nvPr>
            <p:ph idx="1"/>
          </p:nvPr>
        </p:nvSpPr>
        <p:spPr>
          <a:xfrm>
            <a:off x="1451579" y="2015732"/>
            <a:ext cx="9603275" cy="4063335"/>
          </a:xfrm>
        </p:spPr>
        <p:txBody>
          <a:bodyPr>
            <a:normAutofit lnSpcReduction="10000"/>
          </a:bodyPr>
          <a:lstStyle/>
          <a:p>
            <a:pPr marL="0" indent="0">
              <a:buNone/>
            </a:pPr>
            <a:r>
              <a:rPr lang="en-US" b="1" dirty="0" smtClean="0">
                <a:latin typeface="Bangla Sangam MN" charset="0"/>
                <a:ea typeface="Bangla Sangam MN" charset="0"/>
                <a:cs typeface="Bangla Sangam MN" charset="0"/>
              </a:rPr>
              <a:t>1. Quantity</a:t>
            </a:r>
            <a:r>
              <a:rPr lang="en-US" b="1" dirty="0">
                <a:latin typeface="Bangla Sangam MN" charset="0"/>
                <a:ea typeface="Bangla Sangam MN" charset="0"/>
                <a:cs typeface="Bangla Sangam MN" charset="0"/>
              </a:rPr>
              <a:t>, color, consistency, and </a:t>
            </a:r>
            <a:r>
              <a:rPr lang="en-US" b="1" dirty="0" smtClean="0">
                <a:latin typeface="Bangla Sangam MN" charset="0"/>
                <a:ea typeface="Bangla Sangam MN" charset="0"/>
                <a:cs typeface="Bangla Sangam MN" charset="0"/>
              </a:rPr>
              <a:t>odor:</a:t>
            </a:r>
            <a:endParaRPr lang="en-US" b="1" dirty="0">
              <a:latin typeface="Bangla Sangam MN" charset="0"/>
              <a:ea typeface="Bangla Sangam MN" charset="0"/>
              <a:cs typeface="Bangla Sangam MN" charset="0"/>
            </a:endParaRPr>
          </a:p>
          <a:p>
            <a:r>
              <a:rPr lang="en-US" dirty="0" smtClean="0">
                <a:latin typeface="Bangla Sangam MN" charset="0"/>
                <a:ea typeface="Bangla Sangam MN" charset="0"/>
                <a:cs typeface="Bangla Sangam MN" charset="0"/>
              </a:rPr>
              <a:t>Bacterial </a:t>
            </a:r>
            <a:r>
              <a:rPr lang="en-US" dirty="0">
                <a:latin typeface="Bangla Sangam MN" charset="0"/>
                <a:ea typeface="Bangla Sangam MN" charset="0"/>
                <a:cs typeface="Bangla Sangam MN" charset="0"/>
              </a:rPr>
              <a:t>vaginosis (BV) – The discharge of BV is typically malodorous, thin, grey (never </a:t>
            </a:r>
            <a:r>
              <a:rPr lang="en-US" dirty="0" smtClean="0">
                <a:latin typeface="Bangla Sangam MN" charset="0"/>
                <a:ea typeface="Bangla Sangam MN" charset="0"/>
                <a:cs typeface="Bangla Sangam MN" charset="0"/>
              </a:rPr>
              <a:t>yellow).</a:t>
            </a:r>
          </a:p>
          <a:p>
            <a:r>
              <a:rPr lang="en-US" dirty="0" smtClean="0">
                <a:latin typeface="Bangla Sangam MN" charset="0"/>
                <a:ea typeface="Bangla Sangam MN" charset="0"/>
                <a:cs typeface="Bangla Sangam MN" charset="0"/>
              </a:rPr>
              <a:t>Vaginal </a:t>
            </a:r>
            <a:r>
              <a:rPr lang="en-US" dirty="0">
                <a:latin typeface="Bangla Sangam MN" charset="0"/>
                <a:ea typeface="Bangla Sangam MN" charset="0"/>
                <a:cs typeface="Bangla Sangam MN" charset="0"/>
              </a:rPr>
              <a:t>candidiasis – Vaginal candidiasis typically presents with scant discharge that is thick, white, odorless, and often </a:t>
            </a:r>
            <a:r>
              <a:rPr lang="en-US" dirty="0" smtClean="0">
                <a:latin typeface="Bangla Sangam MN" charset="0"/>
                <a:ea typeface="Bangla Sangam MN" charset="0"/>
                <a:cs typeface="Bangla Sangam MN" charset="0"/>
              </a:rPr>
              <a:t>curd-like.</a:t>
            </a:r>
          </a:p>
          <a:p>
            <a:r>
              <a:rPr lang="en-US" dirty="0" err="1" smtClean="0">
                <a:latin typeface="Bangla Sangam MN" charset="0"/>
                <a:ea typeface="Bangla Sangam MN" charset="0"/>
                <a:cs typeface="Bangla Sangam MN" charset="0"/>
              </a:rPr>
              <a:t>Trichomoniasis</a:t>
            </a:r>
            <a:r>
              <a:rPr lang="en-US" dirty="0" smtClean="0">
                <a:latin typeface="Bangla Sangam MN" charset="0"/>
                <a:ea typeface="Bangla Sangam MN" charset="0"/>
                <a:cs typeface="Bangla Sangam MN" charset="0"/>
              </a:rPr>
              <a:t> </a:t>
            </a:r>
            <a:r>
              <a:rPr lang="en-US" dirty="0">
                <a:latin typeface="Bangla Sangam MN" charset="0"/>
                <a:ea typeface="Bangla Sangam MN" charset="0"/>
                <a:cs typeface="Bangla Sangam MN" charset="0"/>
              </a:rPr>
              <a:t>– </a:t>
            </a:r>
            <a:r>
              <a:rPr lang="en-US" dirty="0" err="1">
                <a:latin typeface="Bangla Sangam MN" charset="0"/>
                <a:ea typeface="Bangla Sangam MN" charset="0"/>
                <a:cs typeface="Bangla Sangam MN" charset="0"/>
              </a:rPr>
              <a:t>Trichomoniasis</a:t>
            </a:r>
            <a:r>
              <a:rPr lang="en-US" dirty="0">
                <a:latin typeface="Bangla Sangam MN" charset="0"/>
                <a:ea typeface="Bangla Sangam MN" charset="0"/>
                <a:cs typeface="Bangla Sangam MN" charset="0"/>
              </a:rPr>
              <a:t> is characterized by purulent, malodorous discharge, which may be accompanied by burning, pruritus, dysuria, frequency, and/or dyspareunia</a:t>
            </a:r>
            <a:r>
              <a:rPr lang="en-US" dirty="0">
                <a:latin typeface="Chalkduster" charset="0"/>
                <a:ea typeface="Chalkduster" charset="0"/>
                <a:cs typeface="Chalkduster" charset="0"/>
              </a:rPr>
              <a:t>. </a:t>
            </a:r>
            <a:endParaRPr lang="en-US" b="1" dirty="0" smtClean="0">
              <a:latin typeface="Chalkduster" charset="0"/>
              <a:ea typeface="Chalkduster" charset="0"/>
              <a:cs typeface="Chalkduster" charset="0"/>
            </a:endParaRPr>
          </a:p>
        </p:txBody>
      </p:sp>
    </p:spTree>
    <p:extLst>
      <p:ext uri="{BB962C8B-B14F-4D97-AF65-F5344CB8AC3E}">
        <p14:creationId xmlns:p14="http://schemas.microsoft.com/office/powerpoint/2010/main" val="526736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Bangla Sangam MN" charset="0"/>
                <a:ea typeface="Bangla Sangam MN" charset="0"/>
                <a:cs typeface="Bangla Sangam MN" charset="0"/>
              </a:rPr>
              <a:t>VAGINAL DISCHARGE</a:t>
            </a:r>
            <a:br>
              <a:rPr lang="en-US" b="1" dirty="0">
                <a:latin typeface="Bangla Sangam MN" charset="0"/>
                <a:ea typeface="Bangla Sangam MN" charset="0"/>
                <a:cs typeface="Bangla Sangam MN" charset="0"/>
              </a:rPr>
            </a:br>
            <a:r>
              <a:rPr lang="en-US" b="1" dirty="0">
                <a:latin typeface="Bangla Sangam MN" charset="0"/>
                <a:ea typeface="Bangla Sangam MN" charset="0"/>
                <a:cs typeface="Bangla Sangam MN" charset="0"/>
              </a:rPr>
              <a:t>DIAGNOSTIC </a:t>
            </a:r>
            <a:r>
              <a:rPr lang="en-US" b="1" dirty="0" smtClean="0">
                <a:latin typeface="Bangla Sangam MN" charset="0"/>
                <a:ea typeface="Bangla Sangam MN" charset="0"/>
                <a:cs typeface="Bangla Sangam MN" charset="0"/>
              </a:rPr>
              <a:t>EVALUATION- HISTORY</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pPr marL="457200" indent="-457200">
              <a:lnSpc>
                <a:spcPct val="100000"/>
              </a:lnSpc>
              <a:spcBef>
                <a:spcPts val="0"/>
              </a:spcBef>
              <a:buClrTx/>
              <a:buSzTx/>
              <a:buAutoNum type="arabicPeriod" startAt="2"/>
            </a:pPr>
            <a:r>
              <a:rPr lang="en-US" b="1" dirty="0" smtClean="0">
                <a:latin typeface="Bangla Sangam MN" charset="0"/>
                <a:ea typeface="Bangla Sangam MN" charset="0"/>
                <a:cs typeface="Bangla Sangam MN" charset="0"/>
              </a:rPr>
              <a:t>Burning</a:t>
            </a:r>
            <a:r>
              <a:rPr lang="en-US" b="1" dirty="0">
                <a:latin typeface="Bangla Sangam MN" charset="0"/>
                <a:ea typeface="Bangla Sangam MN" charset="0"/>
                <a:cs typeface="Bangla Sangam MN" charset="0"/>
              </a:rPr>
              <a:t>, irritation, or other </a:t>
            </a:r>
            <a:r>
              <a:rPr lang="en-US" b="1" dirty="0" smtClean="0">
                <a:latin typeface="Bangla Sangam MN" charset="0"/>
                <a:ea typeface="Bangla Sangam MN" charset="0"/>
                <a:cs typeface="Bangla Sangam MN" charset="0"/>
              </a:rPr>
              <a:t>discomfort</a:t>
            </a:r>
          </a:p>
          <a:p>
            <a:pPr marL="0" indent="0">
              <a:lnSpc>
                <a:spcPct val="100000"/>
              </a:lnSpc>
              <a:spcBef>
                <a:spcPts val="0"/>
              </a:spcBef>
              <a:buClrTx/>
              <a:buSzTx/>
              <a:buNone/>
            </a:pPr>
            <a:r>
              <a:rPr lang="en-US" dirty="0">
                <a:latin typeface="Bangla Sangam MN" charset="0"/>
                <a:ea typeface="Bangla Sangam MN" charset="0"/>
                <a:cs typeface="Bangla Sangam MN" charset="0"/>
              </a:rPr>
              <a:t> </a:t>
            </a:r>
            <a:endParaRPr lang="en-US" dirty="0" smtClean="0">
              <a:latin typeface="Bangla Sangam MN" charset="0"/>
              <a:ea typeface="Bangla Sangam MN" charset="0"/>
              <a:cs typeface="Bangla Sangam MN" charset="0"/>
            </a:endParaRPr>
          </a:p>
          <a:p>
            <a:pPr marL="0" indent="0">
              <a:lnSpc>
                <a:spcPct val="100000"/>
              </a:lnSpc>
              <a:spcBef>
                <a:spcPts val="0"/>
              </a:spcBef>
              <a:buClrTx/>
              <a:buSzTx/>
              <a:buNone/>
            </a:pPr>
            <a:r>
              <a:rPr lang="en-US" i="1" dirty="0">
                <a:latin typeface="Bangla Sangam MN" charset="0"/>
                <a:ea typeface="Bangla Sangam MN" charset="0"/>
                <a:cs typeface="Bangla Sangam MN" charset="0"/>
              </a:rPr>
              <a:t>Candida</a:t>
            </a:r>
            <a:r>
              <a:rPr lang="en-US" dirty="0">
                <a:latin typeface="Bangla Sangam MN" charset="0"/>
                <a:ea typeface="Bangla Sangam MN" charset="0"/>
                <a:cs typeface="Bangla Sangam MN" charset="0"/>
              </a:rPr>
              <a:t> </a:t>
            </a:r>
            <a:r>
              <a:rPr lang="en-US" dirty="0" err="1">
                <a:latin typeface="Bangla Sangam MN" charset="0"/>
                <a:ea typeface="Bangla Sangam MN" charset="0"/>
                <a:cs typeface="Bangla Sangam MN" charset="0"/>
              </a:rPr>
              <a:t>vulvovaginitis</a:t>
            </a:r>
            <a:r>
              <a:rPr lang="en-US" dirty="0">
                <a:latin typeface="Bangla Sangam MN" charset="0"/>
                <a:ea typeface="Bangla Sangam MN" charset="0"/>
                <a:cs typeface="Bangla Sangam MN" charset="0"/>
              </a:rPr>
              <a:t> often presents with marked inflammatory symptoms (pruritus and soreness). In contrast, BV is associated with only minimal inflammation and minimal </a:t>
            </a:r>
            <a:r>
              <a:rPr lang="en-US" dirty="0" err="1">
                <a:latin typeface="Bangla Sangam MN" charset="0"/>
                <a:ea typeface="Bangla Sangam MN" charset="0"/>
                <a:cs typeface="Bangla Sangam MN" charset="0"/>
              </a:rPr>
              <a:t>irritative</a:t>
            </a:r>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symptoms.</a:t>
            </a:r>
          </a:p>
          <a:p>
            <a:pPr marL="0" indent="0">
              <a:lnSpc>
                <a:spcPct val="100000"/>
              </a:lnSpc>
              <a:spcBef>
                <a:spcPts val="0"/>
              </a:spcBef>
              <a:buClrTx/>
              <a:buSzTx/>
              <a:buNone/>
            </a:pPr>
            <a:endParaRPr lang="en-US" dirty="0">
              <a:latin typeface="Bangla Sangam MN" charset="0"/>
              <a:ea typeface="Bangla Sangam MN" charset="0"/>
              <a:cs typeface="Bangla Sangam MN" charset="0"/>
            </a:endParaRPr>
          </a:p>
          <a:p>
            <a:pPr marL="0" indent="0">
              <a:lnSpc>
                <a:spcPct val="100000"/>
              </a:lnSpc>
              <a:spcBef>
                <a:spcPts val="0"/>
              </a:spcBef>
              <a:buClrTx/>
              <a:buSzTx/>
              <a:buNone/>
            </a:pPr>
            <a:r>
              <a:rPr lang="en-US" dirty="0" smtClean="0">
                <a:latin typeface="Bangla Sangam MN" charset="0"/>
                <a:ea typeface="Bangla Sangam MN" charset="0"/>
                <a:cs typeface="Bangla Sangam MN" charset="0"/>
              </a:rPr>
              <a:t> </a:t>
            </a:r>
            <a:r>
              <a:rPr lang="en-US" dirty="0">
                <a:latin typeface="Bangla Sangam MN" charset="0"/>
                <a:ea typeface="Bangla Sangam MN" charset="0"/>
                <a:cs typeface="Bangla Sangam MN" charset="0"/>
              </a:rPr>
              <a:t> </a:t>
            </a:r>
          </a:p>
        </p:txBody>
      </p:sp>
    </p:spTree>
    <p:extLst>
      <p:ext uri="{BB962C8B-B14F-4D97-AF65-F5344CB8AC3E}">
        <p14:creationId xmlns:p14="http://schemas.microsoft.com/office/powerpoint/2010/main" val="17952401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Bangla Sangam MN" charset="0"/>
                <a:ea typeface="Bangla Sangam MN" charset="0"/>
                <a:cs typeface="Bangla Sangam MN" charset="0"/>
              </a:rPr>
              <a:t>VAGINAL DISCHARGE</a:t>
            </a:r>
            <a:br>
              <a:rPr lang="en-US" b="1" dirty="0">
                <a:latin typeface="Bangla Sangam MN" charset="0"/>
                <a:ea typeface="Bangla Sangam MN" charset="0"/>
                <a:cs typeface="Bangla Sangam MN" charset="0"/>
              </a:rPr>
            </a:br>
            <a:r>
              <a:rPr lang="en-US" b="1" dirty="0">
                <a:latin typeface="Bangla Sangam MN" charset="0"/>
                <a:ea typeface="Bangla Sangam MN" charset="0"/>
                <a:cs typeface="Bangla Sangam MN" charset="0"/>
              </a:rPr>
              <a:t>DIAGNOSTIC </a:t>
            </a:r>
            <a:r>
              <a:rPr lang="en-US" b="1" dirty="0" smtClean="0">
                <a:latin typeface="Bangla Sangam MN" charset="0"/>
                <a:ea typeface="Bangla Sangam MN" charset="0"/>
                <a:cs typeface="Bangla Sangam MN" charset="0"/>
              </a:rPr>
              <a:t>EVALUATION- HISTORY</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pPr marL="0" indent="0">
              <a:buNone/>
            </a:pPr>
            <a:r>
              <a:rPr lang="en-US" b="1" dirty="0" smtClean="0">
                <a:latin typeface="Bangla Sangam MN" charset="0"/>
                <a:ea typeface="Bangla Sangam MN" charset="0"/>
                <a:cs typeface="Bangla Sangam MN" charset="0"/>
              </a:rPr>
              <a:t>3.  Pruritus</a:t>
            </a:r>
            <a:endParaRPr lang="en-US" dirty="0">
              <a:latin typeface="Bangla Sangam MN" charset="0"/>
              <a:ea typeface="Bangla Sangam MN" charset="0"/>
              <a:cs typeface="Bangla Sangam MN" charset="0"/>
            </a:endParaRPr>
          </a:p>
          <a:p>
            <a:pPr marL="0" indent="0">
              <a:buNone/>
            </a:pPr>
            <a:r>
              <a:rPr lang="en-US" dirty="0" smtClean="0">
                <a:latin typeface="Bangla Sangam MN" charset="0"/>
                <a:ea typeface="Bangla Sangam MN" charset="0"/>
                <a:cs typeface="Bangla Sangam MN" charset="0"/>
              </a:rPr>
              <a:t>General </a:t>
            </a:r>
            <a:r>
              <a:rPr lang="en-US" dirty="0">
                <a:latin typeface="Bangla Sangam MN" charset="0"/>
                <a:ea typeface="Bangla Sangam MN" charset="0"/>
                <a:cs typeface="Bangla Sangam MN" charset="0"/>
              </a:rPr>
              <a:t>pruritus is suggestive of a diffuse process such as infection, allergy, or dermatosis. Focal pruritus is suggestive of a localized process such as neoplasia or malignancy</a:t>
            </a:r>
          </a:p>
        </p:txBody>
      </p:sp>
    </p:spTree>
    <p:extLst>
      <p:ext uri="{BB962C8B-B14F-4D97-AF65-F5344CB8AC3E}">
        <p14:creationId xmlns:p14="http://schemas.microsoft.com/office/powerpoint/2010/main" val="19701452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Bangla Sangam MN" charset="0"/>
                <a:ea typeface="Bangla Sangam MN" charset="0"/>
                <a:cs typeface="Bangla Sangam MN" charset="0"/>
              </a:rPr>
              <a:t>VAGINAL DISCHARGE</a:t>
            </a:r>
            <a:br>
              <a:rPr lang="en-US" b="1" dirty="0">
                <a:latin typeface="Bangla Sangam MN" charset="0"/>
                <a:ea typeface="Bangla Sangam MN" charset="0"/>
                <a:cs typeface="Bangla Sangam MN" charset="0"/>
              </a:rPr>
            </a:br>
            <a:r>
              <a:rPr lang="en-US" b="1" dirty="0">
                <a:latin typeface="Bangla Sangam MN" charset="0"/>
                <a:ea typeface="Bangla Sangam MN" charset="0"/>
                <a:cs typeface="Bangla Sangam MN" charset="0"/>
              </a:rPr>
              <a:t>DIAGNOSTIC </a:t>
            </a:r>
            <a:r>
              <a:rPr lang="en-US" b="1" dirty="0" smtClean="0">
                <a:latin typeface="Bangla Sangam MN" charset="0"/>
                <a:ea typeface="Bangla Sangam MN" charset="0"/>
                <a:cs typeface="Bangla Sangam MN" charset="0"/>
              </a:rPr>
              <a:t>EVALUATION- HISTORY</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pPr marL="0" indent="0">
              <a:buNone/>
            </a:pPr>
            <a:r>
              <a:rPr lang="en-US" dirty="0" smtClean="0">
                <a:latin typeface="Bangla Sangam MN" charset="0"/>
                <a:ea typeface="Bangla Sangam MN" charset="0"/>
                <a:cs typeface="Bangla Sangam MN" charset="0"/>
              </a:rPr>
              <a:t>4. </a:t>
            </a:r>
            <a:r>
              <a:rPr lang="en-US" b="1" dirty="0">
                <a:latin typeface="Bangla Sangam MN" charset="0"/>
                <a:ea typeface="Bangla Sangam MN" charset="0"/>
                <a:cs typeface="Bangla Sangam MN" charset="0"/>
              </a:rPr>
              <a:t>Vaginal </a:t>
            </a:r>
            <a:r>
              <a:rPr lang="en-US" b="1" dirty="0" smtClean="0">
                <a:latin typeface="Bangla Sangam MN" charset="0"/>
                <a:ea typeface="Bangla Sangam MN" charset="0"/>
                <a:cs typeface="Bangla Sangam MN" charset="0"/>
              </a:rPr>
              <a:t>bleeding</a:t>
            </a:r>
          </a:p>
          <a:p>
            <a:pPr marL="0" indent="0">
              <a:buNone/>
            </a:pPr>
            <a:r>
              <a:rPr lang="en-US" b="1"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Vaginal </a:t>
            </a:r>
            <a:r>
              <a:rPr lang="en-US" dirty="0">
                <a:latin typeface="Bangla Sangam MN" charset="0"/>
                <a:ea typeface="Bangla Sangam MN" charset="0"/>
                <a:cs typeface="Bangla Sangam MN" charset="0"/>
              </a:rPr>
              <a:t>bleeding is not consistent with infectious vaginitis</a:t>
            </a:r>
          </a:p>
        </p:txBody>
      </p:sp>
    </p:spTree>
    <p:extLst>
      <p:ext uri="{BB962C8B-B14F-4D97-AF65-F5344CB8AC3E}">
        <p14:creationId xmlns:p14="http://schemas.microsoft.com/office/powerpoint/2010/main" val="1810989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518161"/>
            <a:ext cx="9603275" cy="1335594"/>
          </a:xfrm>
        </p:spPr>
        <p:txBody>
          <a:bodyPr>
            <a:normAutofit fontScale="90000"/>
          </a:bodyPr>
          <a:lstStyle/>
          <a:p>
            <a:pPr algn="ctr"/>
            <a:r>
              <a:rPr lang="en-US" b="1" dirty="0">
                <a:latin typeface="Bangla Sangam MN" charset="0"/>
                <a:ea typeface="Bangla Sangam MN" charset="0"/>
                <a:cs typeface="Bangla Sangam MN" charset="0"/>
              </a:rPr>
              <a:t>VAGINAL DISCHARGE</a:t>
            </a:r>
            <a:br>
              <a:rPr lang="en-US" b="1" dirty="0">
                <a:latin typeface="Bangla Sangam MN" charset="0"/>
                <a:ea typeface="Bangla Sangam MN" charset="0"/>
                <a:cs typeface="Bangla Sangam MN" charset="0"/>
              </a:rPr>
            </a:br>
            <a:r>
              <a:rPr lang="en-US" b="1" dirty="0">
                <a:latin typeface="Bangla Sangam MN" charset="0"/>
                <a:ea typeface="Bangla Sangam MN" charset="0"/>
                <a:cs typeface="Bangla Sangam MN" charset="0"/>
              </a:rPr>
              <a:t>DIAGNOSTIC </a:t>
            </a:r>
            <a:r>
              <a:rPr lang="en-US" b="1" dirty="0" smtClean="0">
                <a:latin typeface="Bangla Sangam MN" charset="0"/>
                <a:ea typeface="Bangla Sangam MN" charset="0"/>
                <a:cs typeface="Bangla Sangam MN" charset="0"/>
              </a:rPr>
              <a:t>EVALUATION- </a:t>
            </a:r>
            <a:r>
              <a:rPr lang="en-US" b="1" dirty="0">
                <a:latin typeface="Bangla Sangam MN" charset="0"/>
                <a:ea typeface="Bangla Sangam MN" charset="0"/>
                <a:cs typeface="Bangla Sangam MN" charset="0"/>
              </a:rPr>
              <a:t>Physical examination</a:t>
            </a:r>
            <a:br>
              <a:rPr lang="en-US" b="1" dirty="0">
                <a:latin typeface="Bangla Sangam MN" charset="0"/>
                <a:ea typeface="Bangla Sangam MN" charset="0"/>
                <a:cs typeface="Bangla Sangam MN" charset="0"/>
              </a:rPr>
            </a:b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pPr marL="0" indent="0">
              <a:buNone/>
            </a:pPr>
            <a:endParaRPr lang="en-US" dirty="0" smtClean="0">
              <a:latin typeface="Chalkduster" charset="0"/>
              <a:ea typeface="Chalkduster" charset="0"/>
              <a:cs typeface="Chalkduster" charset="0"/>
            </a:endParaRPr>
          </a:p>
          <a:p>
            <a:pPr marL="457200" indent="-457200">
              <a:buAutoNum type="arabicPeriod"/>
            </a:pPr>
            <a:r>
              <a:rPr lang="en-US" dirty="0" smtClean="0">
                <a:latin typeface="Bangla Sangam MN" charset="0"/>
                <a:ea typeface="Bangla Sangam MN" charset="0"/>
                <a:cs typeface="Bangla Sangam MN" charset="0"/>
              </a:rPr>
              <a:t>Vulva</a:t>
            </a:r>
          </a:p>
          <a:p>
            <a:pPr marL="457200" indent="-457200">
              <a:buAutoNum type="arabicPeriod"/>
            </a:pPr>
            <a:r>
              <a:rPr lang="en-US" dirty="0">
                <a:latin typeface="Bangla Sangam MN" charset="0"/>
                <a:ea typeface="Bangla Sangam MN" charset="0"/>
                <a:cs typeface="Bangla Sangam MN" charset="0"/>
              </a:rPr>
              <a:t>Speculum </a:t>
            </a:r>
            <a:r>
              <a:rPr lang="en-US" dirty="0" smtClean="0">
                <a:latin typeface="Bangla Sangam MN" charset="0"/>
                <a:ea typeface="Bangla Sangam MN" charset="0"/>
                <a:cs typeface="Bangla Sangam MN" charset="0"/>
              </a:rPr>
              <a:t>examination</a:t>
            </a:r>
          </a:p>
          <a:p>
            <a:pPr marL="457200" indent="-457200">
              <a:buAutoNum type="arabicPeriod"/>
            </a:pPr>
            <a:r>
              <a:rPr lang="en-US" dirty="0" smtClean="0">
                <a:latin typeface="Bangla Sangam MN" charset="0"/>
                <a:ea typeface="Bangla Sangam MN" charset="0"/>
                <a:cs typeface="Bangla Sangam MN" charset="0"/>
              </a:rPr>
              <a:t>Bimanual </a:t>
            </a:r>
            <a:r>
              <a:rPr lang="en-US" dirty="0">
                <a:latin typeface="Bangla Sangam MN" charset="0"/>
                <a:ea typeface="Bangla Sangam MN" charset="0"/>
                <a:cs typeface="Bangla Sangam MN" charset="0"/>
              </a:rPr>
              <a:t>examination</a:t>
            </a:r>
            <a:endParaRPr lang="en-US" b="1" dirty="0" smtClean="0">
              <a:latin typeface="Bangla Sangam MN" charset="0"/>
              <a:ea typeface="Bangla Sangam MN" charset="0"/>
              <a:cs typeface="Bangla Sangam MN" charset="0"/>
            </a:endParaRPr>
          </a:p>
        </p:txBody>
      </p:sp>
    </p:spTree>
    <p:extLst>
      <p:ext uri="{BB962C8B-B14F-4D97-AF65-F5344CB8AC3E}">
        <p14:creationId xmlns:p14="http://schemas.microsoft.com/office/powerpoint/2010/main" val="5196026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518161"/>
            <a:ext cx="9603275" cy="1335594"/>
          </a:xfrm>
        </p:spPr>
        <p:txBody>
          <a:bodyPr>
            <a:normAutofit fontScale="90000"/>
          </a:bodyPr>
          <a:lstStyle/>
          <a:p>
            <a:pPr algn="ctr"/>
            <a:r>
              <a:rPr lang="en-US" b="1" dirty="0">
                <a:latin typeface="Bangla Sangam MN" charset="0"/>
                <a:ea typeface="Bangla Sangam MN" charset="0"/>
                <a:cs typeface="Bangla Sangam MN" charset="0"/>
              </a:rPr>
              <a:t>VAGINAL DISCHARGE</a:t>
            </a:r>
            <a:br>
              <a:rPr lang="en-US" b="1" dirty="0">
                <a:latin typeface="Bangla Sangam MN" charset="0"/>
                <a:ea typeface="Bangla Sangam MN" charset="0"/>
                <a:cs typeface="Bangla Sangam MN" charset="0"/>
              </a:rPr>
            </a:br>
            <a:r>
              <a:rPr lang="en-US" b="1" dirty="0">
                <a:latin typeface="Bangla Sangam MN" charset="0"/>
                <a:ea typeface="Bangla Sangam MN" charset="0"/>
                <a:cs typeface="Bangla Sangam MN" charset="0"/>
              </a:rPr>
              <a:t>DIAGNOSTIC EVALUATION- Physical examination </a:t>
            </a:r>
            <a:br>
              <a:rPr lang="en-US" b="1" dirty="0">
                <a:latin typeface="Bangla Sangam MN" charset="0"/>
                <a:ea typeface="Bangla Sangam MN" charset="0"/>
                <a:cs typeface="Bangla Sangam MN" charset="0"/>
              </a:rPr>
            </a:b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a:xfrm>
            <a:off x="1451579" y="2015732"/>
            <a:ext cx="9603275" cy="4131068"/>
          </a:xfrm>
        </p:spPr>
        <p:txBody>
          <a:bodyPr>
            <a:normAutofit fontScale="77500" lnSpcReduction="20000"/>
          </a:bodyPr>
          <a:lstStyle/>
          <a:p>
            <a:pPr marL="457200" indent="-457200">
              <a:buFont typeface="+mj-lt"/>
              <a:buAutoNum type="arabicPeriod"/>
            </a:pPr>
            <a:r>
              <a:rPr lang="en-US" sz="2200" b="1" dirty="0" smtClean="0">
                <a:latin typeface="Bangla Sangam MN" charset="0"/>
                <a:ea typeface="Bangla Sangam MN" charset="0"/>
                <a:cs typeface="Bangla Sangam MN" charset="0"/>
              </a:rPr>
              <a:t>Vulva</a:t>
            </a:r>
          </a:p>
          <a:p>
            <a:pPr marL="0" indent="0">
              <a:buNone/>
            </a:pPr>
            <a:r>
              <a:rPr lang="en-US" dirty="0">
                <a:latin typeface="Bangla Sangam MN" charset="0"/>
                <a:ea typeface="Bangla Sangam MN" charset="0"/>
                <a:cs typeface="Bangla Sangam MN" charset="0"/>
              </a:rPr>
              <a:t>Normal vulva are consistent with </a:t>
            </a:r>
            <a:r>
              <a:rPr lang="en-US" dirty="0" smtClean="0">
                <a:latin typeface="Bangla Sangam MN" charset="0"/>
                <a:ea typeface="Bangla Sangam MN" charset="0"/>
                <a:cs typeface="Bangla Sangam MN" charset="0"/>
              </a:rPr>
              <a:t>BV</a:t>
            </a:r>
          </a:p>
          <a:p>
            <a:pPr marL="0" indent="0">
              <a:buNone/>
            </a:pPr>
            <a:r>
              <a:rPr lang="en-US" dirty="0" smtClean="0">
                <a:latin typeface="Bangla Sangam MN" charset="0"/>
                <a:ea typeface="Bangla Sangam MN" charset="0"/>
                <a:cs typeface="Bangla Sangam MN" charset="0"/>
              </a:rPr>
              <a:t>Erythema</a:t>
            </a:r>
            <a:r>
              <a:rPr lang="en-US" dirty="0">
                <a:latin typeface="Bangla Sangam MN" charset="0"/>
                <a:ea typeface="Bangla Sangam MN" charset="0"/>
                <a:cs typeface="Bangla Sangam MN" charset="0"/>
              </a:rPr>
              <a:t>, edema, or fissures suggest candidiasis, </a:t>
            </a:r>
            <a:r>
              <a:rPr lang="en-US" dirty="0" err="1">
                <a:latin typeface="Bangla Sangam MN" charset="0"/>
                <a:ea typeface="Bangla Sangam MN" charset="0"/>
                <a:cs typeface="Bangla Sangam MN" charset="0"/>
              </a:rPr>
              <a:t>trichomoniasis</a:t>
            </a:r>
            <a:r>
              <a:rPr lang="en-US" dirty="0">
                <a:latin typeface="Bangla Sangam MN" charset="0"/>
                <a:ea typeface="Bangla Sangam MN" charset="0"/>
                <a:cs typeface="Bangla Sangam MN" charset="0"/>
              </a:rPr>
              <a:t>, or dermatitis.</a:t>
            </a:r>
          </a:p>
          <a:p>
            <a:pPr marL="0" indent="0">
              <a:buNone/>
            </a:pPr>
            <a:r>
              <a:rPr lang="en-US" dirty="0" smtClean="0">
                <a:latin typeface="Bangla Sangam MN" charset="0"/>
                <a:ea typeface="Bangla Sangam MN" charset="0"/>
                <a:cs typeface="Bangla Sangam MN" charset="0"/>
              </a:rPr>
              <a:t>Atrophic </a:t>
            </a:r>
            <a:r>
              <a:rPr lang="en-US" dirty="0">
                <a:latin typeface="Bangla Sangam MN" charset="0"/>
                <a:ea typeface="Bangla Sangam MN" charset="0"/>
                <a:cs typeface="Bangla Sangam MN" charset="0"/>
              </a:rPr>
              <a:t>changes are caused by </a:t>
            </a:r>
            <a:r>
              <a:rPr lang="en-US" dirty="0" err="1">
                <a:latin typeface="Bangla Sangam MN" charset="0"/>
                <a:ea typeface="Bangla Sangam MN" charset="0"/>
                <a:cs typeface="Bangla Sangam MN" charset="0"/>
              </a:rPr>
              <a:t>hypoestrogenemia</a:t>
            </a:r>
            <a:r>
              <a:rPr lang="en-US" dirty="0">
                <a:latin typeface="Bangla Sangam MN" charset="0"/>
                <a:ea typeface="Bangla Sangam MN" charset="0"/>
                <a:cs typeface="Bangla Sangam MN" charset="0"/>
              </a:rPr>
              <a:t> and suggest the possibility of atrophic vaginitis.</a:t>
            </a:r>
          </a:p>
          <a:p>
            <a:pPr marL="0" indent="0">
              <a:buNone/>
            </a:pPr>
            <a:r>
              <a:rPr lang="en-US" dirty="0" smtClean="0">
                <a:latin typeface="Bangla Sangam MN" charset="0"/>
                <a:ea typeface="Bangla Sangam MN" charset="0"/>
                <a:cs typeface="Bangla Sangam MN" charset="0"/>
              </a:rPr>
              <a:t>Changes </a:t>
            </a:r>
            <a:r>
              <a:rPr lang="en-US" dirty="0">
                <a:latin typeface="Bangla Sangam MN" charset="0"/>
                <a:ea typeface="Bangla Sangam MN" charset="0"/>
                <a:cs typeface="Bangla Sangam MN" charset="0"/>
              </a:rPr>
              <a:t>in vulvovaginal architecture (</a:t>
            </a:r>
            <a:r>
              <a:rPr lang="en-US" dirty="0" err="1">
                <a:latin typeface="Bangla Sangam MN" charset="0"/>
                <a:ea typeface="Bangla Sangam MN" charset="0"/>
                <a:cs typeface="Bangla Sangam MN" charset="0"/>
              </a:rPr>
              <a:t>eg</a:t>
            </a:r>
            <a:r>
              <a:rPr lang="en-US" dirty="0">
                <a:latin typeface="Bangla Sangam MN" charset="0"/>
                <a:ea typeface="Bangla Sangam MN" charset="0"/>
                <a:cs typeface="Bangla Sangam MN" charset="0"/>
              </a:rPr>
              <a:t>, scarring) may be caused by a chronic inflammatory process, such as erosive lichen planus, as well as lichen </a:t>
            </a:r>
            <a:r>
              <a:rPr lang="en-US" dirty="0" smtClean="0">
                <a:latin typeface="Bangla Sangam MN" charset="0"/>
                <a:ea typeface="Bangla Sangam MN" charset="0"/>
                <a:cs typeface="Bangla Sangam MN" charset="0"/>
              </a:rPr>
              <a:t>sclerosis </a:t>
            </a:r>
            <a:r>
              <a:rPr lang="en-US" dirty="0">
                <a:latin typeface="Bangla Sangam MN" charset="0"/>
                <a:ea typeface="Bangla Sangam MN" charset="0"/>
                <a:cs typeface="Bangla Sangam MN" charset="0"/>
              </a:rPr>
              <a:t>or mucous membrane pemphigoid rather than vaginitis.</a:t>
            </a:r>
          </a:p>
          <a:p>
            <a:pPr marL="0" indent="0">
              <a:buNone/>
            </a:pPr>
            <a:r>
              <a:rPr lang="en-US" dirty="0">
                <a:latin typeface="Bangla Sangam MN" charset="0"/>
                <a:ea typeface="Bangla Sangam MN" charset="0"/>
                <a:cs typeface="Bangla Sangam MN" charset="0"/>
              </a:rPr>
              <a:t>•Pain with application of pressure from a cotton swab ("Q-tip test") on the labia or at the vaginal </a:t>
            </a:r>
            <a:r>
              <a:rPr lang="en-US" dirty="0" err="1">
                <a:latin typeface="Bangla Sangam MN" charset="0"/>
                <a:ea typeface="Bangla Sangam MN" charset="0"/>
                <a:cs typeface="Bangla Sangam MN" charset="0"/>
              </a:rPr>
              <a:t>introitus</a:t>
            </a:r>
            <a:r>
              <a:rPr lang="en-US" dirty="0">
                <a:latin typeface="Bangla Sangam MN" charset="0"/>
                <a:ea typeface="Bangla Sangam MN" charset="0"/>
                <a:cs typeface="Bangla Sangam MN" charset="0"/>
              </a:rPr>
              <a:t> may indicate an inflammatory process (candidiasis, dermatosis) or vulvodynia (</a:t>
            </a:r>
            <a:r>
              <a:rPr lang="en-US" dirty="0" err="1">
                <a:latin typeface="Bangla Sangam MN" charset="0"/>
                <a:ea typeface="Bangla Sangam MN" charset="0"/>
                <a:cs typeface="Bangla Sangam MN" charset="0"/>
              </a:rPr>
              <a:t>ie</a:t>
            </a:r>
            <a:r>
              <a:rPr lang="en-US" dirty="0">
                <a:latin typeface="Bangla Sangam MN" charset="0"/>
                <a:ea typeface="Bangla Sangam MN" charset="0"/>
                <a:cs typeface="Bangla Sangam MN" charset="0"/>
              </a:rPr>
              <a:t>, vulvar pain of unclear etiology).</a:t>
            </a:r>
          </a:p>
          <a:p>
            <a:pPr marL="0" indent="0">
              <a:buNone/>
            </a:pPr>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20477990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PALM-COEIN</a:t>
            </a:r>
          </a:p>
        </p:txBody>
      </p:sp>
      <p:pic>
        <p:nvPicPr>
          <p:cNvPr id="4" name="Content Placeholder 3"/>
          <p:cNvPicPr>
            <a:picLocks noGrp="1" noChangeAspect="1"/>
          </p:cNvPicPr>
          <p:nvPr>
            <p:ph idx="1"/>
          </p:nvPr>
        </p:nvPicPr>
        <p:blipFill rotWithShape="1">
          <a:blip r:embed="rId2"/>
          <a:srcRect t="9880" r="37894" b="39686"/>
          <a:stretch/>
        </p:blipFill>
        <p:spPr>
          <a:xfrm>
            <a:off x="3931920" y="2255520"/>
            <a:ext cx="5120640" cy="4114800"/>
          </a:xfrm>
          <a:prstGeom prst="rect">
            <a:avLst/>
          </a:prstGeom>
        </p:spPr>
      </p:pic>
      <p:sp>
        <p:nvSpPr>
          <p:cNvPr id="5" name="TextBox 4"/>
          <p:cNvSpPr txBox="1"/>
          <p:nvPr/>
        </p:nvSpPr>
        <p:spPr>
          <a:xfrm>
            <a:off x="993228" y="2364828"/>
            <a:ext cx="2743200" cy="584775"/>
          </a:xfrm>
          <a:prstGeom prst="rect">
            <a:avLst/>
          </a:prstGeom>
          <a:noFill/>
        </p:spPr>
        <p:txBody>
          <a:bodyPr wrap="square" rtlCol="0">
            <a:spAutoFit/>
          </a:bodyPr>
          <a:lstStyle/>
          <a:p>
            <a:r>
              <a:rPr lang="en-US" sz="3200" b="1" dirty="0" smtClean="0">
                <a:latin typeface="Chalkduster" charset="0"/>
                <a:ea typeface="Chalkduster" charset="0"/>
                <a:cs typeface="Chalkduster" charset="0"/>
              </a:rPr>
              <a:t>  </a:t>
            </a:r>
            <a:r>
              <a:rPr lang="en-US" sz="3200" b="1" dirty="0" smtClean="0">
                <a:latin typeface="Bangla Sangam MN" charset="0"/>
                <a:ea typeface="Bangla Sangam MN" charset="0"/>
                <a:cs typeface="Bangla Sangam MN" charset="0"/>
              </a:rPr>
              <a:t>Polyp</a:t>
            </a:r>
            <a:endParaRPr lang="en-US" sz="3200"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2419822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Q-tip test</a:t>
            </a:r>
          </a:p>
        </p:txBody>
      </p:sp>
      <p:pic>
        <p:nvPicPr>
          <p:cNvPr id="4" name="Content Placeholder 3"/>
          <p:cNvPicPr>
            <a:picLocks noGrp="1" noChangeAspect="1"/>
          </p:cNvPicPr>
          <p:nvPr>
            <p:ph idx="1"/>
          </p:nvPr>
        </p:nvPicPr>
        <p:blipFill rotWithShape="1">
          <a:blip r:embed="rId3"/>
          <a:srcRect r="5008" b="16220"/>
          <a:stretch/>
        </p:blipFill>
        <p:spPr>
          <a:xfrm>
            <a:off x="3386285" y="1690688"/>
            <a:ext cx="4551109" cy="4483735"/>
          </a:xfrm>
          <a:prstGeom prst="rect">
            <a:avLst/>
          </a:prstGeom>
        </p:spPr>
      </p:pic>
    </p:spTree>
    <p:extLst>
      <p:ext uri="{BB962C8B-B14F-4D97-AF65-F5344CB8AC3E}">
        <p14:creationId xmlns:p14="http://schemas.microsoft.com/office/powerpoint/2010/main" val="9273443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563881"/>
            <a:ext cx="9603275" cy="1289874"/>
          </a:xfrm>
        </p:spPr>
        <p:txBody>
          <a:bodyPr>
            <a:normAutofit fontScale="90000"/>
          </a:bodyPr>
          <a:lstStyle/>
          <a:p>
            <a:pPr algn="ctr"/>
            <a:r>
              <a:rPr lang="en-US" b="1" dirty="0">
                <a:latin typeface="Bangla Sangam MN" charset="0"/>
                <a:ea typeface="Bangla Sangam MN" charset="0"/>
                <a:cs typeface="Bangla Sangam MN" charset="0"/>
              </a:rPr>
              <a:t>VAGINAL DISCHARGE</a:t>
            </a:r>
            <a:br>
              <a:rPr lang="en-US" b="1" dirty="0">
                <a:latin typeface="Bangla Sangam MN" charset="0"/>
                <a:ea typeface="Bangla Sangam MN" charset="0"/>
                <a:cs typeface="Bangla Sangam MN" charset="0"/>
              </a:rPr>
            </a:br>
            <a:r>
              <a:rPr lang="en-US" b="1" dirty="0">
                <a:latin typeface="Bangla Sangam MN" charset="0"/>
                <a:ea typeface="Bangla Sangam MN" charset="0"/>
                <a:cs typeface="Bangla Sangam MN" charset="0"/>
              </a:rPr>
              <a:t>DIAGNOSTIC EVALUATION- Physical examination </a:t>
            </a:r>
            <a:br>
              <a:rPr lang="en-US" b="1" dirty="0">
                <a:latin typeface="Bangla Sangam MN" charset="0"/>
                <a:ea typeface="Bangla Sangam MN" charset="0"/>
                <a:cs typeface="Bangla Sangam MN" charset="0"/>
              </a:rPr>
            </a:b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pPr marL="457200" indent="-457200">
              <a:lnSpc>
                <a:spcPct val="100000"/>
              </a:lnSpc>
              <a:spcBef>
                <a:spcPts val="0"/>
              </a:spcBef>
              <a:buClrTx/>
              <a:buSzTx/>
              <a:buNone/>
            </a:pPr>
            <a:r>
              <a:rPr lang="en-US" b="1" dirty="0">
                <a:latin typeface="Bangla Sangam MN" charset="0"/>
                <a:ea typeface="Bangla Sangam MN" charset="0"/>
                <a:cs typeface="Bangla Sangam MN" charset="0"/>
              </a:rPr>
              <a:t>2. Speculum </a:t>
            </a:r>
            <a:r>
              <a:rPr lang="en-US" b="1" dirty="0" smtClean="0">
                <a:latin typeface="Bangla Sangam MN" charset="0"/>
                <a:ea typeface="Bangla Sangam MN" charset="0"/>
                <a:cs typeface="Bangla Sangam MN" charset="0"/>
              </a:rPr>
              <a:t>examination</a:t>
            </a:r>
          </a:p>
          <a:p>
            <a:pPr marL="457200" indent="-457200">
              <a:lnSpc>
                <a:spcPct val="100000"/>
              </a:lnSpc>
              <a:spcBef>
                <a:spcPts val="0"/>
              </a:spcBef>
              <a:buClrTx/>
              <a:buSzTx/>
              <a:buNone/>
            </a:pPr>
            <a:endParaRPr lang="en-US" dirty="0" smtClean="0">
              <a:latin typeface="Bangla Sangam MN" charset="0"/>
              <a:ea typeface="Bangla Sangam MN" charset="0"/>
              <a:cs typeface="Bangla Sangam MN" charset="0"/>
            </a:endParaRPr>
          </a:p>
          <a:p>
            <a:pPr marL="457200" indent="-457200">
              <a:lnSpc>
                <a:spcPct val="100000"/>
              </a:lnSpc>
              <a:spcBef>
                <a:spcPts val="0"/>
              </a:spcBef>
              <a:buClrTx/>
              <a:buSzTx/>
              <a:buNone/>
            </a:pPr>
            <a:r>
              <a:rPr lang="en-US" dirty="0" smtClean="0">
                <a:latin typeface="Bangla Sangam MN" charset="0"/>
                <a:ea typeface="Bangla Sangam MN" charset="0"/>
                <a:cs typeface="Bangla Sangam MN" charset="0"/>
              </a:rPr>
              <a:t>a) Vagina</a:t>
            </a:r>
          </a:p>
          <a:p>
            <a:pPr marL="457200" indent="-457200">
              <a:lnSpc>
                <a:spcPct val="100000"/>
              </a:lnSpc>
              <a:spcBef>
                <a:spcPts val="0"/>
              </a:spcBef>
              <a:buClrTx/>
              <a:buSzTx/>
              <a:buNone/>
            </a:pPr>
            <a:r>
              <a:rPr lang="en-US" dirty="0" smtClean="0">
                <a:latin typeface="Bangla Sangam MN" charset="0"/>
                <a:ea typeface="Bangla Sangam MN" charset="0"/>
                <a:cs typeface="Bangla Sangam MN" charset="0"/>
              </a:rPr>
              <a:t>b) Vaginal discharge</a:t>
            </a:r>
          </a:p>
          <a:p>
            <a:pPr marL="457200" indent="-457200">
              <a:lnSpc>
                <a:spcPct val="100000"/>
              </a:lnSpc>
              <a:spcBef>
                <a:spcPts val="0"/>
              </a:spcBef>
              <a:buClrTx/>
              <a:buSzTx/>
              <a:buNone/>
            </a:pPr>
            <a:r>
              <a:rPr lang="en-US" dirty="0" smtClean="0">
                <a:latin typeface="Bangla Sangam MN" charset="0"/>
                <a:ea typeface="Bangla Sangam MN" charset="0"/>
                <a:cs typeface="Bangla Sangam MN" charset="0"/>
              </a:rPr>
              <a:t>c) Cervix</a:t>
            </a:r>
          </a:p>
          <a:p>
            <a:pPr marL="457200" indent="-457200">
              <a:lnSpc>
                <a:spcPct val="100000"/>
              </a:lnSpc>
              <a:spcBef>
                <a:spcPts val="0"/>
              </a:spcBef>
              <a:buClrTx/>
              <a:buSzTx/>
              <a:buNone/>
            </a:pPr>
            <a:endParaRPr lang="en-US" dirty="0"/>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p:txBody>
      </p:sp>
    </p:spTree>
    <p:extLst>
      <p:ext uri="{BB962C8B-B14F-4D97-AF65-F5344CB8AC3E}">
        <p14:creationId xmlns:p14="http://schemas.microsoft.com/office/powerpoint/2010/main" val="17859922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426721"/>
            <a:ext cx="9603275" cy="1427034"/>
          </a:xfrm>
        </p:spPr>
        <p:txBody>
          <a:bodyPr>
            <a:normAutofit fontScale="90000"/>
          </a:bodyPr>
          <a:lstStyle/>
          <a:p>
            <a:pPr algn="ctr"/>
            <a:r>
              <a:rPr lang="en-US" b="1" dirty="0">
                <a:latin typeface="Bangla Sangam MN" charset="0"/>
                <a:ea typeface="Bangla Sangam MN" charset="0"/>
                <a:cs typeface="Bangla Sangam MN" charset="0"/>
              </a:rPr>
              <a:t>VAGINAL DISCHARGE</a:t>
            </a:r>
            <a:br>
              <a:rPr lang="en-US" b="1" dirty="0">
                <a:latin typeface="Bangla Sangam MN" charset="0"/>
                <a:ea typeface="Bangla Sangam MN" charset="0"/>
                <a:cs typeface="Bangla Sangam MN" charset="0"/>
              </a:rPr>
            </a:br>
            <a:r>
              <a:rPr lang="en-US" b="1" dirty="0">
                <a:latin typeface="Bangla Sangam MN" charset="0"/>
                <a:ea typeface="Bangla Sangam MN" charset="0"/>
                <a:cs typeface="Bangla Sangam MN" charset="0"/>
              </a:rPr>
              <a:t>DIAGNOSTIC EVALUATION- Physical examination </a:t>
            </a:r>
            <a:br>
              <a:rPr lang="en-US" b="1" dirty="0">
                <a:latin typeface="Bangla Sangam MN" charset="0"/>
                <a:ea typeface="Bangla Sangam MN" charset="0"/>
                <a:cs typeface="Bangla Sangam MN" charset="0"/>
              </a:rPr>
            </a:b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pPr marL="0" indent="0">
              <a:buNone/>
            </a:pPr>
            <a:r>
              <a:rPr lang="en-US" dirty="0" smtClean="0">
                <a:latin typeface="Bangla Sangam MN" charset="0"/>
                <a:ea typeface="Bangla Sangam MN" charset="0"/>
                <a:cs typeface="Bangla Sangam MN" charset="0"/>
              </a:rPr>
              <a:t>a) Vagina</a:t>
            </a:r>
            <a:endParaRPr lang="en-US" dirty="0">
              <a:latin typeface="Bangla Sangam MN" charset="0"/>
              <a:ea typeface="Bangla Sangam MN" charset="0"/>
              <a:cs typeface="Bangla Sangam MN" charset="0"/>
            </a:endParaRPr>
          </a:p>
          <a:p>
            <a:r>
              <a:rPr lang="en-US" dirty="0">
                <a:latin typeface="Bangla Sangam MN" charset="0"/>
                <a:ea typeface="Bangla Sangam MN" charset="0"/>
                <a:cs typeface="Bangla Sangam MN" charset="0"/>
              </a:rPr>
              <a:t>A foreign </a:t>
            </a:r>
            <a:r>
              <a:rPr lang="en-US" dirty="0" smtClean="0">
                <a:latin typeface="Bangla Sangam MN" charset="0"/>
                <a:ea typeface="Bangla Sangam MN" charset="0"/>
                <a:cs typeface="Bangla Sangam MN" charset="0"/>
              </a:rPr>
              <a:t>body</a:t>
            </a:r>
          </a:p>
        </p:txBody>
      </p:sp>
    </p:spTree>
    <p:extLst>
      <p:ext uri="{BB962C8B-B14F-4D97-AF65-F5344CB8AC3E}">
        <p14:creationId xmlns:p14="http://schemas.microsoft.com/office/powerpoint/2010/main" val="4987882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Bangla Sangam MN" charset="0"/>
                <a:ea typeface="Bangla Sangam MN" charset="0"/>
                <a:cs typeface="Bangla Sangam MN" charset="0"/>
              </a:rPr>
              <a:t>VAGINAL DISCHARGE- Physical examination</a:t>
            </a:r>
            <a:br>
              <a:rPr lang="en-US" b="1" dirty="0">
                <a:latin typeface="Bangla Sangam MN" charset="0"/>
                <a:ea typeface="Bangla Sangam MN" charset="0"/>
                <a:cs typeface="Bangla Sangam MN" charset="0"/>
              </a:rPr>
            </a:b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pPr marL="0" indent="0">
              <a:buNone/>
            </a:pPr>
            <a:r>
              <a:rPr lang="en-US" dirty="0" smtClean="0">
                <a:latin typeface="Bangla Sangam MN" charset="0"/>
                <a:ea typeface="Bangla Sangam MN" charset="0"/>
                <a:cs typeface="Bangla Sangam MN" charset="0"/>
              </a:rPr>
              <a:t>a) Vagina</a:t>
            </a:r>
          </a:p>
          <a:p>
            <a:r>
              <a:rPr lang="en-US" dirty="0" smtClean="0">
                <a:latin typeface="Bangla Sangam MN" charset="0"/>
                <a:ea typeface="Bangla Sangam MN" charset="0"/>
                <a:cs typeface="Bangla Sangam MN" charset="0"/>
              </a:rPr>
              <a:t>Vaginal </a:t>
            </a:r>
            <a:r>
              <a:rPr lang="en-US" dirty="0">
                <a:latin typeface="Bangla Sangam MN" charset="0"/>
                <a:ea typeface="Bangla Sangam MN" charset="0"/>
                <a:cs typeface="Bangla Sangam MN" charset="0"/>
              </a:rPr>
              <a:t>warts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467" y="1853754"/>
            <a:ext cx="4762500" cy="5004246"/>
          </a:xfrm>
          <a:prstGeom prst="rect">
            <a:avLst/>
          </a:prstGeom>
        </p:spPr>
      </p:pic>
    </p:spTree>
    <p:extLst>
      <p:ext uri="{BB962C8B-B14F-4D97-AF65-F5344CB8AC3E}">
        <p14:creationId xmlns:p14="http://schemas.microsoft.com/office/powerpoint/2010/main" val="15049729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Bangla Sangam MN" charset="0"/>
                <a:ea typeface="Bangla Sangam MN" charset="0"/>
                <a:cs typeface="Bangla Sangam MN" charset="0"/>
              </a:rPr>
              <a:t>VAGINAL DISCHARGE- Physical examination</a:t>
            </a:r>
            <a:r>
              <a:rPr lang="en-US" b="1" dirty="0">
                <a:latin typeface="Chalkduster" charset="0"/>
                <a:ea typeface="Chalkduster" charset="0"/>
                <a:cs typeface="Chalkduster" charset="0"/>
              </a:rPr>
              <a:t/>
            </a:r>
            <a:br>
              <a:rPr lang="en-US" b="1" dirty="0">
                <a:latin typeface="Chalkduster" charset="0"/>
                <a:ea typeface="Chalkduster" charset="0"/>
                <a:cs typeface="Chalkduster" charset="0"/>
              </a:rPr>
            </a:br>
            <a:endParaRPr lang="en-US" dirty="0"/>
          </a:p>
        </p:txBody>
      </p:sp>
      <p:sp>
        <p:nvSpPr>
          <p:cNvPr id="3" name="Content Placeholder 2"/>
          <p:cNvSpPr>
            <a:spLocks noGrp="1"/>
          </p:cNvSpPr>
          <p:nvPr>
            <p:ph idx="1"/>
          </p:nvPr>
        </p:nvSpPr>
        <p:spPr/>
        <p:txBody>
          <a:bodyPr/>
          <a:lstStyle/>
          <a:p>
            <a:pPr marL="0" indent="0">
              <a:buNone/>
            </a:pPr>
            <a:r>
              <a:rPr lang="en-US" dirty="0" smtClean="0">
                <a:latin typeface="Bangla Sangam MN" charset="0"/>
                <a:ea typeface="Bangla Sangam MN" charset="0"/>
                <a:cs typeface="Bangla Sangam MN" charset="0"/>
              </a:rPr>
              <a:t>a) Vagina</a:t>
            </a:r>
          </a:p>
          <a:p>
            <a:r>
              <a:rPr lang="en-US" dirty="0" smtClean="0">
                <a:latin typeface="Bangla Sangam MN" charset="0"/>
                <a:ea typeface="Bangla Sangam MN" charset="0"/>
                <a:cs typeface="Bangla Sangam MN" charset="0"/>
              </a:rPr>
              <a:t>Granulation </a:t>
            </a:r>
            <a:r>
              <a:rPr lang="en-US" dirty="0">
                <a:latin typeface="Bangla Sangam MN" charset="0"/>
                <a:ea typeface="Bangla Sangam MN" charset="0"/>
                <a:cs typeface="Bangla Sangam MN" charset="0"/>
              </a:rPr>
              <a:t>tissue or surgical site infection</a:t>
            </a:r>
          </a:p>
        </p:txBody>
      </p:sp>
    </p:spTree>
    <p:extLst>
      <p:ext uri="{BB962C8B-B14F-4D97-AF65-F5344CB8AC3E}">
        <p14:creationId xmlns:p14="http://schemas.microsoft.com/office/powerpoint/2010/main" val="17655809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Bangla Sangam MN" charset="0"/>
                <a:ea typeface="Bangla Sangam MN" charset="0"/>
                <a:cs typeface="Bangla Sangam MN" charset="0"/>
              </a:rPr>
              <a:t>VAGINAL DISCHARGE- Physical examination</a:t>
            </a:r>
            <a:r>
              <a:rPr lang="en-US" dirty="0">
                <a:latin typeface="Chalkduster" charset="0"/>
                <a:ea typeface="Chalkduster" charset="0"/>
                <a:cs typeface="Chalkduster" charset="0"/>
              </a:rPr>
              <a:t/>
            </a:r>
            <a:br>
              <a:rPr lang="en-US" dirty="0">
                <a:latin typeface="Chalkduster" charset="0"/>
                <a:ea typeface="Chalkduster" charset="0"/>
                <a:cs typeface="Chalkduster" charset="0"/>
              </a:rPr>
            </a:br>
            <a:endParaRPr lang="en-US" dirty="0"/>
          </a:p>
        </p:txBody>
      </p:sp>
      <p:sp>
        <p:nvSpPr>
          <p:cNvPr id="3" name="Content Placeholder 2"/>
          <p:cNvSpPr>
            <a:spLocks noGrp="1"/>
          </p:cNvSpPr>
          <p:nvPr>
            <p:ph idx="1"/>
          </p:nvPr>
        </p:nvSpPr>
        <p:spPr/>
        <p:txBody>
          <a:bodyPr/>
          <a:lstStyle/>
          <a:p>
            <a:pPr marL="457200" indent="-457200">
              <a:lnSpc>
                <a:spcPct val="100000"/>
              </a:lnSpc>
              <a:spcBef>
                <a:spcPts val="0"/>
              </a:spcBef>
              <a:buClrTx/>
              <a:buSzTx/>
              <a:buNone/>
            </a:pPr>
            <a:r>
              <a:rPr lang="en-US" b="1" dirty="0">
                <a:latin typeface="Bangla Sangam MN" charset="0"/>
                <a:ea typeface="Bangla Sangam MN" charset="0"/>
                <a:cs typeface="Bangla Sangam MN" charset="0"/>
              </a:rPr>
              <a:t>2. Speculum examination</a:t>
            </a:r>
          </a:p>
          <a:p>
            <a:pPr marL="457200" indent="-457200">
              <a:lnSpc>
                <a:spcPct val="100000"/>
              </a:lnSpc>
              <a:spcBef>
                <a:spcPts val="0"/>
              </a:spcBef>
              <a:buClrTx/>
              <a:buSzTx/>
              <a:buNone/>
            </a:pPr>
            <a:endParaRPr lang="en-US" dirty="0">
              <a:latin typeface="Bangla Sangam MN" charset="0"/>
              <a:ea typeface="Bangla Sangam MN" charset="0"/>
              <a:cs typeface="Bangla Sangam MN" charset="0"/>
            </a:endParaRPr>
          </a:p>
          <a:p>
            <a:pPr marL="457200" indent="-457200">
              <a:lnSpc>
                <a:spcPct val="100000"/>
              </a:lnSpc>
              <a:spcBef>
                <a:spcPts val="0"/>
              </a:spcBef>
              <a:buClrTx/>
              <a:buSzTx/>
              <a:buNone/>
            </a:pPr>
            <a:r>
              <a:rPr lang="en-US" dirty="0">
                <a:latin typeface="Bangla Sangam MN" charset="0"/>
                <a:ea typeface="Bangla Sangam MN" charset="0"/>
                <a:cs typeface="Bangla Sangam MN" charset="0"/>
              </a:rPr>
              <a:t>a) Vagina</a:t>
            </a:r>
          </a:p>
          <a:p>
            <a:pPr marL="457200" indent="-457200">
              <a:lnSpc>
                <a:spcPct val="100000"/>
              </a:lnSpc>
              <a:spcBef>
                <a:spcPts val="0"/>
              </a:spcBef>
              <a:buClrTx/>
              <a:buSzTx/>
              <a:buNone/>
            </a:pPr>
            <a:r>
              <a:rPr lang="en-US" dirty="0">
                <a:latin typeface="Bangla Sangam MN" charset="0"/>
                <a:ea typeface="Bangla Sangam MN" charset="0"/>
                <a:cs typeface="Bangla Sangam MN" charset="0"/>
              </a:rPr>
              <a:t>b) Vaginal discharge</a:t>
            </a:r>
          </a:p>
          <a:p>
            <a:pPr marL="457200" indent="-457200">
              <a:lnSpc>
                <a:spcPct val="100000"/>
              </a:lnSpc>
              <a:spcBef>
                <a:spcPts val="0"/>
              </a:spcBef>
              <a:buClrTx/>
              <a:buSzTx/>
              <a:buNone/>
            </a:pPr>
            <a:r>
              <a:rPr lang="en-US" dirty="0">
                <a:latin typeface="Bangla Sangam MN" charset="0"/>
                <a:ea typeface="Bangla Sangam MN" charset="0"/>
                <a:cs typeface="Bangla Sangam MN" charset="0"/>
              </a:rPr>
              <a:t>c) Cervix</a:t>
            </a:r>
          </a:p>
          <a:p>
            <a:pPr marL="0" indent="0">
              <a:buNone/>
            </a:pPr>
            <a:endParaRPr lang="en-US" dirty="0"/>
          </a:p>
        </p:txBody>
      </p:sp>
    </p:spTree>
    <p:extLst>
      <p:ext uri="{BB962C8B-B14F-4D97-AF65-F5344CB8AC3E}">
        <p14:creationId xmlns:p14="http://schemas.microsoft.com/office/powerpoint/2010/main" val="5135812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Bangla Sangam MN" charset="0"/>
                <a:ea typeface="Bangla Sangam MN" charset="0"/>
                <a:cs typeface="Bangla Sangam MN" charset="0"/>
              </a:rPr>
              <a:t>VAGINAL DISCHARGE- Physical examination</a:t>
            </a:r>
            <a:br>
              <a:rPr lang="en-US" b="1" dirty="0">
                <a:latin typeface="Bangla Sangam MN" charset="0"/>
                <a:ea typeface="Bangla Sangam MN" charset="0"/>
                <a:cs typeface="Bangla Sangam MN" charset="0"/>
              </a:rPr>
            </a:b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pPr marL="0" indent="0">
              <a:buNone/>
            </a:pPr>
            <a:r>
              <a:rPr lang="en-US" dirty="0">
                <a:latin typeface="Bangla Sangam MN" charset="0"/>
                <a:ea typeface="Bangla Sangam MN" charset="0"/>
                <a:cs typeface="Bangla Sangam MN" charset="0"/>
              </a:rPr>
              <a:t>b) Vaginal discharge</a:t>
            </a:r>
          </a:p>
          <a:p>
            <a:pPr>
              <a:buFontTx/>
              <a:buChar char="-"/>
            </a:pPr>
            <a:r>
              <a:rPr lang="en-US" dirty="0" smtClean="0">
                <a:latin typeface="Bangla Sangam MN" charset="0"/>
                <a:ea typeface="Bangla Sangam MN" charset="0"/>
                <a:cs typeface="Bangla Sangam MN" charset="0"/>
              </a:rPr>
              <a:t>Vaginal candidiasis: discharge </a:t>
            </a:r>
            <a:r>
              <a:rPr lang="en-US" dirty="0">
                <a:latin typeface="Bangla Sangam MN" charset="0"/>
                <a:ea typeface="Bangla Sangam MN" charset="0"/>
                <a:cs typeface="Bangla Sangam MN" charset="0"/>
              </a:rPr>
              <a:t>may be white and clumpy and may or may not adhere to </a:t>
            </a:r>
            <a:r>
              <a:rPr lang="en-US" dirty="0" smtClean="0">
                <a:latin typeface="Bangla Sangam MN" charset="0"/>
                <a:ea typeface="Bangla Sangam MN" charset="0"/>
                <a:cs typeface="Bangla Sangam MN" charset="0"/>
              </a:rPr>
              <a:t>vagina</a:t>
            </a:r>
          </a:p>
          <a:p>
            <a:pPr>
              <a:buFontTx/>
              <a:buChar char="-"/>
            </a:pPr>
            <a:r>
              <a:rPr lang="en-US" dirty="0" smtClean="0">
                <a:latin typeface="Bangla Sangam MN" charset="0"/>
                <a:ea typeface="Bangla Sangam MN" charset="0"/>
                <a:cs typeface="Bangla Sangam MN" charset="0"/>
              </a:rPr>
              <a:t>Bacterial vaginosis: off-white/gray </a:t>
            </a:r>
            <a:r>
              <a:rPr lang="en-US" dirty="0">
                <a:latin typeface="Bangla Sangam MN" charset="0"/>
                <a:ea typeface="Bangla Sangam MN" charset="0"/>
                <a:cs typeface="Bangla Sangam MN" charset="0"/>
              </a:rPr>
              <a:t>thin discharge that coats the </a:t>
            </a:r>
            <a:r>
              <a:rPr lang="en-US" dirty="0" smtClean="0">
                <a:latin typeface="Bangla Sangam MN" charset="0"/>
                <a:ea typeface="Bangla Sangam MN" charset="0"/>
                <a:cs typeface="Bangla Sangam MN" charset="0"/>
              </a:rPr>
              <a:t>vagina</a:t>
            </a:r>
          </a:p>
          <a:p>
            <a:pPr>
              <a:buFontTx/>
              <a:buChar char="-"/>
            </a:pPr>
            <a:r>
              <a:rPr lang="en-US" dirty="0" err="1" smtClean="0">
                <a:latin typeface="Bangla Sangam MN" charset="0"/>
                <a:ea typeface="Bangla Sangam MN" charset="0"/>
                <a:cs typeface="Bangla Sangam MN" charset="0"/>
              </a:rPr>
              <a:t>Trichomoniasis</a:t>
            </a:r>
            <a:r>
              <a:rPr lang="en-US" dirty="0" smtClean="0">
                <a:latin typeface="Bangla Sangam MN" charset="0"/>
                <a:ea typeface="Bangla Sangam MN" charset="0"/>
                <a:cs typeface="Bangla Sangam MN" charset="0"/>
              </a:rPr>
              <a:t>:  thin </a:t>
            </a:r>
            <a:r>
              <a:rPr lang="en-US" dirty="0">
                <a:latin typeface="Bangla Sangam MN" charset="0"/>
                <a:ea typeface="Bangla Sangam MN" charset="0"/>
                <a:cs typeface="Bangla Sangam MN" charset="0"/>
              </a:rPr>
              <a:t>green-yellow discharge</a:t>
            </a:r>
          </a:p>
        </p:txBody>
      </p:sp>
    </p:spTree>
    <p:extLst>
      <p:ext uri="{BB962C8B-B14F-4D97-AF65-F5344CB8AC3E}">
        <p14:creationId xmlns:p14="http://schemas.microsoft.com/office/powerpoint/2010/main" val="2260918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Bangla Sangam MN" charset="0"/>
                <a:ea typeface="Bangla Sangam MN" charset="0"/>
                <a:cs typeface="Bangla Sangam MN" charset="0"/>
              </a:rPr>
              <a:t>VAGINAL DISCHARGE- Physical examination</a:t>
            </a:r>
            <a:br>
              <a:rPr lang="en-US" b="1" dirty="0">
                <a:latin typeface="Bangla Sangam MN" charset="0"/>
                <a:ea typeface="Bangla Sangam MN" charset="0"/>
                <a:cs typeface="Bangla Sangam MN" charset="0"/>
              </a:rPr>
            </a:b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pPr marL="457200" indent="-457200">
              <a:lnSpc>
                <a:spcPct val="100000"/>
              </a:lnSpc>
              <a:spcBef>
                <a:spcPts val="0"/>
              </a:spcBef>
              <a:buClrTx/>
              <a:buSzTx/>
              <a:buNone/>
            </a:pPr>
            <a:r>
              <a:rPr lang="en-US" b="1" dirty="0">
                <a:latin typeface="Bangla Sangam MN" charset="0"/>
                <a:ea typeface="Bangla Sangam MN" charset="0"/>
                <a:cs typeface="Bangla Sangam MN" charset="0"/>
              </a:rPr>
              <a:t>2. Speculum examination</a:t>
            </a:r>
          </a:p>
          <a:p>
            <a:pPr marL="457200" indent="-457200">
              <a:lnSpc>
                <a:spcPct val="100000"/>
              </a:lnSpc>
              <a:spcBef>
                <a:spcPts val="0"/>
              </a:spcBef>
              <a:buClrTx/>
              <a:buSzTx/>
              <a:buNone/>
            </a:pPr>
            <a:endParaRPr lang="en-US" dirty="0">
              <a:latin typeface="Bangla Sangam MN" charset="0"/>
              <a:ea typeface="Bangla Sangam MN" charset="0"/>
              <a:cs typeface="Bangla Sangam MN" charset="0"/>
            </a:endParaRPr>
          </a:p>
          <a:p>
            <a:pPr marL="457200" indent="-457200">
              <a:lnSpc>
                <a:spcPct val="100000"/>
              </a:lnSpc>
              <a:spcBef>
                <a:spcPts val="0"/>
              </a:spcBef>
              <a:buClrTx/>
              <a:buSzTx/>
              <a:buNone/>
            </a:pPr>
            <a:r>
              <a:rPr lang="en-US" dirty="0">
                <a:latin typeface="Bangla Sangam MN" charset="0"/>
                <a:ea typeface="Bangla Sangam MN" charset="0"/>
                <a:cs typeface="Bangla Sangam MN" charset="0"/>
              </a:rPr>
              <a:t>a) Vagina</a:t>
            </a:r>
          </a:p>
          <a:p>
            <a:pPr marL="457200" indent="-457200">
              <a:lnSpc>
                <a:spcPct val="100000"/>
              </a:lnSpc>
              <a:spcBef>
                <a:spcPts val="0"/>
              </a:spcBef>
              <a:buClrTx/>
              <a:buSzTx/>
              <a:buNone/>
            </a:pPr>
            <a:r>
              <a:rPr lang="en-US" dirty="0">
                <a:latin typeface="Bangla Sangam MN" charset="0"/>
                <a:ea typeface="Bangla Sangam MN" charset="0"/>
                <a:cs typeface="Bangla Sangam MN" charset="0"/>
              </a:rPr>
              <a:t>b) Vaginal </a:t>
            </a:r>
            <a:r>
              <a:rPr lang="en-US" dirty="0" smtClean="0">
                <a:latin typeface="Bangla Sangam MN" charset="0"/>
                <a:ea typeface="Bangla Sangam MN" charset="0"/>
                <a:cs typeface="Bangla Sangam MN" charset="0"/>
              </a:rPr>
              <a:t>discharge</a:t>
            </a:r>
          </a:p>
          <a:p>
            <a:pPr marL="457200" indent="-457200">
              <a:lnSpc>
                <a:spcPct val="100000"/>
              </a:lnSpc>
              <a:spcBef>
                <a:spcPts val="0"/>
              </a:spcBef>
              <a:buClrTx/>
              <a:buSzTx/>
              <a:buNone/>
            </a:pPr>
            <a:r>
              <a:rPr lang="en-US" dirty="0" smtClean="0">
                <a:latin typeface="Bangla Sangam MN" charset="0"/>
                <a:ea typeface="Bangla Sangam MN" charset="0"/>
                <a:cs typeface="Bangla Sangam MN" charset="0"/>
              </a:rPr>
              <a:t>c) Cervix</a:t>
            </a:r>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4527564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Bangla Sangam MN" charset="0"/>
                <a:ea typeface="Bangla Sangam MN" charset="0"/>
                <a:cs typeface="Bangla Sangam MN" charset="0"/>
              </a:rPr>
              <a:t>VAGINAL DISCHARGE- Physical examination</a:t>
            </a:r>
            <a:br>
              <a:rPr lang="en-US" b="1" dirty="0">
                <a:latin typeface="Bangla Sangam MN" charset="0"/>
                <a:ea typeface="Bangla Sangam MN" charset="0"/>
                <a:cs typeface="Bangla Sangam MN" charset="0"/>
              </a:rPr>
            </a:b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a:xfrm>
            <a:off x="1451579" y="2015732"/>
            <a:ext cx="9603275" cy="4131068"/>
          </a:xfrm>
        </p:spPr>
        <p:txBody>
          <a:bodyPr/>
          <a:lstStyle/>
          <a:p>
            <a:pPr marL="0" indent="0">
              <a:buNone/>
            </a:pPr>
            <a:r>
              <a:rPr lang="en-US" dirty="0">
                <a:latin typeface="Bangla Sangam MN" charset="0"/>
                <a:ea typeface="Bangla Sangam MN" charset="0"/>
                <a:cs typeface="Bangla Sangam MN" charset="0"/>
              </a:rPr>
              <a:t>c) Cervix</a:t>
            </a:r>
          </a:p>
          <a:p>
            <a:r>
              <a:rPr lang="en-US" dirty="0">
                <a:latin typeface="Bangla Sangam MN" charset="0"/>
                <a:ea typeface="Bangla Sangam MN" charset="0"/>
                <a:cs typeface="Bangla Sangam MN" charset="0"/>
              </a:rPr>
              <a:t>Cervical inflammation with a normal vagina is suggestive of cervicitis rather than </a:t>
            </a:r>
            <a:r>
              <a:rPr lang="en-US" dirty="0" smtClean="0">
                <a:latin typeface="Bangla Sangam MN" charset="0"/>
                <a:ea typeface="Bangla Sangam MN" charset="0"/>
                <a:cs typeface="Bangla Sangam MN" charset="0"/>
              </a:rPr>
              <a:t>vaginitis</a:t>
            </a:r>
          </a:p>
          <a:p>
            <a:r>
              <a:rPr lang="en-US" dirty="0">
                <a:latin typeface="Bangla Sangam MN" charset="0"/>
                <a:ea typeface="Bangla Sangam MN" charset="0"/>
                <a:cs typeface="Bangla Sangam MN" charset="0"/>
              </a:rPr>
              <a:t>The cervix in women with cervicitis is usually erythematous and friable, with a mucopurulent discharge</a:t>
            </a:r>
          </a:p>
        </p:txBody>
      </p:sp>
    </p:spTree>
    <p:extLst>
      <p:ext uri="{BB962C8B-B14F-4D97-AF65-F5344CB8AC3E}">
        <p14:creationId xmlns:p14="http://schemas.microsoft.com/office/powerpoint/2010/main" val="16993957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502921"/>
            <a:ext cx="9603275" cy="1350834"/>
          </a:xfrm>
        </p:spPr>
        <p:txBody>
          <a:bodyPr>
            <a:normAutofit fontScale="90000"/>
          </a:bodyPr>
          <a:lstStyle/>
          <a:p>
            <a:pPr algn="ctr"/>
            <a:r>
              <a:rPr lang="en-US" b="1" dirty="0">
                <a:latin typeface="Bangla Sangam MN" charset="0"/>
                <a:ea typeface="Bangla Sangam MN" charset="0"/>
                <a:cs typeface="Bangla Sangam MN" charset="0"/>
              </a:rPr>
              <a:t>VAGINAL DISCHARGE</a:t>
            </a:r>
            <a:br>
              <a:rPr lang="en-US" b="1" dirty="0">
                <a:latin typeface="Bangla Sangam MN" charset="0"/>
                <a:ea typeface="Bangla Sangam MN" charset="0"/>
                <a:cs typeface="Bangla Sangam MN" charset="0"/>
              </a:rPr>
            </a:br>
            <a:r>
              <a:rPr lang="en-US" b="1" dirty="0">
                <a:latin typeface="Bangla Sangam MN" charset="0"/>
                <a:ea typeface="Bangla Sangam MN" charset="0"/>
                <a:cs typeface="Bangla Sangam MN" charset="0"/>
              </a:rPr>
              <a:t>DIAGNOSTIC EVALUATION- Physical examination </a:t>
            </a:r>
            <a:br>
              <a:rPr lang="en-US" b="1" dirty="0">
                <a:latin typeface="Bangla Sangam MN" charset="0"/>
                <a:ea typeface="Bangla Sangam MN" charset="0"/>
                <a:cs typeface="Bangla Sangam MN" charset="0"/>
              </a:rPr>
            </a:b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pPr marL="0" indent="0">
              <a:buNone/>
            </a:pPr>
            <a:endParaRPr lang="en-US" dirty="0" smtClean="0">
              <a:latin typeface="Chalkduster" charset="0"/>
              <a:ea typeface="Chalkduster" charset="0"/>
              <a:cs typeface="Chalkduster" charset="0"/>
            </a:endParaRPr>
          </a:p>
          <a:p>
            <a:pPr marL="457200" indent="-457200">
              <a:buAutoNum type="arabicPeriod"/>
            </a:pPr>
            <a:r>
              <a:rPr lang="en-US" dirty="0" smtClean="0">
                <a:latin typeface="Bangla Sangam MN" charset="0"/>
                <a:ea typeface="Bangla Sangam MN" charset="0"/>
                <a:cs typeface="Bangla Sangam MN" charset="0"/>
              </a:rPr>
              <a:t>Vulva</a:t>
            </a:r>
          </a:p>
          <a:p>
            <a:pPr marL="457200" indent="-457200">
              <a:buAutoNum type="arabicPeriod"/>
            </a:pPr>
            <a:r>
              <a:rPr lang="en-US" dirty="0">
                <a:latin typeface="Bangla Sangam MN" charset="0"/>
                <a:ea typeface="Bangla Sangam MN" charset="0"/>
                <a:cs typeface="Bangla Sangam MN" charset="0"/>
              </a:rPr>
              <a:t>Speculum </a:t>
            </a:r>
            <a:r>
              <a:rPr lang="en-US" dirty="0" smtClean="0">
                <a:latin typeface="Bangla Sangam MN" charset="0"/>
                <a:ea typeface="Bangla Sangam MN" charset="0"/>
                <a:cs typeface="Bangla Sangam MN" charset="0"/>
              </a:rPr>
              <a:t>examination</a:t>
            </a:r>
          </a:p>
          <a:p>
            <a:pPr marL="457200" indent="-457200">
              <a:buAutoNum type="arabicPeriod"/>
            </a:pPr>
            <a:r>
              <a:rPr lang="en-US" dirty="0" smtClean="0">
                <a:latin typeface="Bangla Sangam MN" charset="0"/>
                <a:ea typeface="Bangla Sangam MN" charset="0"/>
                <a:cs typeface="Bangla Sangam MN" charset="0"/>
              </a:rPr>
              <a:t>Bimanual </a:t>
            </a:r>
            <a:r>
              <a:rPr lang="en-US" dirty="0">
                <a:latin typeface="Bangla Sangam MN" charset="0"/>
                <a:ea typeface="Bangla Sangam MN" charset="0"/>
                <a:cs typeface="Bangla Sangam MN" charset="0"/>
              </a:rPr>
              <a:t>examination</a:t>
            </a:r>
            <a:endParaRPr lang="en-US" b="1" dirty="0" smtClean="0">
              <a:latin typeface="Bangla Sangam MN" charset="0"/>
              <a:ea typeface="Bangla Sangam MN" charset="0"/>
              <a:cs typeface="Bangla Sangam MN" charset="0"/>
            </a:endParaRPr>
          </a:p>
        </p:txBody>
      </p:sp>
    </p:spTree>
    <p:extLst>
      <p:ext uri="{BB962C8B-B14F-4D97-AF65-F5344CB8AC3E}">
        <p14:creationId xmlns:p14="http://schemas.microsoft.com/office/powerpoint/2010/main" val="8933047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br>
              <a:rPr lang="en-US" b="1" dirty="0" smtClean="0">
                <a:latin typeface="Bangla Sangam MN" charset="0"/>
                <a:ea typeface="Bangla Sangam MN" charset="0"/>
                <a:cs typeface="Bangla Sangam MN" charset="0"/>
              </a:rPr>
            </a:br>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Endometrial polyp</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a:xfrm>
            <a:off x="1325455" y="1999966"/>
            <a:ext cx="9603275" cy="3450613"/>
          </a:xfrm>
        </p:spPr>
        <p:txBody>
          <a:bodyPr>
            <a:normAutofit fontScale="92500" lnSpcReduction="10000"/>
          </a:bodyPr>
          <a:lstStyle/>
          <a:p>
            <a:r>
              <a:rPr lang="en-US" dirty="0">
                <a:latin typeface="Bangla Sangam MN" charset="0"/>
                <a:ea typeface="Bangla Sangam MN" charset="0"/>
                <a:cs typeface="Bangla Sangam MN" charset="0"/>
              </a:rPr>
              <a:t>Endometrial polyps are one of the most common etiologies of abnormal genital bleeding in both premenopausal and postmenopausal </a:t>
            </a:r>
            <a:r>
              <a:rPr lang="en-US" dirty="0" smtClean="0">
                <a:latin typeface="Bangla Sangam MN" charset="0"/>
                <a:ea typeface="Bangla Sangam MN" charset="0"/>
                <a:cs typeface="Bangla Sangam MN" charset="0"/>
              </a:rPr>
              <a:t>women</a:t>
            </a:r>
          </a:p>
          <a:p>
            <a:r>
              <a:rPr lang="en-US" dirty="0" smtClean="0">
                <a:latin typeface="Bangla Sangam MN" charset="0"/>
                <a:ea typeface="Bangla Sangam MN" charset="0"/>
                <a:cs typeface="Bangla Sangam MN" charset="0"/>
              </a:rPr>
              <a:t> </a:t>
            </a:r>
            <a:r>
              <a:rPr lang="en-US" dirty="0">
                <a:latin typeface="Bangla Sangam MN" charset="0"/>
                <a:ea typeface="Bangla Sangam MN" charset="0"/>
                <a:cs typeface="Bangla Sangam MN" charset="0"/>
              </a:rPr>
              <a:t>They are hyperplastic overgrowths of endometrial glands and stroma that form a projection from the surface of the endometrium (lining of the </a:t>
            </a:r>
            <a:r>
              <a:rPr lang="en-US" dirty="0" smtClean="0">
                <a:latin typeface="Bangla Sangam MN" charset="0"/>
                <a:ea typeface="Bangla Sangam MN" charset="0"/>
                <a:cs typeface="Bangla Sangam MN" charset="0"/>
              </a:rPr>
              <a:t>uterus)</a:t>
            </a:r>
          </a:p>
          <a:p>
            <a:r>
              <a:rPr lang="en-US" dirty="0" smtClean="0">
                <a:latin typeface="Bangla Sangam MN" charset="0"/>
                <a:ea typeface="Bangla Sangam MN" charset="0"/>
                <a:cs typeface="Bangla Sangam MN" charset="0"/>
              </a:rPr>
              <a:t>They </a:t>
            </a:r>
            <a:r>
              <a:rPr lang="en-US" dirty="0">
                <a:latin typeface="Bangla Sangam MN" charset="0"/>
                <a:ea typeface="Bangla Sangam MN" charset="0"/>
                <a:cs typeface="Bangla Sangam MN" charset="0"/>
              </a:rPr>
              <a:t>may also be </a:t>
            </a:r>
            <a:r>
              <a:rPr lang="en-US" dirty="0" smtClean="0">
                <a:latin typeface="Bangla Sangam MN" charset="0"/>
                <a:ea typeface="Bangla Sangam MN" charset="0"/>
                <a:cs typeface="Bangla Sangam MN" charset="0"/>
              </a:rPr>
              <a:t>asymptomatic</a:t>
            </a:r>
          </a:p>
          <a:p>
            <a:r>
              <a:rPr lang="en-US" dirty="0" smtClean="0">
                <a:latin typeface="Bangla Sangam MN" charset="0"/>
                <a:ea typeface="Bangla Sangam MN" charset="0"/>
                <a:cs typeface="Bangla Sangam MN" charset="0"/>
              </a:rPr>
              <a:t>The </a:t>
            </a:r>
            <a:r>
              <a:rPr lang="en-US" dirty="0">
                <a:latin typeface="Bangla Sangam MN" charset="0"/>
                <a:ea typeface="Bangla Sangam MN" charset="0"/>
                <a:cs typeface="Bangla Sangam MN" charset="0"/>
              </a:rPr>
              <a:t>great majority of endometrial polyps are benign, but malignancy occurs in some women </a:t>
            </a:r>
          </a:p>
        </p:txBody>
      </p:sp>
    </p:spTree>
    <p:extLst>
      <p:ext uri="{BB962C8B-B14F-4D97-AF65-F5344CB8AC3E}">
        <p14:creationId xmlns:p14="http://schemas.microsoft.com/office/powerpoint/2010/main" val="4672664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Bangla Sangam MN" charset="0"/>
                <a:ea typeface="Bangla Sangam MN" charset="0"/>
                <a:cs typeface="Bangla Sangam MN" charset="0"/>
              </a:rPr>
              <a:t>VAGINAL DISCHARGE- Physical examination</a:t>
            </a:r>
            <a:br>
              <a:rPr lang="en-US" b="1" dirty="0">
                <a:latin typeface="Bangla Sangam MN" charset="0"/>
                <a:ea typeface="Bangla Sangam MN" charset="0"/>
                <a:cs typeface="Bangla Sangam MN" charset="0"/>
              </a:rPr>
            </a:b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pPr marL="457200" indent="-457200">
              <a:buAutoNum type="arabicPeriod" startAt="3"/>
            </a:pPr>
            <a:r>
              <a:rPr lang="en-US" dirty="0" smtClean="0">
                <a:latin typeface="Bangla Sangam MN" charset="0"/>
                <a:ea typeface="Bangla Sangam MN" charset="0"/>
                <a:cs typeface="Bangla Sangam MN" charset="0"/>
              </a:rPr>
              <a:t>Bimanual examination</a:t>
            </a:r>
          </a:p>
          <a:p>
            <a:pPr marL="0" indent="0">
              <a:buNone/>
            </a:pPr>
            <a:r>
              <a:rPr lang="en-US" dirty="0" smtClean="0">
                <a:latin typeface="Bangla Sangam MN" charset="0"/>
                <a:ea typeface="Bangla Sangam MN" charset="0"/>
                <a:cs typeface="Bangla Sangam MN" charset="0"/>
              </a:rPr>
              <a:t>Should be performed </a:t>
            </a:r>
            <a:r>
              <a:rPr lang="en-US" dirty="0">
                <a:latin typeface="Bangla Sangam MN" charset="0"/>
                <a:ea typeface="Bangla Sangam MN" charset="0"/>
                <a:cs typeface="Bangla Sangam MN" charset="0"/>
              </a:rPr>
              <a:t>to assess for tenderness and/or abnormal anatomy</a:t>
            </a:r>
          </a:p>
        </p:txBody>
      </p:sp>
    </p:spTree>
    <p:extLst>
      <p:ext uri="{BB962C8B-B14F-4D97-AF65-F5344CB8AC3E}">
        <p14:creationId xmlns:p14="http://schemas.microsoft.com/office/powerpoint/2010/main" val="18143839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VAGINAL DISCHARGE</a:t>
            </a:r>
          </a:p>
        </p:txBody>
      </p:sp>
      <p:sp>
        <p:nvSpPr>
          <p:cNvPr id="3" name="Content Placeholder 2"/>
          <p:cNvSpPr>
            <a:spLocks noGrp="1"/>
          </p:cNvSpPr>
          <p:nvPr>
            <p:ph idx="1"/>
          </p:nvPr>
        </p:nvSpPr>
        <p:spPr/>
        <p:txBody>
          <a:bodyPr/>
          <a:lstStyle/>
          <a:p>
            <a:r>
              <a:rPr lang="en-US" b="1" dirty="0" smtClean="0">
                <a:latin typeface="Bangla Sangam MN" charset="0"/>
                <a:ea typeface="Bangla Sangam MN" charset="0"/>
                <a:cs typeface="Bangla Sangam MN" charset="0"/>
              </a:rPr>
              <a:t>Diagnosis:</a:t>
            </a:r>
          </a:p>
          <a:p>
            <a:pPr marL="0" indent="0">
              <a:buNone/>
            </a:pPr>
            <a:r>
              <a:rPr lang="en-US" b="1" dirty="0" smtClean="0">
                <a:latin typeface="Bangla Sangam MN" charset="0"/>
                <a:ea typeface="Bangla Sangam MN" charset="0"/>
                <a:cs typeface="Bangla Sangam MN" charset="0"/>
              </a:rPr>
              <a:t>Microscopy</a:t>
            </a:r>
          </a:p>
          <a:p>
            <a:pPr marL="0" indent="0">
              <a:buNone/>
            </a:pPr>
            <a:endParaRPr lang="en-US" dirty="0">
              <a:latin typeface="Bangla Sangam MN" charset="0"/>
              <a:ea typeface="Bangla Sangam MN" charset="0"/>
              <a:cs typeface="Bangla Sangam MN"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160" y="1853754"/>
            <a:ext cx="4762500" cy="4097084"/>
          </a:xfrm>
          <a:prstGeom prst="rect">
            <a:avLst/>
          </a:prstGeom>
        </p:spPr>
      </p:pic>
    </p:spTree>
    <p:extLst>
      <p:ext uri="{BB962C8B-B14F-4D97-AF65-F5344CB8AC3E}">
        <p14:creationId xmlns:p14="http://schemas.microsoft.com/office/powerpoint/2010/main" val="826551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VAGINAL DISCHARGE</a:t>
            </a:r>
          </a:p>
        </p:txBody>
      </p:sp>
      <p:sp>
        <p:nvSpPr>
          <p:cNvPr id="3" name="Content Placeholder 2"/>
          <p:cNvSpPr>
            <a:spLocks noGrp="1"/>
          </p:cNvSpPr>
          <p:nvPr>
            <p:ph idx="1"/>
          </p:nvPr>
        </p:nvSpPr>
        <p:spPr/>
        <p:txBody>
          <a:bodyPr/>
          <a:lstStyle/>
          <a:p>
            <a:r>
              <a:rPr lang="en-US" b="1" dirty="0">
                <a:latin typeface="Bangla Sangam MN" charset="0"/>
                <a:ea typeface="Bangla Sangam MN" charset="0"/>
                <a:cs typeface="Bangla Sangam MN" charset="0"/>
              </a:rPr>
              <a:t>Cervical tests for </a:t>
            </a:r>
            <a:r>
              <a:rPr lang="en-US" b="1" dirty="0" smtClean="0">
                <a:latin typeface="Bangla Sangam MN" charset="0"/>
                <a:ea typeface="Bangla Sangam MN" charset="0"/>
                <a:cs typeface="Bangla Sangam MN" charset="0"/>
              </a:rPr>
              <a:t>Sexually transmitted infections</a:t>
            </a:r>
          </a:p>
          <a:p>
            <a:endParaRPr lang="en-US" b="1" dirty="0">
              <a:latin typeface="Bangla Sangam MN" charset="0"/>
              <a:ea typeface="Bangla Sangam MN" charset="0"/>
              <a:cs typeface="Bangla Sangam MN" charset="0"/>
            </a:endParaRPr>
          </a:p>
          <a:p>
            <a:pPr marL="0" indent="0">
              <a:buNone/>
            </a:pPr>
            <a:r>
              <a:rPr lang="en-US" b="1" i="1" dirty="0">
                <a:latin typeface="Bangla Sangam MN" charset="0"/>
                <a:ea typeface="Bangla Sangam MN" charset="0"/>
                <a:cs typeface="Bangla Sangam MN" charset="0"/>
              </a:rPr>
              <a:t>Neisseria gonorrhoeae</a:t>
            </a:r>
            <a:r>
              <a:rPr lang="en-US" b="1" dirty="0">
                <a:latin typeface="Bangla Sangam MN" charset="0"/>
                <a:ea typeface="Bangla Sangam MN" charset="0"/>
                <a:cs typeface="Bangla Sangam MN" charset="0"/>
              </a:rPr>
              <a:t> and </a:t>
            </a:r>
            <a:r>
              <a:rPr lang="en-US" b="1" i="1" dirty="0">
                <a:latin typeface="Bangla Sangam MN" charset="0"/>
                <a:ea typeface="Bangla Sangam MN" charset="0"/>
                <a:cs typeface="Bangla Sangam MN" charset="0"/>
              </a:rPr>
              <a:t>Chlamydia trachomatis </a:t>
            </a:r>
            <a:r>
              <a:rPr lang="en-US" b="1" dirty="0">
                <a:latin typeface="Bangla Sangam MN" charset="0"/>
                <a:ea typeface="Bangla Sangam MN" charset="0"/>
                <a:cs typeface="Bangla Sangam MN" charset="0"/>
              </a:rPr>
              <a:t>must always be considered in sexually active women with vaginitis since women with STIs may go on to develop pelvic inflammatory disease and its potential complications</a:t>
            </a:r>
          </a:p>
        </p:txBody>
      </p:sp>
    </p:spTree>
    <p:extLst>
      <p:ext uri="{BB962C8B-B14F-4D97-AF65-F5344CB8AC3E}">
        <p14:creationId xmlns:p14="http://schemas.microsoft.com/office/powerpoint/2010/main" val="19114768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VAGINAL </a:t>
            </a:r>
            <a:r>
              <a:rPr lang="en-US" b="1" dirty="0" smtClean="0">
                <a:latin typeface="Bangla Sangam MN" charset="0"/>
                <a:ea typeface="Bangla Sangam MN" charset="0"/>
                <a:cs typeface="Bangla Sangam MN" charset="0"/>
              </a:rPr>
              <a:t>DISCHARGE- STI</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Any woman with new or multiple sexual partners, a symptomatic sexual partner, or an otherwise unexplained cervical or vaginal discharge </a:t>
            </a:r>
            <a:r>
              <a:rPr lang="en-US" dirty="0" smtClean="0">
                <a:latin typeface="Bangla Sangam MN" charset="0"/>
                <a:ea typeface="Bangla Sangam MN" charset="0"/>
                <a:cs typeface="Bangla Sangam MN" charset="0"/>
              </a:rPr>
              <a:t>should </a:t>
            </a:r>
            <a:r>
              <a:rPr lang="en-US" dirty="0">
                <a:latin typeface="Bangla Sangam MN" charset="0"/>
                <a:ea typeface="Bangla Sangam MN" charset="0"/>
                <a:cs typeface="Bangla Sangam MN" charset="0"/>
              </a:rPr>
              <a:t>be tested </a:t>
            </a:r>
            <a:r>
              <a:rPr lang="en-US" dirty="0" smtClean="0">
                <a:latin typeface="Bangla Sangam MN" charset="0"/>
                <a:ea typeface="Bangla Sangam MN" charset="0"/>
                <a:cs typeface="Bangla Sangam MN" charset="0"/>
              </a:rPr>
              <a:t>for </a:t>
            </a:r>
            <a:r>
              <a:rPr lang="en-US" b="1" i="1" dirty="0" smtClean="0">
                <a:latin typeface="Bangla Sangam MN" charset="0"/>
                <a:ea typeface="Bangla Sangam MN" charset="0"/>
                <a:cs typeface="Bangla Sangam MN" charset="0"/>
              </a:rPr>
              <a:t>Neisseria </a:t>
            </a:r>
            <a:r>
              <a:rPr lang="en-US" b="1" i="1" dirty="0">
                <a:latin typeface="Bangla Sangam MN" charset="0"/>
                <a:ea typeface="Bangla Sangam MN" charset="0"/>
                <a:cs typeface="Bangla Sangam MN" charset="0"/>
              </a:rPr>
              <a:t>gonorrhoeae</a:t>
            </a:r>
            <a:r>
              <a:rPr lang="en-US" b="1" dirty="0">
                <a:latin typeface="Bangla Sangam MN" charset="0"/>
                <a:ea typeface="Bangla Sangam MN" charset="0"/>
                <a:cs typeface="Bangla Sangam MN" charset="0"/>
              </a:rPr>
              <a:t> and </a:t>
            </a:r>
            <a:r>
              <a:rPr lang="en-US" b="1" i="1" dirty="0">
                <a:latin typeface="Bangla Sangam MN" charset="0"/>
                <a:ea typeface="Bangla Sangam MN" charset="0"/>
                <a:cs typeface="Bangla Sangam MN" charset="0"/>
              </a:rPr>
              <a:t>Chlamydia </a:t>
            </a:r>
            <a:r>
              <a:rPr lang="en-US" b="1" i="1" dirty="0" smtClean="0">
                <a:latin typeface="Bangla Sangam MN" charset="0"/>
                <a:ea typeface="Bangla Sangam MN" charset="0"/>
                <a:cs typeface="Bangla Sangam MN" charset="0"/>
              </a:rPr>
              <a:t>trachomatis</a:t>
            </a:r>
          </a:p>
          <a:p>
            <a:r>
              <a:rPr lang="en-US" dirty="0">
                <a:latin typeface="Bangla Sangam MN" charset="0"/>
                <a:ea typeface="Bangla Sangam MN" charset="0"/>
                <a:cs typeface="Bangla Sangam MN" charset="0"/>
              </a:rPr>
              <a:t>Symptoms of PID include pelvic/abdominal pain, abnormal vaginal bleeding, and </a:t>
            </a:r>
            <a:r>
              <a:rPr lang="en-US" dirty="0" smtClean="0">
                <a:latin typeface="Bangla Sangam MN" charset="0"/>
                <a:ea typeface="Bangla Sangam MN" charset="0"/>
                <a:cs typeface="Bangla Sangam MN" charset="0"/>
              </a:rPr>
              <a:t>dyspareunia</a:t>
            </a:r>
          </a:p>
          <a:p>
            <a:r>
              <a:rPr lang="en-US" dirty="0" smtClean="0">
                <a:latin typeface="Bangla Sangam MN" charset="0"/>
                <a:ea typeface="Bangla Sangam MN" charset="0"/>
                <a:cs typeface="Bangla Sangam MN" charset="0"/>
              </a:rPr>
              <a:t>On examination: abdominal </a:t>
            </a:r>
            <a:r>
              <a:rPr lang="en-US" dirty="0">
                <a:latin typeface="Bangla Sangam MN" charset="0"/>
                <a:ea typeface="Bangla Sangam MN" charset="0"/>
                <a:cs typeface="Bangla Sangam MN" charset="0"/>
              </a:rPr>
              <a:t>tenderness, uterine tenderness, adnexal or cervical motion tenderness</a:t>
            </a:r>
            <a:endParaRPr lang="en-US" dirty="0" smtClean="0">
              <a:latin typeface="Bangla Sangam MN" charset="0"/>
              <a:ea typeface="Bangla Sangam MN" charset="0"/>
              <a:cs typeface="Bangla Sangam MN" charset="0"/>
            </a:endParaRPr>
          </a:p>
          <a:p>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19831054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VAGINAL DISCHARGE- STI</a:t>
            </a:r>
          </a:p>
        </p:txBody>
      </p:sp>
      <p:sp>
        <p:nvSpPr>
          <p:cNvPr id="3" name="Content Placeholder 2"/>
          <p:cNvSpPr>
            <a:spLocks noGrp="1"/>
          </p:cNvSpPr>
          <p:nvPr>
            <p:ph idx="1"/>
          </p:nvPr>
        </p:nvSpPr>
        <p:spPr/>
        <p:txBody>
          <a:bodyPr/>
          <a:lstStyle/>
          <a:p>
            <a:r>
              <a:rPr lang="en-US" dirty="0" smtClean="0">
                <a:latin typeface="Bangla Sangam MN" charset="0"/>
                <a:ea typeface="Bangla Sangam MN" charset="0"/>
                <a:cs typeface="Bangla Sangam MN" charset="0"/>
              </a:rPr>
              <a:t>Diagnosis</a:t>
            </a:r>
          </a:p>
          <a:p>
            <a:endParaRPr lang="en-US" dirty="0"/>
          </a:p>
          <a:p>
            <a:endParaRPr lang="en-US" dirty="0" smtClean="0"/>
          </a:p>
          <a:p>
            <a:pPr marL="0" indent="0">
              <a:buNone/>
            </a:pPr>
            <a:r>
              <a:rPr lang="en-US" sz="8800" b="1" dirty="0" smtClean="0"/>
              <a:t>              </a:t>
            </a:r>
            <a:endParaRPr lang="en-US" sz="88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600" y="1488177"/>
            <a:ext cx="7632700" cy="21920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2260" y="4001294"/>
            <a:ext cx="4762500" cy="2692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980" y="1428434"/>
            <a:ext cx="3454400" cy="2709333"/>
          </a:xfrm>
          <a:prstGeom prst="rect">
            <a:avLst/>
          </a:prstGeom>
        </p:spPr>
      </p:pic>
    </p:spTree>
    <p:extLst>
      <p:ext uri="{BB962C8B-B14F-4D97-AF65-F5344CB8AC3E}">
        <p14:creationId xmlns:p14="http://schemas.microsoft.com/office/powerpoint/2010/main" val="11671632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Pelvic </a:t>
            </a:r>
            <a:r>
              <a:rPr lang="en-US" b="1" dirty="0" smtClean="0">
                <a:latin typeface="Bangla Sangam MN" charset="0"/>
                <a:ea typeface="Bangla Sangam MN" charset="0"/>
                <a:cs typeface="Bangla Sangam MN" charset="0"/>
              </a:rPr>
              <a:t>Inflammatory Disease</a:t>
            </a:r>
            <a:br>
              <a:rPr lang="en-US" b="1" dirty="0" smtClean="0">
                <a:latin typeface="Bangla Sangam MN" charset="0"/>
                <a:ea typeface="Bangla Sangam MN" charset="0"/>
                <a:cs typeface="Bangla Sangam MN" charset="0"/>
              </a:rPr>
            </a:br>
            <a:r>
              <a:rPr lang="en-US" b="1" dirty="0" smtClean="0">
                <a:latin typeface="Bangla Sangam MN" charset="0"/>
                <a:ea typeface="Bangla Sangam MN" charset="0"/>
                <a:cs typeface="Bangla Sangam MN" charset="0"/>
              </a:rPr>
              <a:t>outpatient management</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a:xfrm>
            <a:off x="1451579" y="2015732"/>
            <a:ext cx="9603275" cy="4125988"/>
          </a:xfrm>
        </p:spPr>
        <p:txBody>
          <a:bodyPr>
            <a:normAutofit fontScale="92500" lnSpcReduction="10000"/>
          </a:bodyPr>
          <a:lstStyle/>
          <a:p>
            <a:r>
              <a:rPr lang="en-US" dirty="0">
                <a:latin typeface="Bangla Sangam MN" charset="0"/>
                <a:ea typeface="Bangla Sangam MN" charset="0"/>
                <a:cs typeface="Bangla Sangam MN" charset="0"/>
              </a:rPr>
              <a:t>Recommended </a:t>
            </a:r>
            <a:r>
              <a:rPr lang="en-US" dirty="0" smtClean="0">
                <a:latin typeface="Bangla Sangam MN" charset="0"/>
                <a:ea typeface="Bangla Sangam MN" charset="0"/>
                <a:cs typeface="Bangla Sangam MN" charset="0"/>
              </a:rPr>
              <a:t>Regimens:</a:t>
            </a:r>
          </a:p>
          <a:p>
            <a:pPr marL="457200" indent="-457200">
              <a:buFont typeface="+mj-lt"/>
              <a:buAutoNum type="arabicPeriod"/>
            </a:pPr>
            <a:r>
              <a:rPr lang="en-US" dirty="0" smtClean="0">
                <a:latin typeface="Bangla Sangam MN" charset="0"/>
                <a:ea typeface="Bangla Sangam MN" charset="0"/>
                <a:cs typeface="Bangla Sangam MN" charset="0"/>
              </a:rPr>
              <a:t>Ceftriaxone 500mg IM single </a:t>
            </a:r>
            <a:r>
              <a:rPr lang="en-US" dirty="0">
                <a:latin typeface="Bangla Sangam MN" charset="0"/>
                <a:ea typeface="Bangla Sangam MN" charset="0"/>
                <a:cs typeface="Bangla Sangam MN" charset="0"/>
              </a:rPr>
              <a:t>dose followed by oral doxycycline 100mg twice daily plus metronidazole 400mg twice daily for 14 </a:t>
            </a:r>
            <a:r>
              <a:rPr lang="en-US" dirty="0" smtClean="0">
                <a:latin typeface="Bangla Sangam MN" charset="0"/>
                <a:ea typeface="Bangla Sangam MN" charset="0"/>
                <a:cs typeface="Bangla Sangam MN" charset="0"/>
              </a:rPr>
              <a:t>days</a:t>
            </a:r>
          </a:p>
          <a:p>
            <a:pPr marL="457200" indent="-457200">
              <a:buFont typeface="+mj-lt"/>
              <a:buAutoNum type="arabicPeriod"/>
            </a:pPr>
            <a:r>
              <a:rPr lang="en-US" dirty="0" smtClean="0">
                <a:latin typeface="Bangla Sangam MN" charset="0"/>
                <a:ea typeface="Bangla Sangam MN" charset="0"/>
                <a:cs typeface="Bangla Sangam MN" charset="0"/>
              </a:rPr>
              <a:t>Oral </a:t>
            </a:r>
            <a:r>
              <a:rPr lang="en-US" dirty="0" err="1">
                <a:latin typeface="Bangla Sangam MN" charset="0"/>
                <a:ea typeface="Bangla Sangam MN" charset="0"/>
                <a:cs typeface="Bangla Sangam MN" charset="0"/>
              </a:rPr>
              <a:t>ofloxacin</a:t>
            </a:r>
            <a:r>
              <a:rPr lang="en-US" dirty="0">
                <a:latin typeface="Bangla Sangam MN" charset="0"/>
                <a:ea typeface="Bangla Sangam MN" charset="0"/>
                <a:cs typeface="Bangla Sangam MN" charset="0"/>
              </a:rPr>
              <a:t> 400mg twice daily plus oral metronidazole 400mg twice daily for 14 days </a:t>
            </a:r>
            <a:endParaRPr lang="en-US" dirty="0" smtClean="0">
              <a:latin typeface="Bangla Sangam MN" charset="0"/>
              <a:ea typeface="Bangla Sangam MN" charset="0"/>
              <a:cs typeface="Bangla Sangam MN" charset="0"/>
            </a:endParaRPr>
          </a:p>
          <a:p>
            <a:r>
              <a:rPr lang="en-US" dirty="0">
                <a:latin typeface="Bangla Sangam MN" charset="0"/>
                <a:ea typeface="Bangla Sangam MN" charset="0"/>
                <a:cs typeface="Bangla Sangam MN" charset="0"/>
              </a:rPr>
              <a:t>Alternative </a:t>
            </a:r>
            <a:r>
              <a:rPr lang="en-US" dirty="0" smtClean="0">
                <a:latin typeface="Bangla Sangam MN" charset="0"/>
                <a:ea typeface="Bangla Sangam MN" charset="0"/>
                <a:cs typeface="Bangla Sangam MN" charset="0"/>
              </a:rPr>
              <a:t>Regimens:</a:t>
            </a:r>
          </a:p>
          <a:p>
            <a:pPr marL="457200" indent="-457200">
              <a:buFont typeface="+mj-lt"/>
              <a:buAutoNum type="arabicPeriod"/>
            </a:pPr>
            <a:r>
              <a:rPr lang="en-US" dirty="0">
                <a:latin typeface="Bangla Sangam MN" charset="0"/>
                <a:ea typeface="Bangla Sangam MN" charset="0"/>
                <a:cs typeface="Bangla Sangam MN" charset="0"/>
              </a:rPr>
              <a:t>C</a:t>
            </a:r>
            <a:r>
              <a:rPr lang="en-US" dirty="0" smtClean="0">
                <a:latin typeface="Bangla Sangam MN" charset="0"/>
                <a:ea typeface="Bangla Sangam MN" charset="0"/>
                <a:cs typeface="Bangla Sangam MN" charset="0"/>
              </a:rPr>
              <a:t>eftriaxone </a:t>
            </a:r>
            <a:r>
              <a:rPr lang="en-US" dirty="0">
                <a:latin typeface="Bangla Sangam MN" charset="0"/>
                <a:ea typeface="Bangla Sangam MN" charset="0"/>
                <a:cs typeface="Bangla Sangam MN" charset="0"/>
              </a:rPr>
              <a:t>500 mg </a:t>
            </a:r>
            <a:r>
              <a:rPr lang="en-US" dirty="0" smtClean="0">
                <a:latin typeface="Bangla Sangam MN" charset="0"/>
                <a:ea typeface="Bangla Sangam MN" charset="0"/>
                <a:cs typeface="Bangla Sangam MN" charset="0"/>
              </a:rPr>
              <a:t>IM </a:t>
            </a:r>
            <a:r>
              <a:rPr lang="en-US" dirty="0">
                <a:latin typeface="Bangla Sangam MN" charset="0"/>
                <a:ea typeface="Bangla Sangam MN" charset="0"/>
                <a:cs typeface="Bangla Sangam MN" charset="0"/>
              </a:rPr>
              <a:t>followed by azithromycin 1 g/week for 2 </a:t>
            </a:r>
            <a:r>
              <a:rPr lang="en-US" dirty="0" smtClean="0">
                <a:latin typeface="Bangla Sangam MN" charset="0"/>
                <a:ea typeface="Bangla Sangam MN" charset="0"/>
                <a:cs typeface="Bangla Sangam MN" charset="0"/>
              </a:rPr>
              <a:t>weeks</a:t>
            </a:r>
          </a:p>
          <a:p>
            <a:pPr marL="457200" indent="-457200">
              <a:buFont typeface="+mj-lt"/>
              <a:buAutoNum type="arabicPeriod"/>
            </a:pPr>
            <a:r>
              <a:rPr lang="en-US" dirty="0">
                <a:latin typeface="Bangla Sangam MN" charset="0"/>
                <a:ea typeface="Bangla Sangam MN" charset="0"/>
                <a:cs typeface="Bangla Sangam MN" charset="0"/>
              </a:rPr>
              <a:t>O</a:t>
            </a:r>
            <a:r>
              <a:rPr lang="en-US" dirty="0" smtClean="0">
                <a:latin typeface="Bangla Sangam MN" charset="0"/>
                <a:ea typeface="Bangla Sangam MN" charset="0"/>
                <a:cs typeface="Bangla Sangam MN" charset="0"/>
              </a:rPr>
              <a:t>ral </a:t>
            </a:r>
            <a:r>
              <a:rPr lang="en-US" dirty="0">
                <a:latin typeface="Bangla Sangam MN" charset="0"/>
                <a:ea typeface="Bangla Sangam MN" charset="0"/>
                <a:cs typeface="Bangla Sangam MN" charset="0"/>
              </a:rPr>
              <a:t>moxifloxacin 400mg once daily for 14 days </a:t>
            </a:r>
            <a:endParaRPr lang="en-US" dirty="0" smtClean="0">
              <a:latin typeface="Bangla Sangam MN" charset="0"/>
              <a:ea typeface="Bangla Sangam MN" charset="0"/>
              <a:cs typeface="Bangla Sangam MN" charset="0"/>
            </a:endParaRPr>
          </a:p>
          <a:p>
            <a:endParaRPr lang="en-US" dirty="0"/>
          </a:p>
        </p:txBody>
      </p:sp>
    </p:spTree>
    <p:extLst>
      <p:ext uri="{BB962C8B-B14F-4D97-AF65-F5344CB8AC3E}">
        <p14:creationId xmlns:p14="http://schemas.microsoft.com/office/powerpoint/2010/main" val="11078530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52399"/>
            <a:ext cx="11628120" cy="1843087"/>
          </a:xfrm>
        </p:spPr>
        <p:txBody>
          <a:bodyPr>
            <a:normAutofit/>
          </a:bodyPr>
          <a:lstStyle/>
          <a:p>
            <a:pPr algn="ctr"/>
            <a:r>
              <a:rPr lang="en-US" sz="2800" b="1" dirty="0" smtClean="0"/>
              <a:t/>
            </a:r>
            <a:br>
              <a:rPr lang="en-US" sz="2800" b="1" dirty="0" smtClean="0"/>
            </a:br>
            <a:r>
              <a:rPr lang="en-US" sz="2800" b="1" dirty="0" smtClean="0"/>
              <a:t>This was yesterday’s lecture by </a:t>
            </a:r>
            <a:r>
              <a:rPr lang="en-US" sz="2800" b="1" dirty="0" err="1" smtClean="0"/>
              <a:t>Abeer</a:t>
            </a:r>
            <a:r>
              <a:rPr lang="en-US" sz="2800" b="1" dirty="0" smtClean="0"/>
              <a:t> Al-</a:t>
            </a:r>
            <a:r>
              <a:rPr lang="en-US" sz="2800" b="1" dirty="0" err="1" smtClean="0"/>
              <a:t>Obaidan</a:t>
            </a:r>
            <a:r>
              <a:rPr lang="en-US" sz="2800" b="1" dirty="0" smtClean="0"/>
              <a:t>.. The best neurologist in Q8</a:t>
            </a:r>
            <a:br>
              <a:rPr lang="en-US" sz="2800" b="1" dirty="0" smtClean="0"/>
            </a:br>
            <a:r>
              <a:rPr lang="ar-SA" sz="2800" b="1" dirty="0"/>
              <a:t> </a:t>
            </a:r>
            <a:r>
              <a:rPr lang="en-US" sz="2800" b="1" dirty="0" smtClean="0"/>
              <a:t/>
            </a:r>
            <a:br>
              <a:rPr lang="en-US" sz="2800" b="1" dirty="0" smtClean="0"/>
            </a:br>
            <a:r>
              <a:rPr lang="ar-SA" sz="2800" b="1" dirty="0" smtClean="0"/>
              <a:t>راح </a:t>
            </a:r>
            <a:r>
              <a:rPr lang="ar-SA" sz="2800" b="1" dirty="0"/>
              <a:t>ادفع ثمن </a:t>
            </a:r>
            <a:r>
              <a:rPr lang="ar-SA" sz="2800" b="1" dirty="0" smtClean="0"/>
              <a:t>غيابي </a:t>
            </a:r>
            <a:r>
              <a:rPr lang="ar-SA" sz="2800" b="1" dirty="0"/>
              <a:t>عن محاضرتها.. دعواتكم.. وعسى </a:t>
            </a:r>
            <a:r>
              <a:rPr lang="ar-SA" sz="2800" b="1" dirty="0" err="1"/>
              <a:t>هالسلايد</a:t>
            </a:r>
            <a:r>
              <a:rPr lang="ar-SA" sz="2800" b="1" dirty="0"/>
              <a:t> </a:t>
            </a:r>
            <a:r>
              <a:rPr lang="ar-SA" sz="2800" b="1" dirty="0" err="1"/>
              <a:t>يشفعلي</a:t>
            </a:r>
            <a:endParaRPr lang="en-US" sz="28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520" y="2118360"/>
            <a:ext cx="9753600" cy="4556760"/>
          </a:xfrm>
        </p:spPr>
      </p:pic>
    </p:spTree>
    <p:extLst>
      <p:ext uri="{BB962C8B-B14F-4D97-AF65-F5344CB8AC3E}">
        <p14:creationId xmlns:p14="http://schemas.microsoft.com/office/powerpoint/2010/main" val="10763855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Chronic Pelvic </a:t>
            </a:r>
            <a:r>
              <a:rPr lang="en-US" b="1" dirty="0" smtClean="0">
                <a:latin typeface="Bangla Sangam MN" charset="0"/>
                <a:ea typeface="Bangla Sangam MN" charset="0"/>
                <a:cs typeface="Bangla Sangam MN" charset="0"/>
              </a:rPr>
              <a:t>pain (CPP)</a:t>
            </a:r>
            <a:endParaRPr lang="en-US" b="1" dirty="0">
              <a:latin typeface="Bangla Sangam MN" charset="0"/>
              <a:ea typeface="Bangla Sangam MN" charset="0"/>
              <a:cs typeface="Bangla Sangam MN"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0" y="2179320"/>
            <a:ext cx="6065520" cy="4251960"/>
          </a:xfrm>
          <a:prstGeom prst="rect">
            <a:avLst/>
          </a:prstGeom>
        </p:spPr>
      </p:pic>
    </p:spTree>
    <p:extLst>
      <p:ext uri="{BB962C8B-B14F-4D97-AF65-F5344CB8AC3E}">
        <p14:creationId xmlns:p14="http://schemas.microsoft.com/office/powerpoint/2010/main" val="10656154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Chronic Pelvic pain</a:t>
            </a:r>
            <a:endParaRPr lang="en-US" b="1"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smtClean="0">
                <a:latin typeface="Bangla Sangam MN" charset="0"/>
                <a:ea typeface="Bangla Sangam MN" charset="0"/>
                <a:cs typeface="Bangla Sangam MN" charset="0"/>
              </a:rPr>
              <a:t>CPP can </a:t>
            </a:r>
            <a:r>
              <a:rPr lang="en-US" dirty="0">
                <a:latin typeface="Bangla Sangam MN" charset="0"/>
                <a:ea typeface="Bangla Sangam MN" charset="0"/>
                <a:cs typeface="Bangla Sangam MN" charset="0"/>
              </a:rPr>
              <a:t>be defined as intermittent or constant pain in the lower abdomen or pelvis of a woman of at least 6 months </a:t>
            </a:r>
            <a:r>
              <a:rPr lang="en-US" dirty="0" smtClean="0">
                <a:latin typeface="Bangla Sangam MN" charset="0"/>
                <a:ea typeface="Bangla Sangam MN" charset="0"/>
                <a:cs typeface="Bangla Sangam MN" charset="0"/>
              </a:rPr>
              <a:t>in duration, not </a:t>
            </a:r>
            <a:r>
              <a:rPr lang="en-US" dirty="0">
                <a:latin typeface="Bangla Sangam MN" charset="0"/>
                <a:ea typeface="Bangla Sangam MN" charset="0"/>
                <a:cs typeface="Bangla Sangam MN" charset="0"/>
              </a:rPr>
              <a:t>occurring exclusively with menstruation or intercourse and not associated with </a:t>
            </a:r>
            <a:r>
              <a:rPr lang="en-US" dirty="0" smtClean="0">
                <a:latin typeface="Bangla Sangam MN" charset="0"/>
                <a:ea typeface="Bangla Sangam MN" charset="0"/>
                <a:cs typeface="Bangla Sangam MN" charset="0"/>
              </a:rPr>
              <a:t>pregnancy</a:t>
            </a:r>
          </a:p>
          <a:p>
            <a:endParaRPr lang="en-US" dirty="0"/>
          </a:p>
          <a:p>
            <a:endParaRPr lang="en-US" dirty="0"/>
          </a:p>
        </p:txBody>
      </p:sp>
    </p:spTree>
    <p:extLst>
      <p:ext uri="{BB962C8B-B14F-4D97-AF65-F5344CB8AC3E}">
        <p14:creationId xmlns:p14="http://schemas.microsoft.com/office/powerpoint/2010/main" val="19324500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Chronic Pelvic pain</a:t>
            </a: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Common gynecologic causes of CPP include endometriosis, prior pelvic inflammatory disease, ovarian cysts, adhesions, </a:t>
            </a:r>
            <a:r>
              <a:rPr lang="en-US" dirty="0" err="1">
                <a:latin typeface="Bangla Sangam MN" charset="0"/>
                <a:ea typeface="Bangla Sangam MN" charset="0"/>
                <a:cs typeface="Bangla Sangam MN" charset="0"/>
              </a:rPr>
              <a:t>adenomyosis</a:t>
            </a:r>
            <a:r>
              <a:rPr lang="en-US" dirty="0">
                <a:latin typeface="Bangla Sangam MN" charset="0"/>
                <a:ea typeface="Bangla Sangam MN" charset="0"/>
                <a:cs typeface="Bangla Sangam MN" charset="0"/>
              </a:rPr>
              <a:t>, and leiomyoma</a:t>
            </a:r>
          </a:p>
        </p:txBody>
      </p:sp>
    </p:spTree>
    <p:extLst>
      <p:ext uri="{BB962C8B-B14F-4D97-AF65-F5344CB8AC3E}">
        <p14:creationId xmlns:p14="http://schemas.microsoft.com/office/powerpoint/2010/main" val="1461198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Endometrial </a:t>
            </a:r>
            <a:r>
              <a:rPr lang="en-US" dirty="0" smtClean="0">
                <a:latin typeface="Bangla Sangam MN" charset="0"/>
                <a:ea typeface="Bangla Sangam MN" charset="0"/>
                <a:cs typeface="Bangla Sangam MN" charset="0"/>
              </a:rPr>
              <a:t>polyp</a:t>
            </a:r>
            <a:endParaRPr lang="en-US" dirty="0">
              <a:latin typeface="Bangla Sangam MN" charset="0"/>
              <a:ea typeface="Bangla Sangam MN" charset="0"/>
              <a:cs typeface="Bangla Sangam MN"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151" y="2016125"/>
            <a:ext cx="4757662" cy="3449638"/>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027" y="2016125"/>
            <a:ext cx="4762500" cy="3449638"/>
          </a:xfrm>
          <a:prstGeom prst="rect">
            <a:avLst/>
          </a:prstGeom>
        </p:spPr>
      </p:pic>
    </p:spTree>
    <p:extLst>
      <p:ext uri="{BB962C8B-B14F-4D97-AF65-F5344CB8AC3E}">
        <p14:creationId xmlns:p14="http://schemas.microsoft.com/office/powerpoint/2010/main" val="21463226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CPP-</a:t>
            </a:r>
            <a:r>
              <a:rPr lang="en-US" b="1" dirty="0">
                <a:latin typeface="Bangla Sangam MN" charset="0"/>
                <a:ea typeface="Bangla Sangam MN" charset="0"/>
                <a:cs typeface="Bangla Sangam MN" charset="0"/>
              </a:rPr>
              <a:t>EVALUATION</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a:xfrm>
            <a:off x="1451579" y="2015732"/>
            <a:ext cx="9603275" cy="3988828"/>
          </a:xfrm>
        </p:spPr>
        <p:txBody>
          <a:bodyPr>
            <a:normAutofit/>
          </a:bodyPr>
          <a:lstStyle/>
          <a:p>
            <a:r>
              <a:rPr lang="en-US" dirty="0" smtClean="0">
                <a:latin typeface="Bangla Sangam MN" charset="0"/>
                <a:ea typeface="Bangla Sangam MN" charset="0"/>
                <a:cs typeface="Bangla Sangam MN" charset="0"/>
              </a:rPr>
              <a:t>Women </a:t>
            </a:r>
            <a:r>
              <a:rPr lang="en-US" dirty="0">
                <a:latin typeface="Bangla Sangam MN" charset="0"/>
                <a:ea typeface="Bangla Sangam MN" charset="0"/>
                <a:cs typeface="Bangla Sangam MN" charset="0"/>
              </a:rPr>
              <a:t>with acute pelvic pain, </a:t>
            </a:r>
            <a:r>
              <a:rPr lang="en-US" dirty="0" smtClean="0">
                <a:latin typeface="Bangla Sangam MN" charset="0"/>
                <a:ea typeface="Bangla Sangam MN" charset="0"/>
                <a:cs typeface="Bangla Sangam MN" charset="0"/>
              </a:rPr>
              <a:t>unstable </a:t>
            </a:r>
            <a:r>
              <a:rPr lang="en-US" dirty="0">
                <a:latin typeface="Bangla Sangam MN" charset="0"/>
                <a:ea typeface="Bangla Sangam MN" charset="0"/>
                <a:cs typeface="Bangla Sangam MN" charset="0"/>
              </a:rPr>
              <a:t>vital signs, peritoneal signs, or suspected life-threatening pathology (</a:t>
            </a:r>
            <a:r>
              <a:rPr lang="en-US" dirty="0" err="1" smtClean="0">
                <a:latin typeface="Bangla Sangam MN" charset="0"/>
                <a:ea typeface="Bangla Sangam MN" charset="0"/>
                <a:cs typeface="Bangla Sangam MN" charset="0"/>
              </a:rPr>
              <a:t>e.g</a:t>
            </a:r>
            <a:r>
              <a:rPr lang="en-US" dirty="0">
                <a:latin typeface="Bangla Sangam MN" charset="0"/>
                <a:ea typeface="Bangla Sangam MN" charset="0"/>
                <a:cs typeface="Bangla Sangam MN" charset="0"/>
              </a:rPr>
              <a:t>, ectopic pregnancy, bowel perforation) should be referred for emergent evaluation and </a:t>
            </a:r>
            <a:r>
              <a:rPr lang="en-US" dirty="0" smtClean="0">
                <a:latin typeface="Bangla Sangam MN" charset="0"/>
                <a:ea typeface="Bangla Sangam MN" charset="0"/>
                <a:cs typeface="Bangla Sangam MN" charset="0"/>
              </a:rPr>
              <a:t>management.</a:t>
            </a:r>
          </a:p>
        </p:txBody>
      </p:sp>
    </p:spTree>
    <p:extLst>
      <p:ext uri="{BB962C8B-B14F-4D97-AF65-F5344CB8AC3E}">
        <p14:creationId xmlns:p14="http://schemas.microsoft.com/office/powerpoint/2010/main" val="12626448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CPP- </a:t>
            </a:r>
            <a:r>
              <a:rPr lang="en-US" b="1" dirty="0">
                <a:latin typeface="Bangla Sangam MN" charset="0"/>
                <a:ea typeface="Bangla Sangam MN" charset="0"/>
                <a:cs typeface="Bangla Sangam MN" charset="0"/>
              </a:rPr>
              <a:t>History</a:t>
            </a: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H</a:t>
            </a:r>
            <a:r>
              <a:rPr lang="en-US" dirty="0" smtClean="0">
                <a:latin typeface="Bangla Sangam MN" charset="0"/>
                <a:ea typeface="Bangla Sangam MN" charset="0"/>
                <a:cs typeface="Bangla Sangam MN" charset="0"/>
              </a:rPr>
              <a:t>istory should include urinary</a:t>
            </a:r>
            <a:r>
              <a:rPr lang="en-US" dirty="0">
                <a:latin typeface="Bangla Sangam MN" charset="0"/>
                <a:ea typeface="Bangla Sangam MN" charset="0"/>
                <a:cs typeface="Bangla Sangam MN" charset="0"/>
              </a:rPr>
              <a:t>, gastrointestinal, gynecologic, musculoskeletal, sexual, and psychosocial symptoms</a:t>
            </a:r>
          </a:p>
        </p:txBody>
      </p:sp>
    </p:spTree>
    <p:extLst>
      <p:ext uri="{BB962C8B-B14F-4D97-AF65-F5344CB8AC3E}">
        <p14:creationId xmlns:p14="http://schemas.microsoft.com/office/powerpoint/2010/main" val="14653492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CPP- History</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a:xfrm>
            <a:off x="1451579" y="2015732"/>
            <a:ext cx="9603275" cy="4141228"/>
          </a:xfrm>
        </p:spPr>
        <p:txBody>
          <a:bodyPr>
            <a:normAutofit/>
          </a:bodyPr>
          <a:lstStyle/>
          <a:p>
            <a:pPr marL="0" indent="0">
              <a:buNone/>
            </a:pPr>
            <a:r>
              <a:rPr lang="en-US" b="1" dirty="0">
                <a:latin typeface="Bangla Sangam MN" charset="0"/>
                <a:ea typeface="Bangla Sangam MN" charset="0"/>
                <a:cs typeface="Bangla Sangam MN" charset="0"/>
              </a:rPr>
              <a:t>Provocative and palliative </a:t>
            </a:r>
            <a:r>
              <a:rPr lang="en-US" b="1" dirty="0" smtClean="0">
                <a:latin typeface="Bangla Sangam MN" charset="0"/>
                <a:ea typeface="Bangla Sangam MN" charset="0"/>
                <a:cs typeface="Bangla Sangam MN" charset="0"/>
              </a:rPr>
              <a:t>factors:</a:t>
            </a:r>
          </a:p>
          <a:p>
            <a:r>
              <a:rPr lang="en-US" dirty="0">
                <a:latin typeface="Bangla Sangam MN" charset="0"/>
                <a:ea typeface="Bangla Sangam MN" charset="0"/>
                <a:cs typeface="Bangla Sangam MN" charset="0"/>
              </a:rPr>
              <a:t>Pain that worsens with eating and/or improves with bowel movement is suggestive of a gastrointestinal </a:t>
            </a:r>
            <a:r>
              <a:rPr lang="en-US" dirty="0" smtClean="0">
                <a:latin typeface="Bangla Sangam MN" charset="0"/>
                <a:ea typeface="Bangla Sangam MN" charset="0"/>
                <a:cs typeface="Bangla Sangam MN" charset="0"/>
              </a:rPr>
              <a:t>process</a:t>
            </a:r>
          </a:p>
          <a:p>
            <a:r>
              <a:rPr lang="en-US" dirty="0">
                <a:latin typeface="Bangla Sangam MN" charset="0"/>
                <a:ea typeface="Bangla Sangam MN" charset="0"/>
                <a:cs typeface="Bangla Sangam MN" charset="0"/>
              </a:rPr>
              <a:t>Pain with urination or defecation can result from deep infiltrating endometriosis as well as functional and pathological disorders of the bladder or intestine (</a:t>
            </a:r>
            <a:r>
              <a:rPr lang="en-US" dirty="0" err="1">
                <a:latin typeface="Bangla Sangam MN" charset="0"/>
                <a:ea typeface="Bangla Sangam MN" charset="0"/>
                <a:cs typeface="Bangla Sangam MN" charset="0"/>
              </a:rPr>
              <a:t>eg</a:t>
            </a:r>
            <a:r>
              <a:rPr lang="en-US" dirty="0">
                <a:latin typeface="Bangla Sangam MN" charset="0"/>
                <a:ea typeface="Bangla Sangam MN" charset="0"/>
                <a:cs typeface="Bangla Sangam MN" charset="0"/>
              </a:rPr>
              <a:t>, painful bladder syndrome, irritable bowel syndrome, or inflammatory bowel disease</a:t>
            </a:r>
            <a:r>
              <a:rPr lang="en-US" dirty="0" smtClean="0">
                <a:latin typeface="Bangla Sangam MN" charset="0"/>
                <a:ea typeface="Bangla Sangam MN" charset="0"/>
                <a:cs typeface="Bangla Sangam MN" charset="0"/>
              </a:rPr>
              <a:t>).</a:t>
            </a:r>
          </a:p>
        </p:txBody>
      </p:sp>
    </p:spTree>
    <p:extLst>
      <p:ext uri="{BB962C8B-B14F-4D97-AF65-F5344CB8AC3E}">
        <p14:creationId xmlns:p14="http://schemas.microsoft.com/office/powerpoint/2010/main" val="15063857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CPP- History</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Pain that is altered (increased or decreased) with specific activities or position changes suggests a musculoskeletal or vascular etiology (</a:t>
            </a:r>
            <a:r>
              <a:rPr lang="en-US" dirty="0" err="1" smtClean="0">
                <a:latin typeface="Bangla Sangam MN" charset="0"/>
                <a:ea typeface="Bangla Sangam MN" charset="0"/>
                <a:cs typeface="Bangla Sangam MN" charset="0"/>
              </a:rPr>
              <a:t>e.g</a:t>
            </a:r>
            <a:r>
              <a:rPr lang="en-US" dirty="0" smtClean="0">
                <a:latin typeface="Bangla Sangam MN" charset="0"/>
                <a:ea typeface="Bangla Sangam MN" charset="0"/>
                <a:cs typeface="Bangla Sangam MN" charset="0"/>
              </a:rPr>
              <a:t>, pelvic </a:t>
            </a:r>
            <a:r>
              <a:rPr lang="en-US" dirty="0">
                <a:latin typeface="Bangla Sangam MN" charset="0"/>
                <a:ea typeface="Bangla Sangam MN" charset="0"/>
                <a:cs typeface="Bangla Sangam MN" charset="0"/>
              </a:rPr>
              <a:t>congestion syndrome)</a:t>
            </a:r>
          </a:p>
          <a:p>
            <a:r>
              <a:rPr lang="en-US" dirty="0">
                <a:latin typeface="Bangla Sangam MN" charset="0"/>
                <a:ea typeface="Bangla Sangam MN" charset="0"/>
                <a:cs typeface="Bangla Sangam MN" charset="0"/>
              </a:rPr>
              <a:t>Irritable bowel pain and painful bladder syndrome are typically associated with some degree of impaired visceral function</a:t>
            </a:r>
          </a:p>
        </p:txBody>
      </p:sp>
    </p:spTree>
    <p:extLst>
      <p:ext uri="{BB962C8B-B14F-4D97-AF65-F5344CB8AC3E}">
        <p14:creationId xmlns:p14="http://schemas.microsoft.com/office/powerpoint/2010/main" val="11613161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CPP- History</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latin typeface="Bangla Sangam MN" charset="0"/>
                <a:ea typeface="Bangla Sangam MN" charset="0"/>
                <a:cs typeface="Bangla Sangam MN" charset="0"/>
              </a:rPr>
              <a:t>Radiation</a:t>
            </a:r>
          </a:p>
          <a:p>
            <a:r>
              <a:rPr lang="en-US" dirty="0">
                <a:latin typeface="Bangla Sangam MN" charset="0"/>
                <a:ea typeface="Bangla Sangam MN" charset="0"/>
                <a:cs typeface="Bangla Sangam MN" charset="0"/>
              </a:rPr>
              <a:t>Pelvic pain that isolates to a single area may be more commonly associated with an identifiable anatomic abnormality, such </a:t>
            </a:r>
            <a:r>
              <a:rPr lang="en-US" dirty="0" smtClean="0">
                <a:latin typeface="Bangla Sangam MN" charset="0"/>
                <a:ea typeface="Bangla Sangam MN" charset="0"/>
                <a:cs typeface="Bangla Sangam MN" charset="0"/>
              </a:rPr>
              <a:t>as </a:t>
            </a:r>
            <a:r>
              <a:rPr lang="en-US" dirty="0">
                <a:latin typeface="Bangla Sangam MN" charset="0"/>
                <a:ea typeface="Bangla Sangam MN" charset="0"/>
                <a:cs typeface="Bangla Sangam MN" charset="0"/>
              </a:rPr>
              <a:t>ovarian </a:t>
            </a:r>
            <a:r>
              <a:rPr lang="en-US" dirty="0" smtClean="0">
                <a:latin typeface="Bangla Sangam MN" charset="0"/>
                <a:ea typeface="Bangla Sangam MN" charset="0"/>
                <a:cs typeface="Bangla Sangam MN" charset="0"/>
              </a:rPr>
              <a:t>cyst</a:t>
            </a:r>
          </a:p>
          <a:p>
            <a:r>
              <a:rPr lang="en-US" dirty="0">
                <a:latin typeface="Bangla Sangam MN" charset="0"/>
                <a:ea typeface="Bangla Sangam MN" charset="0"/>
                <a:cs typeface="Bangla Sangam MN" charset="0"/>
              </a:rPr>
              <a:t>Pain that starts in the back and then wraps around the torso and/or radiates to the upper thighs may be suggestive of pelvic girdle dysfunction.</a:t>
            </a:r>
          </a:p>
          <a:p>
            <a:r>
              <a:rPr lang="en-US" dirty="0" smtClean="0">
                <a:latin typeface="Bangla Sangam MN" charset="0"/>
                <a:ea typeface="Bangla Sangam MN" charset="0"/>
                <a:cs typeface="Bangla Sangam MN" charset="0"/>
              </a:rPr>
              <a:t>Chronic </a:t>
            </a:r>
            <a:r>
              <a:rPr lang="en-US" dirty="0">
                <a:latin typeface="Bangla Sangam MN" charset="0"/>
                <a:ea typeface="Bangla Sangam MN" charset="0"/>
                <a:cs typeface="Bangla Sangam MN" charset="0"/>
              </a:rPr>
              <a:t>nephrolithiasis, although </a:t>
            </a:r>
            <a:r>
              <a:rPr lang="en-US" dirty="0" smtClean="0">
                <a:latin typeface="Bangla Sangam MN" charset="0"/>
                <a:ea typeface="Bangla Sangam MN" charset="0"/>
                <a:cs typeface="Bangla Sangam MN" charset="0"/>
              </a:rPr>
              <a:t>will </a:t>
            </a:r>
            <a:r>
              <a:rPr lang="en-US" dirty="0">
                <a:latin typeface="Bangla Sangam MN" charset="0"/>
                <a:ea typeface="Bangla Sangam MN" charset="0"/>
                <a:cs typeface="Bangla Sangam MN" charset="0"/>
              </a:rPr>
              <a:t>have classic renal colic with radiation of the pain to the flanks.</a:t>
            </a:r>
          </a:p>
          <a:p>
            <a:r>
              <a:rPr lang="en-US" dirty="0" smtClean="0">
                <a:latin typeface="Bangla Sangam MN" charset="0"/>
                <a:ea typeface="Bangla Sangam MN" charset="0"/>
                <a:cs typeface="Bangla Sangam MN" charset="0"/>
              </a:rPr>
              <a:t>Chronic </a:t>
            </a:r>
            <a:r>
              <a:rPr lang="en-US" dirty="0">
                <a:latin typeface="Bangla Sangam MN" charset="0"/>
                <a:ea typeface="Bangla Sangam MN" charset="0"/>
                <a:cs typeface="Bangla Sangam MN" charset="0"/>
              </a:rPr>
              <a:t>upper abdominal pain with radiation to the shoulders and back may be suggestive of chronic pancreatitis.</a:t>
            </a:r>
          </a:p>
          <a:p>
            <a:endParaRPr lang="en-US" b="1" dirty="0" smtClean="0">
              <a:latin typeface="Bangla Sangam MN" charset="0"/>
              <a:ea typeface="Bangla Sangam MN" charset="0"/>
              <a:cs typeface="Bangla Sangam MN" charset="0"/>
            </a:endParaRPr>
          </a:p>
          <a:p>
            <a:pPr marL="0" indent="0">
              <a:buNone/>
            </a:pPr>
            <a:endParaRPr lang="en-US" dirty="0"/>
          </a:p>
        </p:txBody>
      </p:sp>
    </p:spTree>
    <p:extLst>
      <p:ext uri="{BB962C8B-B14F-4D97-AF65-F5344CB8AC3E}">
        <p14:creationId xmlns:p14="http://schemas.microsoft.com/office/powerpoint/2010/main" val="19092667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CPP- History</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a:xfrm>
            <a:off x="1451579" y="2015732"/>
            <a:ext cx="9603275" cy="3988828"/>
          </a:xfrm>
        </p:spPr>
        <p:txBody>
          <a:bodyPr/>
          <a:lstStyle/>
          <a:p>
            <a:pPr marL="0" indent="0">
              <a:buNone/>
            </a:pPr>
            <a:r>
              <a:rPr lang="en-US" b="1" dirty="0">
                <a:latin typeface="Bangla Sangam MN" charset="0"/>
                <a:ea typeface="Bangla Sangam MN" charset="0"/>
                <a:cs typeface="Bangla Sangam MN" charset="0"/>
              </a:rPr>
              <a:t>Sexual symptoms </a:t>
            </a:r>
            <a:endParaRPr lang="en-US" b="1" dirty="0" smtClean="0">
              <a:latin typeface="Bangla Sangam MN" charset="0"/>
              <a:ea typeface="Bangla Sangam MN" charset="0"/>
              <a:cs typeface="Bangla Sangam MN" charset="0"/>
            </a:endParaRPr>
          </a:p>
          <a:p>
            <a:r>
              <a:rPr lang="en-US" dirty="0">
                <a:latin typeface="Bangla Sangam MN" charset="0"/>
                <a:ea typeface="Bangla Sangam MN" charset="0"/>
                <a:cs typeface="Bangla Sangam MN" charset="0"/>
              </a:rPr>
              <a:t>dyspareunia</a:t>
            </a:r>
            <a:endParaRPr lang="en-US" dirty="0" smtClean="0">
              <a:latin typeface="Bangla Sangam MN" charset="0"/>
              <a:ea typeface="Bangla Sangam MN" charset="0"/>
              <a:cs typeface="Bangla Sangam MN" charset="0"/>
            </a:endParaRPr>
          </a:p>
          <a:p>
            <a:r>
              <a:rPr lang="en-US" dirty="0" smtClean="0">
                <a:latin typeface="Bangla Sangam MN" charset="0"/>
                <a:ea typeface="Bangla Sangam MN" charset="0"/>
                <a:cs typeface="Bangla Sangam MN" charset="0"/>
              </a:rPr>
              <a:t>Pain </a:t>
            </a:r>
            <a:r>
              <a:rPr lang="en-US" dirty="0">
                <a:latin typeface="Bangla Sangam MN" charset="0"/>
                <a:ea typeface="Bangla Sangam MN" charset="0"/>
                <a:cs typeface="Bangla Sangam MN" charset="0"/>
              </a:rPr>
              <a:t>that is isolated to the vaginal opening or vulva, and begins and is worsened with touch, is suggestive of vulvodynia or pelvic floor pain</a:t>
            </a:r>
            <a:r>
              <a:rPr lang="en-US" dirty="0" smtClean="0">
                <a:latin typeface="Bangla Sangam MN" charset="0"/>
                <a:ea typeface="Bangla Sangam MN" charset="0"/>
                <a:cs typeface="Bangla Sangam MN" charset="0"/>
              </a:rPr>
              <a:t>.</a:t>
            </a:r>
          </a:p>
          <a:p>
            <a:r>
              <a:rPr lang="en-US" dirty="0" smtClean="0">
                <a:latin typeface="Bangla Sangam MN" charset="0"/>
                <a:ea typeface="Bangla Sangam MN" charset="0"/>
                <a:cs typeface="Bangla Sangam MN" charset="0"/>
              </a:rPr>
              <a:t>Deep pain</a:t>
            </a:r>
            <a:r>
              <a:rPr lang="en-US" dirty="0">
                <a:latin typeface="Bangla Sangam MN" charset="0"/>
                <a:ea typeface="Bangla Sangam MN" charset="0"/>
                <a:cs typeface="Bangla Sangam MN" charset="0"/>
              </a:rPr>
              <a:t>, particularly with thrusting, is more suggestive of endometriosis or other deep pelvic pathology</a:t>
            </a:r>
          </a:p>
        </p:txBody>
      </p:sp>
    </p:spTree>
    <p:extLst>
      <p:ext uri="{BB962C8B-B14F-4D97-AF65-F5344CB8AC3E}">
        <p14:creationId xmlns:p14="http://schemas.microsoft.com/office/powerpoint/2010/main" val="21051412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CPP- History</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pPr marL="0" indent="0">
              <a:buNone/>
            </a:pPr>
            <a:r>
              <a:rPr lang="en-US" b="1" dirty="0">
                <a:latin typeface="Bangla Sangam MN" charset="0"/>
                <a:ea typeface="Bangla Sangam MN" charset="0"/>
                <a:cs typeface="Bangla Sangam MN" charset="0"/>
              </a:rPr>
              <a:t>Urinary </a:t>
            </a:r>
            <a:r>
              <a:rPr lang="en-US" b="1" dirty="0" smtClean="0">
                <a:latin typeface="Bangla Sangam MN" charset="0"/>
                <a:ea typeface="Bangla Sangam MN" charset="0"/>
                <a:cs typeface="Bangla Sangam MN" charset="0"/>
              </a:rPr>
              <a:t>symptoms</a:t>
            </a:r>
          </a:p>
          <a:p>
            <a:r>
              <a:rPr lang="en-US" dirty="0">
                <a:latin typeface="Bangla Sangam MN" charset="0"/>
                <a:ea typeface="Bangla Sangam MN" charset="0"/>
                <a:cs typeface="Bangla Sangam MN" charset="0"/>
              </a:rPr>
              <a:t>Women with interstitial cystitis/bladder pain syndrome often note pain with urination or a full bladder, urinary urgency, and/or urinary frequency</a:t>
            </a:r>
            <a:endParaRPr lang="en-US" b="1" dirty="0" smtClean="0">
              <a:latin typeface="Bangla Sangam MN" charset="0"/>
              <a:ea typeface="Bangla Sangam MN" charset="0"/>
              <a:cs typeface="Bangla Sangam MN" charset="0"/>
            </a:endParaRPr>
          </a:p>
          <a:p>
            <a:pPr marL="0" indent="0">
              <a:buNone/>
            </a:pPr>
            <a:endParaRPr lang="en-US" b="1" dirty="0"/>
          </a:p>
        </p:txBody>
      </p:sp>
    </p:spTree>
    <p:extLst>
      <p:ext uri="{BB962C8B-B14F-4D97-AF65-F5344CB8AC3E}">
        <p14:creationId xmlns:p14="http://schemas.microsoft.com/office/powerpoint/2010/main" val="13161565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CPP- History</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a:xfrm>
            <a:off x="1417320" y="2015732"/>
            <a:ext cx="10347960" cy="4049788"/>
          </a:xfrm>
        </p:spPr>
        <p:txBody>
          <a:bodyPr>
            <a:normAutofit fontScale="92500"/>
          </a:bodyPr>
          <a:lstStyle/>
          <a:p>
            <a:pPr marL="0" indent="0">
              <a:buNone/>
            </a:pPr>
            <a:r>
              <a:rPr lang="en-US" b="1" dirty="0">
                <a:latin typeface="Bangla Sangam MN" charset="0"/>
                <a:ea typeface="Bangla Sangam MN" charset="0"/>
                <a:cs typeface="Bangla Sangam MN" charset="0"/>
              </a:rPr>
              <a:t>Bowel symptoms</a:t>
            </a:r>
            <a:endParaRPr lang="en-US" b="1" dirty="0" smtClean="0">
              <a:latin typeface="Bangla Sangam MN" charset="0"/>
              <a:ea typeface="Bangla Sangam MN" charset="0"/>
              <a:cs typeface="Bangla Sangam MN" charset="0"/>
            </a:endParaRPr>
          </a:p>
          <a:p>
            <a:r>
              <a:rPr lang="en-US" dirty="0" smtClean="0">
                <a:latin typeface="Bangla Sangam MN" charset="0"/>
                <a:ea typeface="Bangla Sangam MN" charset="0"/>
                <a:cs typeface="Bangla Sangam MN" charset="0"/>
              </a:rPr>
              <a:t>Deep infiltrating </a:t>
            </a:r>
            <a:r>
              <a:rPr lang="en-US" dirty="0">
                <a:latin typeface="Bangla Sangam MN" charset="0"/>
                <a:ea typeface="Bangla Sangam MN" charset="0"/>
                <a:cs typeface="Bangla Sangam MN" charset="0"/>
              </a:rPr>
              <a:t>endometriosis and acute colitis can present with associated symptoms such as diarrhea, constipation, blood or mucus in </a:t>
            </a:r>
            <a:r>
              <a:rPr lang="en-US" dirty="0" smtClean="0">
                <a:latin typeface="Bangla Sangam MN" charset="0"/>
                <a:ea typeface="Bangla Sangam MN" charset="0"/>
                <a:cs typeface="Bangla Sangam MN" charset="0"/>
              </a:rPr>
              <a:t>the stool</a:t>
            </a:r>
            <a:r>
              <a:rPr lang="en-US" dirty="0">
                <a:latin typeface="Bangla Sangam MN" charset="0"/>
                <a:ea typeface="Bangla Sangam MN" charset="0"/>
                <a:cs typeface="Bangla Sangam MN" charset="0"/>
              </a:rPr>
              <a:t>, and/or abdominal bloating, although these nonspecific findings can also be seen in women with functional gastrointestinal disorders such as irritable bowel </a:t>
            </a:r>
            <a:r>
              <a:rPr lang="en-US" dirty="0" smtClean="0">
                <a:latin typeface="Bangla Sangam MN" charset="0"/>
                <a:ea typeface="Bangla Sangam MN" charset="0"/>
                <a:cs typeface="Bangla Sangam MN" charset="0"/>
              </a:rPr>
              <a:t>syndrome.</a:t>
            </a:r>
          </a:p>
          <a:p>
            <a:r>
              <a:rPr lang="en-US" dirty="0" smtClean="0">
                <a:latin typeface="Bangla Sangam MN" charset="0"/>
                <a:ea typeface="Bangla Sangam MN" charset="0"/>
                <a:cs typeface="Bangla Sangam MN" charset="0"/>
              </a:rPr>
              <a:t>Women </a:t>
            </a:r>
            <a:r>
              <a:rPr lang="en-US" dirty="0">
                <a:latin typeface="Bangla Sangam MN" charset="0"/>
                <a:ea typeface="Bangla Sangam MN" charset="0"/>
                <a:cs typeface="Bangla Sangam MN" charset="0"/>
              </a:rPr>
              <a:t>whose primary symptoms are more related to intestinal dysfunction than pain are referred for a gastroenterology </a:t>
            </a:r>
            <a:r>
              <a:rPr lang="en-US" dirty="0" smtClean="0">
                <a:latin typeface="Bangla Sangam MN" charset="0"/>
                <a:ea typeface="Bangla Sangam MN" charset="0"/>
                <a:cs typeface="Bangla Sangam MN" charset="0"/>
              </a:rPr>
              <a:t>consultation</a:t>
            </a:r>
            <a:r>
              <a:rPr lang="en-US" dirty="0">
                <a:latin typeface="Bangla Sangam MN" charset="0"/>
                <a:ea typeface="Bangla Sangam MN" charset="0"/>
                <a:cs typeface="Bangla Sangam MN" charset="0"/>
              </a:rPr>
              <a:t>.</a:t>
            </a:r>
          </a:p>
        </p:txBody>
      </p:sp>
    </p:spTree>
    <p:extLst>
      <p:ext uri="{BB962C8B-B14F-4D97-AF65-F5344CB8AC3E}">
        <p14:creationId xmlns:p14="http://schemas.microsoft.com/office/powerpoint/2010/main" val="195366662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CPP- Psychosocial </a:t>
            </a:r>
            <a:r>
              <a:rPr lang="en-US" b="1" dirty="0">
                <a:latin typeface="Bangla Sangam MN" charset="0"/>
                <a:ea typeface="Bangla Sangam MN" charset="0"/>
                <a:cs typeface="Bangla Sangam MN" charset="0"/>
              </a:rPr>
              <a:t>assessment</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pPr marL="0" indent="0">
              <a:buNone/>
            </a:pPr>
            <a:r>
              <a:rPr lang="en-US" b="1" dirty="0">
                <a:latin typeface="Bangla Sangam MN" charset="0"/>
                <a:ea typeface="Bangla Sangam MN" charset="0"/>
                <a:cs typeface="Bangla Sangam MN" charset="0"/>
              </a:rPr>
              <a:t>Psychiatric </a:t>
            </a:r>
            <a:r>
              <a:rPr lang="en-US" b="1" dirty="0" smtClean="0">
                <a:latin typeface="Bangla Sangam MN" charset="0"/>
                <a:ea typeface="Bangla Sangam MN" charset="0"/>
                <a:cs typeface="Bangla Sangam MN" charset="0"/>
              </a:rPr>
              <a:t>disorders</a:t>
            </a:r>
          </a:p>
          <a:p>
            <a:r>
              <a:rPr lang="en-US" dirty="0">
                <a:latin typeface="Bangla Sangam MN" charset="0"/>
                <a:ea typeface="Bangla Sangam MN" charset="0"/>
                <a:cs typeface="Bangla Sangam MN" charset="0"/>
              </a:rPr>
              <a:t>Women with CPP have been reported to have increased pain-catastrophizing thinking and greater anxiety, somatization, and depression compared with women without chronic </a:t>
            </a:r>
            <a:r>
              <a:rPr lang="en-US" dirty="0" smtClean="0">
                <a:latin typeface="Bangla Sangam MN" charset="0"/>
                <a:ea typeface="Bangla Sangam MN" charset="0"/>
                <a:cs typeface="Bangla Sangam MN" charset="0"/>
              </a:rPr>
              <a:t>pain</a:t>
            </a:r>
          </a:p>
          <a:p>
            <a:r>
              <a:rPr lang="en-US" dirty="0">
                <a:latin typeface="Bangla Sangam MN" charset="0"/>
                <a:ea typeface="Bangla Sangam MN" charset="0"/>
                <a:cs typeface="Bangla Sangam MN" charset="0"/>
              </a:rPr>
              <a:t>It is not clear if depression and CPP are causally </a:t>
            </a:r>
            <a:r>
              <a:rPr lang="en-US" dirty="0" smtClean="0">
                <a:latin typeface="Bangla Sangam MN" charset="0"/>
                <a:ea typeface="Bangla Sangam MN" charset="0"/>
                <a:cs typeface="Bangla Sangam MN" charset="0"/>
              </a:rPr>
              <a:t>related</a:t>
            </a:r>
          </a:p>
          <a:p>
            <a:r>
              <a:rPr lang="en-US" dirty="0">
                <a:latin typeface="Bangla Sangam MN" charset="0"/>
                <a:ea typeface="Bangla Sangam MN" charset="0"/>
                <a:cs typeface="Bangla Sangam MN" charset="0"/>
              </a:rPr>
              <a:t>Both depression and anxiety can generally worsen health outcomes and intensify pain independently of the actual biological process</a:t>
            </a:r>
            <a:endParaRPr lang="en-US" dirty="0" smtClean="0">
              <a:latin typeface="Bangla Sangam MN" charset="0"/>
              <a:ea typeface="Bangla Sangam MN" charset="0"/>
              <a:cs typeface="Bangla Sangam MN" charset="0"/>
            </a:endParaRPr>
          </a:p>
          <a:p>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2499869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CPP- Psychosocial assessment</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pPr marL="0" indent="0">
              <a:buNone/>
            </a:pPr>
            <a:r>
              <a:rPr lang="en-US" b="1" dirty="0">
                <a:latin typeface="Bangla Sangam MN" charset="0"/>
                <a:ea typeface="Bangla Sangam MN" charset="0"/>
                <a:cs typeface="Bangla Sangam MN" charset="0"/>
              </a:rPr>
              <a:t>Sleep </a:t>
            </a:r>
            <a:r>
              <a:rPr lang="en-US" b="1" dirty="0" smtClean="0">
                <a:latin typeface="Bangla Sangam MN" charset="0"/>
                <a:ea typeface="Bangla Sangam MN" charset="0"/>
                <a:cs typeface="Bangla Sangam MN" charset="0"/>
              </a:rPr>
              <a:t>disorder</a:t>
            </a:r>
          </a:p>
          <a:p>
            <a:r>
              <a:rPr lang="en-US" dirty="0">
                <a:latin typeface="Bangla Sangam MN" charset="0"/>
                <a:ea typeface="Bangla Sangam MN" charset="0"/>
                <a:cs typeface="Bangla Sangam MN" charset="0"/>
              </a:rPr>
              <a:t>Sleep disturbance is very common in chronic pain states and thus is crucial to </a:t>
            </a:r>
            <a:r>
              <a:rPr lang="en-US" dirty="0" smtClean="0">
                <a:latin typeface="Bangla Sangam MN" charset="0"/>
                <a:ea typeface="Bangla Sangam MN" charset="0"/>
                <a:cs typeface="Bangla Sangam MN" charset="0"/>
              </a:rPr>
              <a:t>identify.</a:t>
            </a:r>
          </a:p>
          <a:p>
            <a:r>
              <a:rPr lang="en-US" dirty="0" smtClean="0">
                <a:latin typeface="Bangla Sangam MN" charset="0"/>
                <a:ea typeface="Bangla Sangam MN" charset="0"/>
                <a:cs typeface="Bangla Sangam MN" charset="0"/>
              </a:rPr>
              <a:t>Women </a:t>
            </a:r>
            <a:r>
              <a:rPr lang="en-US" dirty="0">
                <a:latin typeface="Bangla Sangam MN" charset="0"/>
                <a:ea typeface="Bangla Sangam MN" charset="0"/>
                <a:cs typeface="Bangla Sangam MN" charset="0"/>
              </a:rPr>
              <a:t>with CPP can have sleep disorders that both result from and contribute to their pain and/or </a:t>
            </a:r>
            <a:r>
              <a:rPr lang="en-US" dirty="0" smtClean="0">
                <a:latin typeface="Bangla Sangam MN" charset="0"/>
                <a:ea typeface="Bangla Sangam MN" charset="0"/>
                <a:cs typeface="Bangla Sangam MN" charset="0"/>
              </a:rPr>
              <a:t>depression.</a:t>
            </a:r>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19095485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Bangla Sangam MN" charset="0"/>
                <a:ea typeface="Bangla Sangam MN" charset="0"/>
                <a:cs typeface="Bangla Sangam MN" charset="0"/>
              </a:rPr>
              <a:t>Abnormal uterine </a:t>
            </a:r>
            <a:r>
              <a:rPr lang="en-US" b="1" dirty="0" smtClean="0">
                <a:latin typeface="Bangla Sangam MN" charset="0"/>
                <a:ea typeface="Bangla Sangam MN" charset="0"/>
                <a:cs typeface="Bangla Sangam MN" charset="0"/>
              </a:rPr>
              <a:t>bleeding</a:t>
            </a:r>
            <a:r>
              <a:rPr lang="en-US" b="1" dirty="0">
                <a:latin typeface="Bangla Sangam MN" charset="0"/>
                <a:ea typeface="Bangla Sangam MN" charset="0"/>
                <a:cs typeface="Bangla Sangam MN" charset="0"/>
              </a:rPr>
              <a:t/>
            </a:r>
            <a:br>
              <a:rPr lang="en-US" b="1" dirty="0">
                <a:latin typeface="Bangla Sangam MN" charset="0"/>
                <a:ea typeface="Bangla Sangam MN" charset="0"/>
                <a:cs typeface="Bangla Sangam MN" charset="0"/>
              </a:rPr>
            </a:br>
            <a:r>
              <a:rPr lang="en-US" dirty="0">
                <a:latin typeface="Bangla Sangam MN" charset="0"/>
                <a:ea typeface="Bangla Sangam MN" charset="0"/>
                <a:cs typeface="Bangla Sangam MN" charset="0"/>
              </a:rPr>
              <a:t> Endometrial </a:t>
            </a:r>
            <a:r>
              <a:rPr lang="en-US" dirty="0" smtClean="0">
                <a:latin typeface="Bangla Sangam MN" charset="0"/>
                <a:ea typeface="Bangla Sangam MN" charset="0"/>
                <a:cs typeface="Bangla Sangam MN" charset="0"/>
              </a:rPr>
              <a:t>polyp</a:t>
            </a:r>
            <a:endParaRPr lang="en-US" dirty="0">
              <a:latin typeface="Bangla Sangam MN" charset="0"/>
              <a:ea typeface="Bangla Sangam MN" charset="0"/>
              <a:cs typeface="Bangla Sangam MN"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8503" y="2000359"/>
            <a:ext cx="4400048" cy="34496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180" y="2000359"/>
            <a:ext cx="4604965" cy="3449638"/>
          </a:xfrm>
          <a:prstGeom prst="rect">
            <a:avLst/>
          </a:prstGeom>
        </p:spPr>
      </p:pic>
    </p:spTree>
    <p:extLst>
      <p:ext uri="{BB962C8B-B14F-4D97-AF65-F5344CB8AC3E}">
        <p14:creationId xmlns:p14="http://schemas.microsoft.com/office/powerpoint/2010/main" val="10331879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CPP- Psychosocial assessment</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normAutofit/>
          </a:bodyPr>
          <a:lstStyle/>
          <a:p>
            <a:pPr marL="0" indent="0">
              <a:buNone/>
            </a:pPr>
            <a:r>
              <a:rPr lang="en-US" b="1" dirty="0" smtClean="0">
                <a:latin typeface="Bangla Sangam MN" charset="0"/>
                <a:ea typeface="Bangla Sangam MN" charset="0"/>
                <a:cs typeface="Bangla Sangam MN" charset="0"/>
              </a:rPr>
              <a:t>Abuse</a:t>
            </a:r>
          </a:p>
          <a:p>
            <a:r>
              <a:rPr lang="en-US" dirty="0">
                <a:latin typeface="Bangla Sangam MN" charset="0"/>
                <a:ea typeface="Bangla Sangam MN" charset="0"/>
                <a:cs typeface="Bangla Sangam MN" charset="0"/>
              </a:rPr>
              <a:t> </a:t>
            </a:r>
            <a:r>
              <a:rPr lang="en-US" dirty="0" smtClean="0">
                <a:latin typeface="Bangla Sangam MN" charset="0"/>
                <a:ea typeface="Bangla Sangam MN" charset="0"/>
                <a:cs typeface="Bangla Sangam MN" charset="0"/>
              </a:rPr>
              <a:t>A </a:t>
            </a:r>
            <a:r>
              <a:rPr lang="en-US" dirty="0">
                <a:latin typeface="Bangla Sangam MN" charset="0"/>
                <a:ea typeface="Bangla Sangam MN" charset="0"/>
                <a:cs typeface="Bangla Sangam MN" charset="0"/>
              </a:rPr>
              <a:t>history of abuse (physical, emotional, sexual, or related to childhood neglect) appears to be more common in patients with </a:t>
            </a:r>
            <a:r>
              <a:rPr lang="en-US" dirty="0" smtClean="0">
                <a:latin typeface="Bangla Sangam MN" charset="0"/>
                <a:ea typeface="Bangla Sangam MN" charset="0"/>
                <a:cs typeface="Bangla Sangam MN" charset="0"/>
              </a:rPr>
              <a:t>CPP. </a:t>
            </a:r>
          </a:p>
          <a:p>
            <a:r>
              <a:rPr lang="en-US" dirty="0" smtClean="0">
                <a:latin typeface="Bangla Sangam MN" charset="0"/>
                <a:ea typeface="Bangla Sangam MN" charset="0"/>
                <a:cs typeface="Bangla Sangam MN" charset="0"/>
              </a:rPr>
              <a:t>Studies </a:t>
            </a:r>
            <a:r>
              <a:rPr lang="en-US" dirty="0">
                <a:latin typeface="Bangla Sangam MN" charset="0"/>
                <a:ea typeface="Bangla Sangam MN" charset="0"/>
                <a:cs typeface="Bangla Sangam MN" charset="0"/>
              </a:rPr>
              <a:t>of CPP have reported up to 47 percent of women with CPP disclose a history of physical and/or sexual </a:t>
            </a:r>
            <a:r>
              <a:rPr lang="en-US" dirty="0" smtClean="0">
                <a:latin typeface="Bangla Sangam MN" charset="0"/>
                <a:ea typeface="Bangla Sangam MN" charset="0"/>
                <a:cs typeface="Bangla Sangam MN" charset="0"/>
              </a:rPr>
              <a:t>abuse.</a:t>
            </a:r>
          </a:p>
        </p:txBody>
      </p:sp>
    </p:spTree>
    <p:extLst>
      <p:ext uri="{BB962C8B-B14F-4D97-AF65-F5344CB8AC3E}">
        <p14:creationId xmlns:p14="http://schemas.microsoft.com/office/powerpoint/2010/main" val="17867918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CPP- Psychosocial assessment</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a:xfrm>
            <a:off x="1451579" y="2015732"/>
            <a:ext cx="9603275" cy="4080268"/>
          </a:xfrm>
        </p:spPr>
        <p:txBody>
          <a:bodyPr>
            <a:normAutofit fontScale="92500"/>
          </a:bodyPr>
          <a:lstStyle/>
          <a:p>
            <a:pPr marL="0" indent="0">
              <a:buNone/>
            </a:pPr>
            <a:r>
              <a:rPr lang="en-US" b="1" dirty="0">
                <a:latin typeface="Bangla Sangam MN" charset="0"/>
                <a:ea typeface="Bangla Sangam MN" charset="0"/>
                <a:cs typeface="Bangla Sangam MN" charset="0"/>
              </a:rPr>
              <a:t>Opiate or substance </a:t>
            </a:r>
            <a:r>
              <a:rPr lang="en-US" b="1" dirty="0" smtClean="0">
                <a:latin typeface="Bangla Sangam MN" charset="0"/>
                <a:ea typeface="Bangla Sangam MN" charset="0"/>
                <a:cs typeface="Bangla Sangam MN" charset="0"/>
              </a:rPr>
              <a:t>dependency</a:t>
            </a:r>
          </a:p>
          <a:p>
            <a:r>
              <a:rPr lang="en-US" dirty="0">
                <a:latin typeface="Bangla Sangam MN" charset="0"/>
                <a:ea typeface="Bangla Sangam MN" charset="0"/>
                <a:cs typeface="Bangla Sangam MN" charset="0"/>
              </a:rPr>
              <a:t>Cross-sectional studies have reported that the prevalence of opioid dependence and/or abuse among patients treated with long-term opioids for chronic pain ranges from 3 to 26 </a:t>
            </a:r>
            <a:r>
              <a:rPr lang="en-US" dirty="0" smtClean="0">
                <a:latin typeface="Bangla Sangam MN" charset="0"/>
                <a:ea typeface="Bangla Sangam MN" charset="0"/>
                <a:cs typeface="Bangla Sangam MN" charset="0"/>
              </a:rPr>
              <a:t>percent.</a:t>
            </a:r>
          </a:p>
          <a:p>
            <a:r>
              <a:rPr lang="en-US" dirty="0" smtClean="0">
                <a:latin typeface="Bangla Sangam MN" charset="0"/>
                <a:ea typeface="Bangla Sangam MN" charset="0"/>
                <a:cs typeface="Bangla Sangam MN" charset="0"/>
              </a:rPr>
              <a:t> </a:t>
            </a:r>
            <a:r>
              <a:rPr lang="en-US" dirty="0">
                <a:latin typeface="Bangla Sangam MN" charset="0"/>
                <a:ea typeface="Bangla Sangam MN" charset="0"/>
                <a:cs typeface="Bangla Sangam MN" charset="0"/>
              </a:rPr>
              <a:t>Thus, women with CPP </a:t>
            </a:r>
            <a:r>
              <a:rPr lang="en-US" dirty="0" smtClean="0">
                <a:latin typeface="Bangla Sangam MN" charset="0"/>
                <a:ea typeface="Bangla Sangam MN" charset="0"/>
                <a:cs typeface="Bangla Sangam MN" charset="0"/>
              </a:rPr>
              <a:t>should be </a:t>
            </a:r>
            <a:r>
              <a:rPr lang="en-US" dirty="0">
                <a:latin typeface="Bangla Sangam MN" charset="0"/>
                <a:ea typeface="Bangla Sangam MN" charset="0"/>
                <a:cs typeface="Bangla Sangam MN" charset="0"/>
              </a:rPr>
              <a:t>asked about their use of medications and other substances to treat </a:t>
            </a:r>
            <a:r>
              <a:rPr lang="en-US" dirty="0" smtClean="0">
                <a:latin typeface="Bangla Sangam MN" charset="0"/>
                <a:ea typeface="Bangla Sangam MN" charset="0"/>
                <a:cs typeface="Bangla Sangam MN" charset="0"/>
              </a:rPr>
              <a:t>pain</a:t>
            </a:r>
          </a:p>
          <a:p>
            <a:r>
              <a:rPr lang="en-US" dirty="0">
                <a:latin typeface="Bangla Sangam MN" charset="0"/>
                <a:ea typeface="Bangla Sangam MN" charset="0"/>
                <a:cs typeface="Bangla Sangam MN" charset="0"/>
              </a:rPr>
              <a:t>P</a:t>
            </a:r>
            <a:r>
              <a:rPr lang="en-US" dirty="0" smtClean="0">
                <a:latin typeface="Bangla Sangam MN" charset="0"/>
                <a:ea typeface="Bangla Sangam MN" charset="0"/>
                <a:cs typeface="Bangla Sangam MN" charset="0"/>
              </a:rPr>
              <a:t>atients </a:t>
            </a:r>
            <a:r>
              <a:rPr lang="en-US" dirty="0">
                <a:latin typeface="Bangla Sangam MN" charset="0"/>
                <a:ea typeface="Bangla Sangam MN" charset="0"/>
                <a:cs typeface="Bangla Sangam MN" charset="0"/>
              </a:rPr>
              <a:t>with chronic pain often have a decreased responsiveness to opioid analgesics, such that higher than normal doses are required for adequate analgesia</a:t>
            </a:r>
          </a:p>
        </p:txBody>
      </p:sp>
    </p:spTree>
    <p:extLst>
      <p:ext uri="{BB962C8B-B14F-4D97-AF65-F5344CB8AC3E}">
        <p14:creationId xmlns:p14="http://schemas.microsoft.com/office/powerpoint/2010/main" val="7460083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188720" y="0"/>
            <a:ext cx="9083040" cy="6858000"/>
          </a:xfrm>
          <a:prstGeom prst="rect">
            <a:avLst/>
          </a:prstGeom>
        </p:spPr>
      </p:pic>
    </p:spTree>
    <p:extLst>
      <p:ext uri="{BB962C8B-B14F-4D97-AF65-F5344CB8AC3E}">
        <p14:creationId xmlns:p14="http://schemas.microsoft.com/office/powerpoint/2010/main" val="115347954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CPP- P/E</a:t>
            </a:r>
            <a:endParaRPr lang="en-US" b="1" dirty="0">
              <a:latin typeface="Bangla Sangam MN" charset="0"/>
              <a:ea typeface="Bangla Sangam MN" charset="0"/>
              <a:cs typeface="Bangla Sangam MN"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6366" y="1825625"/>
            <a:ext cx="5499267" cy="4351338"/>
          </a:xfrm>
        </p:spPr>
      </p:pic>
    </p:spTree>
    <p:extLst>
      <p:ext uri="{BB962C8B-B14F-4D97-AF65-F5344CB8AC3E}">
        <p14:creationId xmlns:p14="http://schemas.microsoft.com/office/powerpoint/2010/main" val="119581453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CPP- P/E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95668" y="1825625"/>
            <a:ext cx="3800664" cy="4351338"/>
          </a:xfrm>
        </p:spPr>
      </p:pic>
    </p:spTree>
    <p:extLst>
      <p:ext uri="{BB962C8B-B14F-4D97-AF65-F5344CB8AC3E}">
        <p14:creationId xmlns:p14="http://schemas.microsoft.com/office/powerpoint/2010/main" val="190298834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CPP- P/E</a:t>
            </a:r>
          </a:p>
        </p:txBody>
      </p:sp>
      <p:pic>
        <p:nvPicPr>
          <p:cNvPr id="4" name="Content Placeholder 3"/>
          <p:cNvPicPr>
            <a:picLocks noGrp="1" noChangeAspect="1"/>
          </p:cNvPicPr>
          <p:nvPr>
            <p:ph idx="1"/>
          </p:nvPr>
        </p:nvPicPr>
        <p:blipFill rotWithShape="1">
          <a:blip r:embed="rId3"/>
          <a:stretch/>
        </p:blipFill>
        <p:spPr>
          <a:xfrm>
            <a:off x="4148286" y="1825625"/>
            <a:ext cx="3895428" cy="4351338"/>
          </a:xfrm>
          <a:prstGeom prst="rect">
            <a:avLst/>
          </a:prstGeom>
        </p:spPr>
      </p:pic>
    </p:spTree>
    <p:extLst>
      <p:ext uri="{BB962C8B-B14F-4D97-AF65-F5344CB8AC3E}">
        <p14:creationId xmlns:p14="http://schemas.microsoft.com/office/powerpoint/2010/main" val="1467347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Bangla Sangam MN" charset="0"/>
                <a:ea typeface="Bangla Sangam MN" charset="0"/>
                <a:cs typeface="Bangla Sangam MN" charset="0"/>
              </a:rPr>
              <a:t>CPP- </a:t>
            </a:r>
            <a:r>
              <a:rPr lang="en-US" b="1" dirty="0">
                <a:latin typeface="Bangla Sangam MN" charset="0"/>
                <a:ea typeface="Bangla Sangam MN" charset="0"/>
                <a:cs typeface="Bangla Sangam MN" charset="0"/>
              </a:rPr>
              <a:t>TARGETED TESTING</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normAutofit lnSpcReduction="10000"/>
          </a:bodyPr>
          <a:lstStyle/>
          <a:p>
            <a:r>
              <a:rPr lang="en-US" dirty="0" smtClean="0">
                <a:latin typeface="Bangla Sangam MN" charset="0"/>
                <a:ea typeface="Bangla Sangam MN" charset="0"/>
                <a:cs typeface="Bangla Sangam MN" charset="0"/>
              </a:rPr>
              <a:t>Laboratory </a:t>
            </a:r>
            <a:r>
              <a:rPr lang="en-US" dirty="0">
                <a:latin typeface="Bangla Sangam MN" charset="0"/>
                <a:ea typeface="Bangla Sangam MN" charset="0"/>
                <a:cs typeface="Bangla Sangam MN" charset="0"/>
              </a:rPr>
              <a:t>evaluation is done to exclude other causes for the patient's symptoms. </a:t>
            </a:r>
            <a:endParaRPr lang="en-US" dirty="0" smtClean="0">
              <a:latin typeface="Bangla Sangam MN" charset="0"/>
              <a:ea typeface="Bangla Sangam MN" charset="0"/>
              <a:cs typeface="Bangla Sangam MN" charset="0"/>
            </a:endParaRPr>
          </a:p>
          <a:p>
            <a:r>
              <a:rPr lang="en-US" dirty="0">
                <a:latin typeface="Bangla Sangam MN" charset="0"/>
                <a:ea typeface="Bangla Sangam MN" charset="0"/>
                <a:cs typeface="Bangla Sangam MN" charset="0"/>
              </a:rPr>
              <a:t>W</a:t>
            </a:r>
            <a:r>
              <a:rPr lang="en-US" dirty="0" smtClean="0">
                <a:latin typeface="Bangla Sangam MN" charset="0"/>
                <a:ea typeface="Bangla Sangam MN" charset="0"/>
                <a:cs typeface="Bangla Sangam MN" charset="0"/>
              </a:rPr>
              <a:t>omen </a:t>
            </a:r>
            <a:r>
              <a:rPr lang="en-US" dirty="0">
                <a:latin typeface="Bangla Sangam MN" charset="0"/>
                <a:ea typeface="Bangla Sangam MN" charset="0"/>
                <a:cs typeface="Bangla Sangam MN" charset="0"/>
              </a:rPr>
              <a:t>with pelvic pain </a:t>
            </a:r>
            <a:r>
              <a:rPr lang="en-US" dirty="0" smtClean="0">
                <a:latin typeface="Bangla Sangam MN" charset="0"/>
                <a:ea typeface="Bangla Sangam MN" charset="0"/>
                <a:cs typeface="Bangla Sangam MN" charset="0"/>
              </a:rPr>
              <a:t>should </a:t>
            </a:r>
            <a:r>
              <a:rPr lang="en-US" dirty="0">
                <a:latin typeface="Bangla Sangam MN" charset="0"/>
                <a:ea typeface="Bangla Sangam MN" charset="0"/>
                <a:cs typeface="Bangla Sangam MN" charset="0"/>
              </a:rPr>
              <a:t>have a pregnancy test (if </a:t>
            </a:r>
            <a:r>
              <a:rPr lang="en-US" dirty="0" smtClean="0">
                <a:latin typeface="Bangla Sangam MN" charset="0"/>
                <a:ea typeface="Bangla Sangam MN" charset="0"/>
                <a:cs typeface="Bangla Sangam MN" charset="0"/>
              </a:rPr>
              <a:t>applicable)</a:t>
            </a:r>
          </a:p>
          <a:p>
            <a:r>
              <a:rPr lang="en-US" dirty="0">
                <a:latin typeface="Bangla Sangam MN" charset="0"/>
                <a:ea typeface="Bangla Sangam MN" charset="0"/>
                <a:cs typeface="Bangla Sangam MN" charset="0"/>
              </a:rPr>
              <a:t>U</a:t>
            </a:r>
            <a:r>
              <a:rPr lang="en-US" dirty="0" smtClean="0">
                <a:latin typeface="Bangla Sangam MN" charset="0"/>
                <a:ea typeface="Bangla Sangam MN" charset="0"/>
                <a:cs typeface="Bangla Sangam MN" charset="0"/>
              </a:rPr>
              <a:t>rinalysis</a:t>
            </a:r>
            <a:r>
              <a:rPr lang="en-US" dirty="0">
                <a:latin typeface="Bangla Sangam MN" charset="0"/>
                <a:ea typeface="Bangla Sangam MN" charset="0"/>
                <a:cs typeface="Bangla Sangam MN" charset="0"/>
              </a:rPr>
              <a:t>, and tests for gonorrhea, chlamydia, and </a:t>
            </a:r>
            <a:r>
              <a:rPr lang="en-US" dirty="0" smtClean="0">
                <a:latin typeface="Bangla Sangam MN" charset="0"/>
                <a:ea typeface="Bangla Sangam MN" charset="0"/>
                <a:cs typeface="Bangla Sangam MN" charset="0"/>
              </a:rPr>
              <a:t>trichomonas .</a:t>
            </a:r>
          </a:p>
          <a:p>
            <a:r>
              <a:rPr lang="en-US" dirty="0" smtClean="0">
                <a:latin typeface="Bangla Sangam MN" charset="0"/>
                <a:ea typeface="Bangla Sangam MN" charset="0"/>
                <a:cs typeface="Bangla Sangam MN" charset="0"/>
              </a:rPr>
              <a:t>Women </a:t>
            </a:r>
            <a:r>
              <a:rPr lang="en-US" dirty="0">
                <a:latin typeface="Bangla Sangam MN" charset="0"/>
                <a:ea typeface="Bangla Sangam MN" charset="0"/>
                <a:cs typeface="Bangla Sangam MN" charset="0"/>
              </a:rPr>
              <a:t>with a urinalysis suggestive of infection then undergo urine culture</a:t>
            </a:r>
            <a:r>
              <a:rPr lang="en-US" dirty="0" smtClean="0">
                <a:latin typeface="Bangla Sangam MN" charset="0"/>
                <a:ea typeface="Bangla Sangam MN" charset="0"/>
                <a:cs typeface="Bangla Sangam MN" charset="0"/>
              </a:rPr>
              <a:t>.</a:t>
            </a:r>
          </a:p>
          <a:p>
            <a:r>
              <a:rPr lang="en-US" dirty="0" smtClean="0">
                <a:latin typeface="Bangla Sangam MN" charset="0"/>
                <a:ea typeface="Bangla Sangam MN" charset="0"/>
                <a:cs typeface="Bangla Sangam MN" charset="0"/>
              </a:rPr>
              <a:t> </a:t>
            </a:r>
            <a:r>
              <a:rPr lang="en-US" dirty="0">
                <a:latin typeface="Bangla Sangam MN" charset="0"/>
                <a:ea typeface="Bangla Sangam MN" charset="0"/>
                <a:cs typeface="Bangla Sangam MN" charset="0"/>
              </a:rPr>
              <a:t>Women with a recent travel history and gastrointestinal symptoms undergo testing for intestinal infection.</a:t>
            </a:r>
          </a:p>
        </p:txBody>
      </p:sp>
    </p:spTree>
    <p:extLst>
      <p:ext uri="{BB962C8B-B14F-4D97-AF65-F5344CB8AC3E}">
        <p14:creationId xmlns:p14="http://schemas.microsoft.com/office/powerpoint/2010/main" val="83722935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CPP- TARGETED TESTING</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A pelvic ultrasound is typically performed for women with an enlarged uterus, an adnexal mass, other structural abnormality on physical examination, or symptoms of heavy or irregular bleeding. </a:t>
            </a:r>
          </a:p>
        </p:txBody>
      </p:sp>
    </p:spTree>
    <p:extLst>
      <p:ext uri="{BB962C8B-B14F-4D97-AF65-F5344CB8AC3E}">
        <p14:creationId xmlns:p14="http://schemas.microsoft.com/office/powerpoint/2010/main" val="100084711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CPP- TARGETED TESTING</a:t>
            </a:r>
            <a:endParaRPr lang="en-US" dirty="0">
              <a:latin typeface="Bangla Sangam MN" charset="0"/>
              <a:ea typeface="Bangla Sangam MN" charset="0"/>
              <a:cs typeface="Bangla Sangam MN" charset="0"/>
            </a:endParaRPr>
          </a:p>
        </p:txBody>
      </p:sp>
      <p:sp>
        <p:nvSpPr>
          <p:cNvPr id="3" name="Content Placeholder 2"/>
          <p:cNvSpPr>
            <a:spLocks noGrp="1"/>
          </p:cNvSpPr>
          <p:nvPr>
            <p:ph idx="1"/>
          </p:nvPr>
        </p:nvSpPr>
        <p:spPr/>
        <p:txBody>
          <a:bodyPr/>
          <a:lstStyle/>
          <a:p>
            <a:r>
              <a:rPr lang="en-US" dirty="0">
                <a:latin typeface="Bangla Sangam MN" charset="0"/>
                <a:ea typeface="Bangla Sangam MN" charset="0"/>
                <a:cs typeface="Bangla Sangam MN" charset="0"/>
              </a:rPr>
              <a:t>MRI </a:t>
            </a:r>
            <a:r>
              <a:rPr lang="en-US" dirty="0" smtClean="0">
                <a:latin typeface="Bangla Sangam MN" charset="0"/>
                <a:ea typeface="Bangla Sangam MN" charset="0"/>
                <a:cs typeface="Bangla Sangam MN" charset="0"/>
              </a:rPr>
              <a:t>is helpful </a:t>
            </a:r>
            <a:r>
              <a:rPr lang="en-US" dirty="0">
                <a:latin typeface="Bangla Sangam MN" charset="0"/>
                <a:ea typeface="Bangla Sangam MN" charset="0"/>
                <a:cs typeface="Bangla Sangam MN" charset="0"/>
              </a:rPr>
              <a:t>in women </a:t>
            </a:r>
            <a:r>
              <a:rPr lang="en-US" dirty="0" smtClean="0">
                <a:latin typeface="Bangla Sangam MN" charset="0"/>
                <a:ea typeface="Bangla Sangam MN" charset="0"/>
                <a:cs typeface="Bangla Sangam MN" charset="0"/>
              </a:rPr>
              <a:t>with suspected deep </a:t>
            </a:r>
            <a:r>
              <a:rPr lang="en-US" dirty="0">
                <a:latin typeface="Bangla Sangam MN" charset="0"/>
                <a:ea typeface="Bangla Sangam MN" charset="0"/>
                <a:cs typeface="Bangla Sangam MN" charset="0"/>
              </a:rPr>
              <a:t>infiltrating endometriosis either by history (</a:t>
            </a:r>
            <a:r>
              <a:rPr lang="en-US" dirty="0" err="1" smtClean="0">
                <a:latin typeface="Bangla Sangam MN" charset="0"/>
                <a:ea typeface="Bangla Sangam MN" charset="0"/>
                <a:cs typeface="Bangla Sangam MN" charset="0"/>
              </a:rPr>
              <a:t>e.g</a:t>
            </a:r>
            <a:r>
              <a:rPr lang="en-US" dirty="0">
                <a:latin typeface="Bangla Sangam MN" charset="0"/>
                <a:ea typeface="Bangla Sangam MN" charset="0"/>
                <a:cs typeface="Bangla Sangam MN" charset="0"/>
              </a:rPr>
              <a:t>, </a:t>
            </a:r>
            <a:r>
              <a:rPr lang="en-US" dirty="0" err="1">
                <a:latin typeface="Bangla Sangam MN" charset="0"/>
                <a:ea typeface="Bangla Sangam MN" charset="0"/>
                <a:cs typeface="Bangla Sangam MN" charset="0"/>
              </a:rPr>
              <a:t>dyschezia</a:t>
            </a:r>
            <a:r>
              <a:rPr lang="en-US" dirty="0">
                <a:latin typeface="Bangla Sangam MN" charset="0"/>
                <a:ea typeface="Bangla Sangam MN" charset="0"/>
                <a:cs typeface="Bangla Sangam MN" charset="0"/>
              </a:rPr>
              <a:t> or dyspareunia) or physical examination (</a:t>
            </a:r>
            <a:r>
              <a:rPr lang="en-US" dirty="0" err="1" smtClean="0">
                <a:latin typeface="Bangla Sangam MN" charset="0"/>
                <a:ea typeface="Bangla Sangam MN" charset="0"/>
                <a:cs typeface="Bangla Sangam MN" charset="0"/>
              </a:rPr>
              <a:t>e.g</a:t>
            </a:r>
            <a:r>
              <a:rPr lang="en-US" dirty="0">
                <a:latin typeface="Bangla Sangam MN" charset="0"/>
                <a:ea typeface="Bangla Sangam MN" charset="0"/>
                <a:cs typeface="Bangla Sangam MN" charset="0"/>
              </a:rPr>
              <a:t>, rectovaginal nodules</a:t>
            </a:r>
            <a:r>
              <a:rPr lang="en-US" dirty="0" smtClean="0">
                <a:latin typeface="Bangla Sangam MN" charset="0"/>
                <a:ea typeface="Bangla Sangam MN" charset="0"/>
                <a:cs typeface="Bangla Sangam MN" charset="0"/>
              </a:rPr>
              <a:t>)</a:t>
            </a:r>
          </a:p>
          <a:p>
            <a:r>
              <a:rPr lang="en-US" dirty="0">
                <a:latin typeface="Bangla Sangam MN" charset="0"/>
                <a:ea typeface="Bangla Sangam MN" charset="0"/>
                <a:cs typeface="Bangla Sangam MN" charset="0"/>
              </a:rPr>
              <a:t>Computed tomography (CT) scans are infrequently utilized unless there is evidence of acute enteritis or colitis</a:t>
            </a:r>
          </a:p>
        </p:txBody>
      </p:sp>
    </p:spTree>
    <p:extLst>
      <p:ext uri="{BB962C8B-B14F-4D97-AF65-F5344CB8AC3E}">
        <p14:creationId xmlns:p14="http://schemas.microsoft.com/office/powerpoint/2010/main" val="61489721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Bangla Sangam MN" charset="0"/>
                <a:ea typeface="Bangla Sangam MN" charset="0"/>
                <a:cs typeface="Bangla Sangam MN" charset="0"/>
              </a:rPr>
              <a:t>G</a:t>
            </a:r>
            <a:r>
              <a:rPr lang="en-US" b="1" dirty="0" smtClean="0">
                <a:latin typeface="Bangla Sangam MN" charset="0"/>
                <a:ea typeface="Bangla Sangam MN" charset="0"/>
                <a:cs typeface="Bangla Sangam MN" charset="0"/>
              </a:rPr>
              <a:t>ynecologic </a:t>
            </a:r>
            <a:r>
              <a:rPr lang="en-US" b="1" dirty="0">
                <a:latin typeface="Bangla Sangam MN" charset="0"/>
                <a:ea typeface="Bangla Sangam MN" charset="0"/>
                <a:cs typeface="Bangla Sangam MN" charset="0"/>
              </a:rPr>
              <a:t>causes of CPP </a:t>
            </a:r>
          </a:p>
        </p:txBody>
      </p:sp>
      <p:sp>
        <p:nvSpPr>
          <p:cNvPr id="3" name="Content Placeholder 2"/>
          <p:cNvSpPr>
            <a:spLocks noGrp="1"/>
          </p:cNvSpPr>
          <p:nvPr>
            <p:ph idx="1"/>
          </p:nvPr>
        </p:nvSpPr>
        <p:spPr>
          <a:xfrm>
            <a:off x="1" y="2015732"/>
            <a:ext cx="12192000" cy="4080268"/>
          </a:xfrm>
        </p:spPr>
        <p:txBody>
          <a:bodyPr/>
          <a:lstStyle/>
          <a:p>
            <a:pPr marL="0" indent="0">
              <a:buNone/>
            </a:pPr>
            <a:r>
              <a:rPr lang="en-US" sz="1800" dirty="0" smtClean="0">
                <a:latin typeface="Bangla Sangam MN" charset="0"/>
                <a:ea typeface="Bangla Sangam MN" charset="0"/>
                <a:cs typeface="Bangla Sangam MN" charset="0"/>
              </a:rPr>
              <a:t>     - Endometriosis                                     - Pelvic </a:t>
            </a:r>
            <a:r>
              <a:rPr lang="en-US" sz="1800" dirty="0">
                <a:latin typeface="Bangla Sangam MN" charset="0"/>
                <a:ea typeface="Bangla Sangam MN" charset="0"/>
                <a:cs typeface="Bangla Sangam MN" charset="0"/>
              </a:rPr>
              <a:t>congestion </a:t>
            </a:r>
            <a:r>
              <a:rPr lang="en-US" sz="1800" dirty="0" smtClean="0">
                <a:latin typeface="Bangla Sangam MN" charset="0"/>
                <a:ea typeface="Bangla Sangam MN" charset="0"/>
                <a:cs typeface="Bangla Sangam MN" charset="0"/>
              </a:rPr>
              <a:t>syndrome</a:t>
            </a:r>
          </a:p>
          <a:p>
            <a:pPr marL="0" indent="0">
              <a:buNone/>
            </a:pPr>
            <a:r>
              <a:rPr lang="en-US" sz="1800" dirty="0" smtClean="0">
                <a:latin typeface="Bangla Sangam MN" charset="0"/>
                <a:ea typeface="Bangla Sangam MN" charset="0"/>
                <a:cs typeface="Bangla Sangam MN" charset="0"/>
              </a:rPr>
              <a:t>     - pelvic </a:t>
            </a:r>
            <a:r>
              <a:rPr lang="en-US" sz="1800" dirty="0">
                <a:latin typeface="Bangla Sangam MN" charset="0"/>
                <a:ea typeface="Bangla Sangam MN" charset="0"/>
                <a:cs typeface="Bangla Sangam MN" charset="0"/>
              </a:rPr>
              <a:t>inflammatory disease (PID) </a:t>
            </a:r>
            <a:r>
              <a:rPr lang="en-US" sz="1800" dirty="0" smtClean="0">
                <a:latin typeface="Bangla Sangam MN" charset="0"/>
                <a:ea typeface="Bangla Sangam MN" charset="0"/>
                <a:cs typeface="Bangla Sangam MN" charset="0"/>
              </a:rPr>
              <a:t>        - Ovarian </a:t>
            </a:r>
            <a:r>
              <a:rPr lang="en-US" sz="1800" dirty="0">
                <a:latin typeface="Bangla Sangam MN" charset="0"/>
                <a:ea typeface="Bangla Sangam MN" charset="0"/>
                <a:cs typeface="Bangla Sangam MN" charset="0"/>
              </a:rPr>
              <a:t>remnant </a:t>
            </a:r>
            <a:r>
              <a:rPr lang="en-US" sz="1800" dirty="0" smtClean="0">
                <a:latin typeface="Bangla Sangam MN" charset="0"/>
                <a:ea typeface="Bangla Sangam MN" charset="0"/>
                <a:cs typeface="Bangla Sangam MN" charset="0"/>
              </a:rPr>
              <a:t>and residual ovary syndrome</a:t>
            </a:r>
          </a:p>
          <a:p>
            <a:pPr marL="0" indent="0">
              <a:buNone/>
            </a:pPr>
            <a:r>
              <a:rPr lang="en-US" sz="1800" dirty="0" smtClean="0">
                <a:latin typeface="Bangla Sangam MN" charset="0"/>
                <a:ea typeface="Bangla Sangam MN" charset="0"/>
                <a:cs typeface="Bangla Sangam MN" charset="0"/>
              </a:rPr>
              <a:t>     - Adhesions                                          - Malignancy</a:t>
            </a:r>
          </a:p>
          <a:p>
            <a:pPr marL="0" indent="0">
              <a:buNone/>
            </a:pPr>
            <a:r>
              <a:rPr lang="en-US" sz="1800" dirty="0" smtClean="0">
                <a:latin typeface="Bangla Sangam MN" charset="0"/>
                <a:ea typeface="Bangla Sangam MN" charset="0"/>
                <a:cs typeface="Bangla Sangam MN" charset="0"/>
              </a:rPr>
              <a:t>     - </a:t>
            </a:r>
            <a:r>
              <a:rPr lang="en-US" sz="1800" dirty="0" err="1" smtClean="0">
                <a:latin typeface="Bangla Sangam MN" charset="0"/>
                <a:ea typeface="Bangla Sangam MN" charset="0"/>
                <a:cs typeface="Bangla Sangam MN" charset="0"/>
              </a:rPr>
              <a:t>Adenomyosis</a:t>
            </a:r>
            <a:endParaRPr lang="en-US" sz="1800" dirty="0" smtClean="0">
              <a:latin typeface="Bangla Sangam MN" charset="0"/>
              <a:ea typeface="Bangla Sangam MN" charset="0"/>
              <a:cs typeface="Bangla Sangam MN" charset="0"/>
            </a:endParaRPr>
          </a:p>
          <a:p>
            <a:pPr marL="0" indent="0">
              <a:buNone/>
            </a:pPr>
            <a:r>
              <a:rPr lang="en-US" sz="1800" dirty="0" smtClean="0">
                <a:latin typeface="Bangla Sangam MN" charset="0"/>
                <a:ea typeface="Bangla Sangam MN" charset="0"/>
                <a:cs typeface="Bangla Sangam MN" charset="0"/>
              </a:rPr>
              <a:t>     - Leiomyoma</a:t>
            </a:r>
          </a:p>
          <a:p>
            <a:endParaRPr lang="en-US" dirty="0">
              <a:latin typeface="Bangla Sangam MN" charset="0"/>
              <a:ea typeface="Bangla Sangam MN" charset="0"/>
              <a:cs typeface="Bangla Sangam MN" charset="0"/>
            </a:endParaRPr>
          </a:p>
        </p:txBody>
      </p:sp>
    </p:spTree>
    <p:extLst>
      <p:ext uri="{BB962C8B-B14F-4D97-AF65-F5344CB8AC3E}">
        <p14:creationId xmlns:p14="http://schemas.microsoft.com/office/powerpoint/2010/main" val="8861663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18401</TotalTime>
  <Words>4276</Words>
  <Application>Microsoft Macintosh PowerPoint</Application>
  <PresentationFormat>Widescreen</PresentationFormat>
  <Paragraphs>576</Paragraphs>
  <Slides>141</Slides>
  <Notes>76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141</vt:i4>
      </vt:variant>
    </vt:vector>
  </HeadingPairs>
  <TitlesOfParts>
    <vt:vector size="149" baseType="lpstr">
      <vt:lpstr>Bangla Sangam MN</vt:lpstr>
      <vt:lpstr>Calibri</vt:lpstr>
      <vt:lpstr>Calibri Light</vt:lpstr>
      <vt:lpstr>Chalkduster</vt:lpstr>
      <vt:lpstr>Times New Roman</vt:lpstr>
      <vt:lpstr>Wingdings</vt:lpstr>
      <vt:lpstr>Arial</vt:lpstr>
      <vt:lpstr>Office Theme</vt:lpstr>
      <vt:lpstr>Women’s Health</vt:lpstr>
      <vt:lpstr>Abnormal uterine bleeding</vt:lpstr>
      <vt:lpstr>Abnormal uterine bleeding</vt:lpstr>
      <vt:lpstr>Abnormal uterine bleeding</vt:lpstr>
      <vt:lpstr>Abnormal uterine bleeding</vt:lpstr>
      <vt:lpstr>Abnormal uterine bleeding  PALM-COEIN</vt:lpstr>
      <vt:lpstr>Abnormal uterine bleeding  Endometrial polyp</vt:lpstr>
      <vt:lpstr>Abnormal uterine bleeding  Endometrial polyp</vt:lpstr>
      <vt:lpstr>Abnormal uterine bleeding  Endometrial polyp</vt:lpstr>
      <vt:lpstr>Abnormal uterine bleeding  Endometrial polyp</vt:lpstr>
      <vt:lpstr>Abnormal uterine bleeding  Endometrial polyp</vt:lpstr>
      <vt:lpstr>Abnormal uterine bleeding  PALM-COEIN</vt:lpstr>
      <vt:lpstr>Abnormal uterine bleeding  Adenomyosis</vt:lpstr>
      <vt:lpstr>Abnormal uterine bleeding  Adenomyosis</vt:lpstr>
      <vt:lpstr>Abnormal uterine bleeding  Adenomyosis</vt:lpstr>
      <vt:lpstr>Abnormal uterine bleeding  Adenomyosis</vt:lpstr>
      <vt:lpstr>Abnormal uterine bleeding  Adenomyosis</vt:lpstr>
      <vt:lpstr>Abnormal uterine bleeding  Adenomyosis</vt:lpstr>
      <vt:lpstr>Abnormal uterine bleeding  Adenomyosis</vt:lpstr>
      <vt:lpstr>Abnormal uterine bleeding  Adenomyosis</vt:lpstr>
      <vt:lpstr>Abnormal uterine bleeding  Adenomyosis- Management</vt:lpstr>
      <vt:lpstr>Abnormal uterine bleeding  PALM-COEIN</vt:lpstr>
      <vt:lpstr>Abnormal uterine bleeding  Leiomyoma</vt:lpstr>
      <vt:lpstr>Abnormal uterine bleeding  Leiomyoma</vt:lpstr>
      <vt:lpstr>Abnormal uterine bleeding  Leiomyoma</vt:lpstr>
      <vt:lpstr>Abnormal uterine bleeding  Leiomyoma</vt:lpstr>
      <vt:lpstr>Abnormal uterine bleeding  Leiomyoma</vt:lpstr>
      <vt:lpstr>Abnormal uterine bleeding  Leiomyoma- management</vt:lpstr>
      <vt:lpstr>Abnormal uterine bleeding  PALM-COEIN</vt:lpstr>
      <vt:lpstr>Abnormal uterine bleeding Malignancy and hyperplasia  </vt:lpstr>
      <vt:lpstr>Abnormal uterine bleeding Malignancy and hyperplasia  </vt:lpstr>
      <vt:lpstr>Abnormal uterine bleeding</vt:lpstr>
      <vt:lpstr>Abnormal uterine bleeding  PALM-COEIN</vt:lpstr>
      <vt:lpstr>Abnormal uterine bleeding  PALM-COEIN- coagulopathy </vt:lpstr>
      <vt:lpstr>Abnormal uterine bleeding  PALM-COEIN- coagulopathy </vt:lpstr>
      <vt:lpstr>Abnormal uterine bleeding  PALM-COEIN</vt:lpstr>
      <vt:lpstr>Abnormal uterine bleeding  PALM-COEIN- Ovulatory dysfunction </vt:lpstr>
      <vt:lpstr>Abnormal uterine bleeding  PALM-COEIN- Ovulatory dysfunction </vt:lpstr>
      <vt:lpstr>Abnormal uterine bleeding  PALM-COEIN</vt:lpstr>
      <vt:lpstr>Abnormal uterine bleeding  PALM-COEIN- Endometrial</vt:lpstr>
      <vt:lpstr>Abnormal uterine bleeding  PALM-COEIN- Endometrial</vt:lpstr>
      <vt:lpstr>Abnormal uterine bleeding  PALM-COEIN</vt:lpstr>
      <vt:lpstr>Abnormal uterine bleeding  PALM-COEIN- Iatrogenic</vt:lpstr>
      <vt:lpstr>Abnormal uterine bleeding  PALM-COEIN</vt:lpstr>
      <vt:lpstr>Abnormal uterine bleeding  PALM-COEIN- Not yet classified </vt:lpstr>
      <vt:lpstr>Heavy menstrual bleeding (HMB)</vt:lpstr>
      <vt:lpstr>Heavy menstrual bleeding (HMB)</vt:lpstr>
      <vt:lpstr>HMB</vt:lpstr>
      <vt:lpstr>HMB</vt:lpstr>
      <vt:lpstr>VAGINAL DISCHARGE</vt:lpstr>
      <vt:lpstr>VAGINAL DISCHARGE</vt:lpstr>
      <vt:lpstr>VAGINAL DISCHARGE</vt:lpstr>
      <vt:lpstr>VAGINAL DISCHARGE</vt:lpstr>
      <vt:lpstr>VAGINAL DISCHARGE DIAGNOSTIC EVALUATION- HISTORY</vt:lpstr>
      <vt:lpstr>VAGINAL DISCHARGE DIAGNOSTIC EVALUATION- HISTORY</vt:lpstr>
      <vt:lpstr>VAGINAL DISCHARGE DIAGNOSTIC EVALUATION- HISTORY</vt:lpstr>
      <vt:lpstr>VAGINAL DISCHARGE DIAGNOSTIC EVALUATION- HISTORY</vt:lpstr>
      <vt:lpstr>VAGINAL DISCHARGE DIAGNOSTIC EVALUATION- Physical examination </vt:lpstr>
      <vt:lpstr>VAGINAL DISCHARGE DIAGNOSTIC EVALUATION- Physical examination  </vt:lpstr>
      <vt:lpstr>Q-tip test</vt:lpstr>
      <vt:lpstr>VAGINAL DISCHARGE DIAGNOSTIC EVALUATION- Physical examination  </vt:lpstr>
      <vt:lpstr>VAGINAL DISCHARGE DIAGNOSTIC EVALUATION- Physical examination  </vt:lpstr>
      <vt:lpstr>VAGINAL DISCHARGE- Physical examination </vt:lpstr>
      <vt:lpstr>VAGINAL DISCHARGE- Physical examination </vt:lpstr>
      <vt:lpstr>VAGINAL DISCHARGE- Physical examination </vt:lpstr>
      <vt:lpstr>VAGINAL DISCHARGE- Physical examination </vt:lpstr>
      <vt:lpstr>VAGINAL DISCHARGE- Physical examination </vt:lpstr>
      <vt:lpstr>VAGINAL DISCHARGE- Physical examination </vt:lpstr>
      <vt:lpstr>VAGINAL DISCHARGE DIAGNOSTIC EVALUATION- Physical examination  </vt:lpstr>
      <vt:lpstr>VAGINAL DISCHARGE- Physical examination </vt:lpstr>
      <vt:lpstr>VAGINAL DISCHARGE</vt:lpstr>
      <vt:lpstr>VAGINAL DISCHARGE</vt:lpstr>
      <vt:lpstr>VAGINAL DISCHARGE- STI</vt:lpstr>
      <vt:lpstr>VAGINAL DISCHARGE- STI</vt:lpstr>
      <vt:lpstr>Pelvic Inflammatory Disease outpatient management</vt:lpstr>
      <vt:lpstr> This was yesterday’s lecture by Abeer Al-Obaidan.. The best neurologist in Q8   راح ادفع ثمن غيابي عن محاضرتها.. دعواتكم.. وعسى هالسلايد يشفعلي</vt:lpstr>
      <vt:lpstr>Chronic Pelvic pain (CPP)</vt:lpstr>
      <vt:lpstr>Chronic Pelvic pain</vt:lpstr>
      <vt:lpstr>Chronic Pelvic pain</vt:lpstr>
      <vt:lpstr>CPP-EVALUATION</vt:lpstr>
      <vt:lpstr>CPP- History</vt:lpstr>
      <vt:lpstr>CPP- History</vt:lpstr>
      <vt:lpstr>CPP- History</vt:lpstr>
      <vt:lpstr>CPP- History</vt:lpstr>
      <vt:lpstr>CPP- History</vt:lpstr>
      <vt:lpstr>CPP- History</vt:lpstr>
      <vt:lpstr>CPP- History</vt:lpstr>
      <vt:lpstr>CPP- Psychosocial assessment</vt:lpstr>
      <vt:lpstr>CPP- Psychosocial assessment</vt:lpstr>
      <vt:lpstr>CPP- Psychosocial assessment</vt:lpstr>
      <vt:lpstr>CPP- Psychosocial assessment</vt:lpstr>
      <vt:lpstr>PowerPoint Presentation</vt:lpstr>
      <vt:lpstr>CPP- P/E</vt:lpstr>
      <vt:lpstr>CPP- P/E</vt:lpstr>
      <vt:lpstr>CPP- P/E</vt:lpstr>
      <vt:lpstr>CPP- TARGETED TESTING</vt:lpstr>
      <vt:lpstr>CPP- TARGETED TESTING</vt:lpstr>
      <vt:lpstr>CPP- TARGETED TESTING</vt:lpstr>
      <vt:lpstr>Gynecologic causes of CPP </vt:lpstr>
      <vt:lpstr>CPP- Endometriosis</vt:lpstr>
      <vt:lpstr>CPP- Endometriosis</vt:lpstr>
      <vt:lpstr>CPP- Endometriosis</vt:lpstr>
      <vt:lpstr>CPP- Endometriosis</vt:lpstr>
      <vt:lpstr>CPP- pelvic inflammatory disease (PID)</vt:lpstr>
      <vt:lpstr>CPP- Adhesions</vt:lpstr>
      <vt:lpstr>CPP- Pelvic congestion syndrome</vt:lpstr>
      <vt:lpstr>CPP- Pelvic congestion syndrome</vt:lpstr>
      <vt:lpstr>CPP- Ovarian remnant and residual ovary syndrome </vt:lpstr>
      <vt:lpstr>CPP- Ovarian remnant and residual ovary syndrome </vt:lpstr>
      <vt:lpstr>CPP- Malignancy </vt:lpstr>
      <vt:lpstr>Urinary tract infection (UTI)</vt:lpstr>
      <vt:lpstr>Urinary tract infection (UTI)</vt:lpstr>
      <vt:lpstr>UTI</vt:lpstr>
      <vt:lpstr>UTI- Management</vt:lpstr>
      <vt:lpstr>UTI- Management</vt:lpstr>
      <vt:lpstr>UTI- Management</vt:lpstr>
      <vt:lpstr>UTI- Management</vt:lpstr>
      <vt:lpstr>Recurrent UTI </vt:lpstr>
      <vt:lpstr>Recurrent UTI </vt:lpstr>
      <vt:lpstr>UTI- General treatment measures </vt:lpstr>
      <vt:lpstr>UTI in pregnancy</vt:lpstr>
      <vt:lpstr>UTI in pregnancy</vt:lpstr>
      <vt:lpstr>UTI in pregnancy</vt:lpstr>
      <vt:lpstr>UTI in pregnancy</vt:lpstr>
      <vt:lpstr>UTI in pregnancy</vt:lpstr>
      <vt:lpstr>PowerPoint Presentation</vt:lpstr>
      <vt:lpstr>Recurrent UTI in pregnancy</vt:lpstr>
      <vt:lpstr>Antibiotics in pregnancy</vt:lpstr>
      <vt:lpstr>Antibiotics in pregnancy</vt:lpstr>
      <vt:lpstr>Antibiotics in pregnancy</vt:lpstr>
      <vt:lpstr>Antibiotics in pregnancy</vt:lpstr>
      <vt:lpstr>Antibiotics in pregnancy</vt:lpstr>
      <vt:lpstr>Pain management in pregnancy</vt:lpstr>
      <vt:lpstr>Pain management in pregnancy</vt:lpstr>
      <vt:lpstr>Pain management in pregnancy</vt:lpstr>
      <vt:lpstr>Pain management in pregnancy</vt:lpstr>
      <vt:lpstr>Management of Sexual Assualt </vt:lpstr>
      <vt:lpstr>Management of Sexual Assualt </vt:lpstr>
      <vt:lpstr>Management of Sexual Assualt </vt:lpstr>
      <vt:lpstr>Management of Sexual assualt </vt:lpstr>
      <vt:lpstr>      Thank you </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Women’s health (menorrhagia, vaginal discharge, pelvic pain, UTI)</dc:title>
  <dc:creator>Jameela Al-Qahtani</dc:creator>
  <cp:lastModifiedBy>Jameela Al-Qahtani</cp:lastModifiedBy>
  <cp:revision>234</cp:revision>
  <dcterms:created xsi:type="dcterms:W3CDTF">2019-03-15T06:32:47Z</dcterms:created>
  <dcterms:modified xsi:type="dcterms:W3CDTF">2019-04-18T19:05:19Z</dcterms:modified>
</cp:coreProperties>
</file>